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3"/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12192000"/>
  <p:notesSz cx="6858000" cy="9144000"/>
  <p:embeddedFontLst>
    <p:embeddedFont>
      <p:font typeface="Nunito Sans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Sans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NunitoSans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NunitoSans-bold.fntdata"/><Relationship Id="rId6" Type="http://schemas.openxmlformats.org/officeDocument/2006/relationships/slide" Target="slides/slide1.xml"/><Relationship Id="rId18" Type="http://schemas.openxmlformats.org/officeDocument/2006/relationships/font" Target="fonts/NunitoSans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432c45edc1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g2432c45edc1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432c45edc1_0_2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g2432c45edc1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432c45edc1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g2432c45edc1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8de1f33b7b_0_6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8de1f33b7b_0_6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8de1f33b7b_0_3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8de1f33b7b_0_3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18bb39c992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18bb39c992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432c45edc1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g2432c45edc1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432c45edc1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432c45edc1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432c45edc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432c45edc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432c45edc1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432c45edc1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18bb39c992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18bb39c992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432c45edc1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g2432c45edc1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2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63" name="Google Shape;63;p12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4" name="Google Shape;64;p12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65" name="Google Shape;65;p1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68" name="Google Shape;68;p1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rtl="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72" name="Google Shape;72;p1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" type="obj">
  <p:cSld name="OBJEC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1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" name="Google Shape;81;p16"/>
          <p:cNvSpPr/>
          <p:nvPr/>
        </p:nvSpPr>
        <p:spPr>
          <a:xfrm>
            <a:off x="0" y="6392917"/>
            <a:ext cx="12192000" cy="465300"/>
          </a:xfrm>
          <a:prstGeom prst="rect">
            <a:avLst/>
          </a:prstGeom>
          <a:solidFill>
            <a:srgbClr val="203F7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9891329" y="648853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b="0" i="0" lang="en-US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512" y="6474519"/>
            <a:ext cx="792094" cy="282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0" y="6392917"/>
            <a:ext cx="12192000" cy="465083"/>
          </a:xfrm>
          <a:prstGeom prst="rect">
            <a:avLst/>
          </a:prstGeom>
          <a:solidFill>
            <a:srgbClr val="203F7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9891329" y="648853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" name="Google Shape;29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512" y="6474519"/>
            <a:ext cx="792088" cy="28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36" name="Google Shape;36;p5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8" name="Google Shape;48;p8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2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indent="-3492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indent="-3492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indent="-3492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indent="-3492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indent="-3492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indent="-3492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indent="-3492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indent="-3492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13.png"/><Relationship Id="rId5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3F7B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/>
        </p:nvSpPr>
        <p:spPr>
          <a:xfrm>
            <a:off x="0" y="5209778"/>
            <a:ext cx="121920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lang="en-US" sz="35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Resultaten medewerkersonderzoek</a:t>
            </a:r>
            <a:endParaRPr b="1" sz="3500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lang="en-US" sz="35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[DATUM]</a:t>
            </a:r>
            <a:endParaRPr b="1" sz="3500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89" name="Google Shape;8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05233" y="910702"/>
            <a:ext cx="4181534" cy="4215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AFF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/>
          <p:nvPr/>
        </p:nvSpPr>
        <p:spPr>
          <a:xfrm>
            <a:off x="0" y="358967"/>
            <a:ext cx="12192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n-US" sz="27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Teamspirit</a:t>
            </a:r>
            <a:endParaRPr b="1" i="0" sz="2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72" name="Google Shape;172;p26"/>
          <p:cNvSpPr/>
          <p:nvPr/>
        </p:nvSpPr>
        <p:spPr>
          <a:xfrm>
            <a:off x="4200325" y="1624683"/>
            <a:ext cx="7065300" cy="4005300"/>
          </a:xfrm>
          <a:prstGeom prst="roundRect">
            <a:avLst>
              <a:gd fmla="val 1037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6"/>
          <p:cNvSpPr txBox="1"/>
          <p:nvPr/>
        </p:nvSpPr>
        <p:spPr>
          <a:xfrm>
            <a:off x="4646500" y="1970075"/>
            <a:ext cx="6619200" cy="3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-412750" lvl="0" marL="609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1700"/>
              <a:buFont typeface="Nunito Sans"/>
              <a:buChar char="●"/>
            </a:pPr>
            <a:r>
              <a:rPr lang="en-US" sz="17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Tijdens de wekelijkse teammeeting meer aandacht voor behaalde prestaties en uitdagingen zodat we beter op de hoogte zijn van waar we mee bezig zijn en hiervan kunnen leren.</a:t>
            </a:r>
            <a:endParaRPr sz="17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412750" lvl="0" marL="609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1700"/>
              <a:buFont typeface="Nunito Sans"/>
              <a:buChar char="●"/>
            </a:pPr>
            <a:r>
              <a:rPr lang="en-US" sz="17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Iedere ochtend een standup</a:t>
            </a:r>
            <a:endParaRPr sz="17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412750" lvl="0" marL="609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1700"/>
              <a:buFont typeface="Nunito Sans"/>
              <a:buChar char="●"/>
            </a:pPr>
            <a:r>
              <a:rPr lang="en-US" sz="17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Introductie van een kantoordag waarop we allemaal op kantoor werken.</a:t>
            </a:r>
            <a:endParaRPr sz="17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412750" lvl="0" marL="609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1700"/>
              <a:buFont typeface="Nunito Sans"/>
              <a:buChar char="●"/>
            </a:pPr>
            <a:r>
              <a:rPr lang="en-US" sz="17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Maandelijkse teamborrel?</a:t>
            </a:r>
            <a:endParaRPr sz="17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412750" lvl="0" marL="609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1700"/>
              <a:buFont typeface="Nunito Sans"/>
              <a:buChar char="●"/>
            </a:pPr>
            <a:r>
              <a:rPr lang="en-US" sz="17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Andere suggesties?</a:t>
            </a:r>
            <a:endParaRPr sz="17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74" name="Google Shape;17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575" y="1844250"/>
            <a:ext cx="3421327" cy="3566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AFF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7"/>
          <p:cNvSpPr txBox="1"/>
          <p:nvPr/>
        </p:nvSpPr>
        <p:spPr>
          <a:xfrm>
            <a:off x="0" y="358967"/>
            <a:ext cx="12192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n-US" sz="27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Waardering</a:t>
            </a:r>
            <a:endParaRPr b="1" i="0" sz="2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80" name="Google Shape;180;p27"/>
          <p:cNvSpPr/>
          <p:nvPr/>
        </p:nvSpPr>
        <p:spPr>
          <a:xfrm>
            <a:off x="1012125" y="1624696"/>
            <a:ext cx="7065300" cy="4005300"/>
          </a:xfrm>
          <a:prstGeom prst="roundRect">
            <a:avLst>
              <a:gd fmla="val 1037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7"/>
          <p:cNvSpPr txBox="1"/>
          <p:nvPr/>
        </p:nvSpPr>
        <p:spPr>
          <a:xfrm>
            <a:off x="1504175" y="1970125"/>
            <a:ext cx="6619200" cy="20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-412750" lvl="0" marL="609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1700"/>
              <a:buFont typeface="Nunito Sans"/>
              <a:buChar char="●"/>
            </a:pPr>
            <a:r>
              <a:rPr lang="en-US" sz="17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Meer focus op complimenten en erkenning voor inzet</a:t>
            </a:r>
            <a:endParaRPr sz="17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412750" lvl="0" marL="609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1700"/>
              <a:buFont typeface="Nunito Sans"/>
              <a:buChar char="●"/>
            </a:pPr>
            <a:r>
              <a:rPr lang="en-US" sz="17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Feedback ophalen bij klanten (klanttevredenheid meten)</a:t>
            </a:r>
            <a:endParaRPr sz="17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412750" lvl="0" marL="609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1700"/>
              <a:buFont typeface="Nunito Sans"/>
              <a:buChar char="●"/>
            </a:pPr>
            <a:r>
              <a:rPr lang="en-US" sz="17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Successen vieren</a:t>
            </a:r>
            <a:endParaRPr sz="17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412750" lvl="0" marL="609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1700"/>
              <a:buFont typeface="Nunito Sans"/>
              <a:buChar char="●"/>
            </a:pPr>
            <a:r>
              <a:rPr lang="en-US" sz="17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Meer focus hierop tijdens onze 1-op-1 gesprekken</a:t>
            </a:r>
            <a:endParaRPr sz="17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412750" lvl="0" marL="609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1700"/>
              <a:buFont typeface="Nunito Sans"/>
              <a:buChar char="●"/>
            </a:pPr>
            <a:r>
              <a:rPr lang="en-US" sz="17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Andere suggesties?</a:t>
            </a:r>
            <a:endParaRPr sz="17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82" name="Google Shape;18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99364" y="1844250"/>
            <a:ext cx="2417567" cy="3566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3F7B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8"/>
          <p:cNvSpPr txBox="1"/>
          <p:nvPr/>
        </p:nvSpPr>
        <p:spPr>
          <a:xfrm>
            <a:off x="0" y="5209778"/>
            <a:ext cx="121920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Bedankt!</a:t>
            </a:r>
            <a:endParaRPr b="1" sz="3500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88" name="Google Shape;18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5233" y="910702"/>
            <a:ext cx="4181534" cy="4215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AFF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/>
        </p:nvSpPr>
        <p:spPr>
          <a:xfrm>
            <a:off x="0" y="358967"/>
            <a:ext cx="12192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Programma</a:t>
            </a:r>
            <a:endParaRPr b="1" sz="27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95" name="Google Shape;95;p18"/>
          <p:cNvSpPr/>
          <p:nvPr/>
        </p:nvSpPr>
        <p:spPr>
          <a:xfrm>
            <a:off x="1058000" y="1800425"/>
            <a:ext cx="5658000" cy="3421500"/>
          </a:xfrm>
          <a:prstGeom prst="roundRect">
            <a:avLst>
              <a:gd fmla="val 1037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96" name="Google Shape;96;p18"/>
          <p:cNvSpPr txBox="1"/>
          <p:nvPr/>
        </p:nvSpPr>
        <p:spPr>
          <a:xfrm>
            <a:off x="1433567" y="2347700"/>
            <a:ext cx="5322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-450850" lvl="0" marL="609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300"/>
              <a:buFont typeface="Nunito Sans"/>
              <a:buChar char="●"/>
            </a:pPr>
            <a:r>
              <a:rPr lang="en-US" sz="23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Doel</a:t>
            </a:r>
            <a:endParaRPr sz="23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450850" lvl="0" marL="609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300"/>
              <a:buFont typeface="Nunito Sans"/>
              <a:buChar char="●"/>
            </a:pPr>
            <a:r>
              <a:rPr lang="en-US" sz="23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Resultaten</a:t>
            </a:r>
            <a:endParaRPr sz="23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450850" lvl="0" marL="609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300"/>
              <a:buFont typeface="Nunito Sans"/>
              <a:buChar char="●"/>
            </a:pPr>
            <a:r>
              <a:rPr lang="en-US" sz="23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Verbetersuggesties en ideeën</a:t>
            </a:r>
            <a:endParaRPr sz="23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1101" y="1800266"/>
            <a:ext cx="3282633" cy="342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AFF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/>
        </p:nvSpPr>
        <p:spPr>
          <a:xfrm>
            <a:off x="0" y="358967"/>
            <a:ext cx="12192000" cy="14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Doel</a:t>
            </a:r>
            <a:endParaRPr b="1" sz="27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grpSp>
        <p:nvGrpSpPr>
          <p:cNvPr id="103" name="Google Shape;103;p19"/>
          <p:cNvGrpSpPr/>
          <p:nvPr/>
        </p:nvGrpSpPr>
        <p:grpSpPr>
          <a:xfrm>
            <a:off x="3272867" y="3682194"/>
            <a:ext cx="5646188" cy="1886464"/>
            <a:chOff x="3563825" y="3682200"/>
            <a:chExt cx="5064300" cy="2348100"/>
          </a:xfrm>
        </p:grpSpPr>
        <p:sp>
          <p:nvSpPr>
            <p:cNvPr id="104" name="Google Shape;104;p19"/>
            <p:cNvSpPr/>
            <p:nvPr/>
          </p:nvSpPr>
          <p:spPr>
            <a:xfrm>
              <a:off x="3563825" y="3682200"/>
              <a:ext cx="5064300" cy="2185800"/>
            </a:xfrm>
            <a:prstGeom prst="roundRect">
              <a:avLst>
                <a:gd fmla="val 10377" name="adj"/>
              </a:avLst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/>
            </a:p>
          </p:txBody>
        </p:sp>
        <p:sp>
          <p:nvSpPr>
            <p:cNvPr id="105" name="Google Shape;105;p19"/>
            <p:cNvSpPr txBox="1"/>
            <p:nvPr/>
          </p:nvSpPr>
          <p:spPr>
            <a:xfrm>
              <a:off x="3786872" y="3932400"/>
              <a:ext cx="4618200" cy="209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spAutoFit/>
            </a:bodyPr>
            <a:lstStyle/>
            <a:p>
              <a:pPr indent="0" lvl="0" marL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>
                  <a:solidFill>
                    <a:srgbClr val="203F7B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Samen de betrokkenheid en tevredenheid van het team verbeteren om zo een betere werksfeer te creëren en te groeien als team</a:t>
              </a:r>
              <a:endParaRPr sz="17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3538" y="1304399"/>
            <a:ext cx="2564924" cy="237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3F7B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7363" y="1378525"/>
            <a:ext cx="4877276" cy="3584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0"/>
          <p:cNvSpPr txBox="1"/>
          <p:nvPr/>
        </p:nvSpPr>
        <p:spPr>
          <a:xfrm>
            <a:off x="0" y="5209778"/>
            <a:ext cx="121920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lang="en-US" sz="35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Resultaten</a:t>
            </a:r>
            <a:endParaRPr b="1" i="0" sz="3500" u="none" cap="none" strike="noStrike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AFF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/>
        </p:nvSpPr>
        <p:spPr>
          <a:xfrm>
            <a:off x="0" y="358967"/>
            <a:ext cx="12192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Resultaten op hoofdlijnen</a:t>
            </a:r>
            <a:endParaRPr b="1" sz="27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56942"/>
            <a:ext cx="11887200" cy="3544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AFF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/>
        </p:nvSpPr>
        <p:spPr>
          <a:xfrm>
            <a:off x="0" y="358967"/>
            <a:ext cx="12192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Onze kracht</a:t>
            </a:r>
            <a:endParaRPr b="1" sz="27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24" name="Google Shape;124;p22"/>
          <p:cNvSpPr/>
          <p:nvPr/>
        </p:nvSpPr>
        <p:spPr>
          <a:xfrm>
            <a:off x="379200" y="1613700"/>
            <a:ext cx="3513300" cy="4006800"/>
          </a:xfrm>
          <a:prstGeom prst="roundRect">
            <a:avLst>
              <a:gd fmla="val 11066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25" name="Google Shape;125;p22"/>
          <p:cNvSpPr txBox="1"/>
          <p:nvPr/>
        </p:nvSpPr>
        <p:spPr>
          <a:xfrm>
            <a:off x="379200" y="2983100"/>
            <a:ext cx="3513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Betekenisvol werk</a:t>
            </a:r>
            <a:endParaRPr b="1" sz="24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26" name="Google Shape;126;p22"/>
          <p:cNvSpPr txBox="1"/>
          <p:nvPr/>
        </p:nvSpPr>
        <p:spPr>
          <a:xfrm>
            <a:off x="379200" y="3606667"/>
            <a:ext cx="3513300" cy="12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264000" spcFirstLastPara="1" rIns="264000" wrap="square" tIns="120000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Jullie zijn een gemotiveerde groep mensen die hun werk betekenisvol en leuk vinden.</a:t>
            </a:r>
            <a:endParaRPr sz="4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27" name="Google Shape;127;p22"/>
          <p:cNvSpPr/>
          <p:nvPr/>
        </p:nvSpPr>
        <p:spPr>
          <a:xfrm>
            <a:off x="4337183" y="1613700"/>
            <a:ext cx="3513300" cy="4006800"/>
          </a:xfrm>
          <a:prstGeom prst="roundRect">
            <a:avLst>
              <a:gd fmla="val 11066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28" name="Google Shape;128;p22"/>
          <p:cNvSpPr txBox="1"/>
          <p:nvPr/>
        </p:nvSpPr>
        <p:spPr>
          <a:xfrm>
            <a:off x="4337182" y="2983100"/>
            <a:ext cx="3513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Vertrouwen in Dialog</a:t>
            </a:r>
            <a:endParaRPr b="1" sz="24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29" name="Google Shape;129;p22"/>
          <p:cNvSpPr txBox="1"/>
          <p:nvPr/>
        </p:nvSpPr>
        <p:spPr>
          <a:xfrm>
            <a:off x="4337182" y="3606667"/>
            <a:ext cx="3513300" cy="16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264000" spcFirstLastPara="1" rIns="264000" wrap="square" tIns="120000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Er is veel vertrouwen in Dialog als organisatie. De missie &amp; visie is duidelijk, en is een cultuur van vertrouwen.</a:t>
            </a:r>
            <a:endParaRPr sz="4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30" name="Google Shape;130;p22"/>
          <p:cNvSpPr/>
          <p:nvPr/>
        </p:nvSpPr>
        <p:spPr>
          <a:xfrm>
            <a:off x="8299600" y="1613700"/>
            <a:ext cx="3513300" cy="4006800"/>
          </a:xfrm>
          <a:prstGeom prst="roundRect">
            <a:avLst>
              <a:gd fmla="val 11066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31" name="Google Shape;131;p22"/>
          <p:cNvSpPr txBox="1"/>
          <p:nvPr/>
        </p:nvSpPr>
        <p:spPr>
          <a:xfrm>
            <a:off x="8141200" y="2983100"/>
            <a:ext cx="3792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Onszelf zijn</a:t>
            </a:r>
            <a:endParaRPr b="1" sz="24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32" name="Google Shape;132;p22"/>
          <p:cNvSpPr txBox="1"/>
          <p:nvPr/>
        </p:nvSpPr>
        <p:spPr>
          <a:xfrm>
            <a:off x="8299599" y="3606667"/>
            <a:ext cx="3513300" cy="16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264000" spcFirstLastPara="1" rIns="264000" wrap="square" tIns="120000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We hebben de mogelijkheid om onszelf te zijn en waarderen elkaar voor wie we zijn.</a:t>
            </a:r>
            <a:endParaRPr sz="4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33" name="Google Shape;13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9912" y="1979276"/>
            <a:ext cx="1811876" cy="102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10901" y="1944800"/>
            <a:ext cx="1811901" cy="1095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45854" y="1944801"/>
            <a:ext cx="1937897" cy="109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AFF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/>
          <p:nvPr/>
        </p:nvSpPr>
        <p:spPr>
          <a:xfrm>
            <a:off x="0" y="358967"/>
            <a:ext cx="12192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Onze aandachtspunten</a:t>
            </a:r>
            <a:endParaRPr b="1" sz="27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41" name="Google Shape;141;p23"/>
          <p:cNvSpPr/>
          <p:nvPr/>
        </p:nvSpPr>
        <p:spPr>
          <a:xfrm>
            <a:off x="379200" y="1613700"/>
            <a:ext cx="3513300" cy="4006800"/>
          </a:xfrm>
          <a:prstGeom prst="roundRect">
            <a:avLst>
              <a:gd fmla="val 11066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42" name="Google Shape;142;p23"/>
          <p:cNvSpPr txBox="1"/>
          <p:nvPr/>
        </p:nvSpPr>
        <p:spPr>
          <a:xfrm>
            <a:off x="379200" y="2983100"/>
            <a:ext cx="3513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Werkdruk</a:t>
            </a:r>
            <a:endParaRPr b="1" sz="24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43" name="Google Shape;143;p23"/>
          <p:cNvSpPr txBox="1"/>
          <p:nvPr/>
        </p:nvSpPr>
        <p:spPr>
          <a:xfrm>
            <a:off x="379200" y="3606667"/>
            <a:ext cx="3513300" cy="16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264000" spcFirstLastPara="1" rIns="264000" wrap="square" tIns="120000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Veel verschillende werkzaamheden en alles voelt belangrijk. Dit zorgt voor veel druk en stress.</a:t>
            </a:r>
            <a:endParaRPr sz="4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44" name="Google Shape;144;p23"/>
          <p:cNvSpPr/>
          <p:nvPr/>
        </p:nvSpPr>
        <p:spPr>
          <a:xfrm>
            <a:off x="4337183" y="1613700"/>
            <a:ext cx="3513300" cy="4006800"/>
          </a:xfrm>
          <a:prstGeom prst="roundRect">
            <a:avLst>
              <a:gd fmla="val 11066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45" name="Google Shape;145;p23"/>
          <p:cNvSpPr txBox="1"/>
          <p:nvPr/>
        </p:nvSpPr>
        <p:spPr>
          <a:xfrm>
            <a:off x="4337182" y="2983100"/>
            <a:ext cx="3513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Teamspirit</a:t>
            </a:r>
            <a:endParaRPr b="1" sz="24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46" name="Google Shape;146;p23"/>
          <p:cNvSpPr txBox="1"/>
          <p:nvPr/>
        </p:nvSpPr>
        <p:spPr>
          <a:xfrm>
            <a:off x="4337182" y="3606667"/>
            <a:ext cx="3513300" cy="20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264000" spcFirstLastPara="1" rIns="264000" wrap="square" tIns="120000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Individueel werk en daardoor weten we niet van elkaar wat we doen. We spreken elkaar te weinig en hierdoor missen we het teamgevoel.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23"/>
          <p:cNvSpPr/>
          <p:nvPr/>
        </p:nvSpPr>
        <p:spPr>
          <a:xfrm>
            <a:off x="8299600" y="1613700"/>
            <a:ext cx="3513300" cy="4006800"/>
          </a:xfrm>
          <a:prstGeom prst="roundRect">
            <a:avLst>
              <a:gd fmla="val 11066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48" name="Google Shape;148;p23"/>
          <p:cNvSpPr txBox="1"/>
          <p:nvPr/>
        </p:nvSpPr>
        <p:spPr>
          <a:xfrm>
            <a:off x="8141200" y="2983100"/>
            <a:ext cx="3792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Waardering</a:t>
            </a:r>
            <a:endParaRPr b="1" sz="24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49" name="Google Shape;149;p23"/>
          <p:cNvSpPr txBox="1"/>
          <p:nvPr/>
        </p:nvSpPr>
        <p:spPr>
          <a:xfrm>
            <a:off x="8299599" y="3606667"/>
            <a:ext cx="3513300" cy="16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264000" spcFirstLastPara="1" rIns="264000" wrap="square" tIns="120000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Te weinig waardering wanneer je je werk goed doet. Van de leidinggevende en van elkaar.</a:t>
            </a:r>
            <a:endParaRPr sz="4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50" name="Google Shape;15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3673" y="1979273"/>
            <a:ext cx="1664347" cy="1026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10889" y="1942951"/>
            <a:ext cx="1811899" cy="1098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30088" y="1942949"/>
            <a:ext cx="1852324" cy="109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3F7B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/>
          <p:nvPr/>
        </p:nvSpPr>
        <p:spPr>
          <a:xfrm>
            <a:off x="0" y="5209778"/>
            <a:ext cx="12192000" cy="18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5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Verbetersuggesties en ideeën</a:t>
            </a:r>
            <a:endParaRPr b="1" sz="3500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500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58" name="Google Shape;15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1200" y="1206534"/>
            <a:ext cx="5409599" cy="36754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AFF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/>
          <p:nvPr/>
        </p:nvSpPr>
        <p:spPr>
          <a:xfrm>
            <a:off x="0" y="358967"/>
            <a:ext cx="12192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n-US" sz="27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Werkdruk</a:t>
            </a:r>
            <a:endParaRPr b="1" i="0" sz="2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64" name="Google Shape;164;p25"/>
          <p:cNvSpPr/>
          <p:nvPr/>
        </p:nvSpPr>
        <p:spPr>
          <a:xfrm>
            <a:off x="1058000" y="1624733"/>
            <a:ext cx="7065300" cy="4005300"/>
          </a:xfrm>
          <a:prstGeom prst="roundRect">
            <a:avLst>
              <a:gd fmla="val 1037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5"/>
          <p:cNvSpPr txBox="1"/>
          <p:nvPr/>
        </p:nvSpPr>
        <p:spPr>
          <a:xfrm>
            <a:off x="1504175" y="1970125"/>
            <a:ext cx="6619200" cy="32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-412750" lvl="0" marL="609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1700"/>
              <a:buFont typeface="Nunito Sans"/>
              <a:buChar char="●"/>
            </a:pPr>
            <a:r>
              <a:rPr lang="en-US" sz="17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Prioriteitenlijst van welke werkzaamheden het belangrijkst is. Hierdoor kun je je eigen werk indelen en prioriteren.</a:t>
            </a:r>
            <a:endParaRPr sz="17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365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1700"/>
              <a:buFont typeface="Nunito Sans"/>
              <a:buChar char="○"/>
            </a:pPr>
            <a:r>
              <a:rPr lang="en-US" sz="17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Tickets en klantvragen</a:t>
            </a:r>
            <a:endParaRPr sz="17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365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1700"/>
              <a:buFont typeface="Nunito Sans"/>
              <a:buChar char="○"/>
            </a:pPr>
            <a:r>
              <a:rPr lang="en-US" sz="17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Supportpagina updaten</a:t>
            </a:r>
            <a:endParaRPr sz="17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365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1700"/>
              <a:buFont typeface="Nunito Sans"/>
              <a:buChar char="○"/>
            </a:pPr>
            <a:r>
              <a:rPr lang="en-US" sz="17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Overige administratie</a:t>
            </a:r>
            <a:endParaRPr sz="17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412750" lvl="0" marL="609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1700"/>
              <a:buFont typeface="Nunito Sans"/>
              <a:buChar char="●"/>
            </a:pPr>
            <a:r>
              <a:rPr lang="en-US" sz="17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In onze 1-op-1 gesprekken wil ik blijven monitoren hoe jullie werkdruk ervaren en hoe ik jullie hierbij kan helpen.</a:t>
            </a:r>
            <a:endParaRPr sz="17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412750" lvl="0" marL="609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1700"/>
              <a:buFont typeface="Nunito Sans"/>
              <a:buChar char="●"/>
            </a:pPr>
            <a:r>
              <a:rPr lang="en-US" sz="17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Andere suggesties?</a:t>
            </a:r>
            <a:endParaRPr sz="17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66" name="Google Shape;16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99364" y="1844250"/>
            <a:ext cx="2417567" cy="3566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antoorthema">
  <a:themeElements>
    <a:clrScheme name="Kanto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antoorthema">
  <a:themeElements>
    <a:clrScheme name="Kanto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