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Nuni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E+ZVipk0R6zbmWllaTZc1R27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boldItalic.fntdata"/><Relationship Id="rId3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4e29f1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14e29f1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4e29f182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14e29f182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4e29f182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14e29f182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4e29f182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14e29f182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249f59021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5249f5902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249f5902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5249f5902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249f5902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5249f5902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53e754a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e53e754a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249f5902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5249f5902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b6b05b42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21b6b05b42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b6b05b42c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1b6b05b42c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4e29f182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14e29f182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4e29f182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14e29f182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3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6" name="Google Shape;56;p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p4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1"/>
          <p:cNvSpPr/>
          <p:nvPr/>
        </p:nvSpPr>
        <p:spPr>
          <a:xfrm>
            <a:off x="0" y="6392917"/>
            <a:ext cx="12192000" cy="4653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1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94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" name="Google Shape;51;p3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3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s://tools.dialog.nl/toolkit-engagement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rojects.invisionapp.com/share/4D13B8R9EVHC#/screens/474028119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hyperlink" Target="https://tools.dialog.nl/toolkit-engagemen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rojects.invisionapp.com/share/4D13B8R9EVHC#/screens/474028119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hyperlink" Target="https://support.dialog.nl/hc/nl/articles/5584924396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500" y="1649198"/>
            <a:ext cx="4509001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0" y="358967"/>
            <a:ext cx="121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endParaRPr b="1" i="0" sz="4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Visie &amp; aanpak sessie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4e29f1829_0_0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Ritme en aanpak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9" name="Google Shape;169;g214e29f18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065" y="1304468"/>
            <a:ext cx="6503869" cy="364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4e29f1829_0_59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Ritme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5" name="Google Shape;175;g214e29f1829_0_59"/>
          <p:cNvSpPr txBox="1"/>
          <p:nvPr/>
        </p:nvSpPr>
        <p:spPr>
          <a:xfrm>
            <a:off x="374733" y="3434167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6" name="Google Shape;176;g214e29f1829_0_59"/>
          <p:cNvSpPr/>
          <p:nvPr/>
        </p:nvSpPr>
        <p:spPr>
          <a:xfrm>
            <a:off x="1514633" y="2940533"/>
            <a:ext cx="3513300" cy="26181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14e29f1829_0_59"/>
          <p:cNvSpPr txBox="1"/>
          <p:nvPr/>
        </p:nvSpPr>
        <p:spPr>
          <a:xfrm>
            <a:off x="1516866" y="3434162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Frequentie onderzoek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g214e29f1829_0_59"/>
          <p:cNvSpPr txBox="1"/>
          <p:nvPr/>
        </p:nvSpPr>
        <p:spPr>
          <a:xfrm>
            <a:off x="1516866" y="4114667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9" name="Google Shape;179;g214e29f1829_0_59"/>
          <p:cNvSpPr/>
          <p:nvPr/>
        </p:nvSpPr>
        <p:spPr>
          <a:xfrm>
            <a:off x="6860000" y="2940533"/>
            <a:ext cx="3513300" cy="26181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14e29f1829_0_59"/>
          <p:cNvSpPr txBox="1"/>
          <p:nvPr/>
        </p:nvSpPr>
        <p:spPr>
          <a:xfrm>
            <a:off x="6859999" y="3434150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Grootte o</a:t>
            </a:r>
            <a:r>
              <a:rPr b="1" lang="en-US" sz="21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nderzoek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1" name="Google Shape;181;g214e29f1829_0_59"/>
          <p:cNvSpPr txBox="1"/>
          <p:nvPr/>
        </p:nvSpPr>
        <p:spPr>
          <a:xfrm>
            <a:off x="6859999" y="4114650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2" name="Google Shape;182;g214e29f1829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2851" y="1087051"/>
            <a:ext cx="2826450" cy="153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4e29f1829_0_226"/>
          <p:cNvSpPr/>
          <p:nvPr/>
        </p:nvSpPr>
        <p:spPr>
          <a:xfrm>
            <a:off x="853950" y="2366600"/>
            <a:ext cx="8173500" cy="32436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14e29f1829_0_22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Thema </a:t>
            </a: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aanpak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9" name="Google Shape;189;g214e29f1829_0_226"/>
          <p:cNvSpPr/>
          <p:nvPr/>
        </p:nvSpPr>
        <p:spPr>
          <a:xfrm>
            <a:off x="853950" y="1159975"/>
            <a:ext cx="8173500" cy="8841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14e29f1829_0_226"/>
          <p:cNvSpPr txBox="1"/>
          <p:nvPr/>
        </p:nvSpPr>
        <p:spPr>
          <a:xfrm>
            <a:off x="1046650" y="1392025"/>
            <a:ext cx="789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Iedere meting vraag je een of meerdere thema’s volledig uit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1" name="Google Shape;191;g214e29f1829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7439" y="2044075"/>
            <a:ext cx="2417567" cy="35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14e29f1829_0_226"/>
          <p:cNvSpPr txBox="1"/>
          <p:nvPr/>
        </p:nvSpPr>
        <p:spPr>
          <a:xfrm>
            <a:off x="1036950" y="2788263"/>
            <a:ext cx="78075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Voordeel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kunt er als organisatie per kwartaal focussen op een bepaald thema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Nadeel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Als je op bepaalde thema’s focust, houd je andere thema’s niet in beeld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4e29f1829_0_156"/>
          <p:cNvSpPr/>
          <p:nvPr/>
        </p:nvSpPr>
        <p:spPr>
          <a:xfrm>
            <a:off x="853950" y="2366600"/>
            <a:ext cx="8173500" cy="32436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14e29f1829_0_15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Pulse aanpak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9" name="Google Shape;199;g214e29f1829_0_156"/>
          <p:cNvSpPr/>
          <p:nvPr/>
        </p:nvSpPr>
        <p:spPr>
          <a:xfrm>
            <a:off x="853950" y="1159975"/>
            <a:ext cx="8173500" cy="8841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14e29f1829_0_156"/>
          <p:cNvSpPr txBox="1"/>
          <p:nvPr/>
        </p:nvSpPr>
        <p:spPr>
          <a:xfrm>
            <a:off x="1046650" y="1392025"/>
            <a:ext cx="789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Iedere meting vraag je willekeurig een aantal vragen van ieder thema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1" name="Google Shape;201;g214e29f1829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7439" y="2044075"/>
            <a:ext cx="2417567" cy="35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14e29f1829_0_156"/>
          <p:cNvSpPr txBox="1"/>
          <p:nvPr/>
        </p:nvSpPr>
        <p:spPr>
          <a:xfrm>
            <a:off x="1036950" y="2788263"/>
            <a:ext cx="78075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Voordeel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hebt continu inzicht</a:t>
            </a: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in alle thema’s die invloed hebben op de betrokkenheid van de medewerkers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Nadeel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</a:t>
            </a: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kunt niet als organisatie focussen op een bepaald thema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249f59021_0_234"/>
          <p:cNvSpPr txBox="1"/>
          <p:nvPr/>
        </p:nvSpPr>
        <p:spPr>
          <a:xfrm>
            <a:off x="0" y="5209778"/>
            <a:ext cx="121920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Succesvolle introductie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8" name="Google Shape;208;g25249f59021_0_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225" y="885576"/>
            <a:ext cx="7615543" cy="45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249f59021_0_24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Succesvolle introductie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4" name="Google Shape;214;g25249f59021_0_244"/>
          <p:cNvSpPr/>
          <p:nvPr/>
        </p:nvSpPr>
        <p:spPr>
          <a:xfrm>
            <a:off x="1139750" y="1159650"/>
            <a:ext cx="7065300" cy="46269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5249f59021_0_244"/>
          <p:cNvSpPr txBox="1"/>
          <p:nvPr/>
        </p:nvSpPr>
        <p:spPr>
          <a:xfrm>
            <a:off x="1303250" y="1270463"/>
            <a:ext cx="6901800" cy="4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Meenemen management</a:t>
            </a:r>
            <a:endParaRPr b="1"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Visie, aanpak en introductieplan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Introductie leidinggevenden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Communiceren verwachtingen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Introductie sessie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Introductie organisatie (medewerkers)</a:t>
            </a:r>
            <a:endParaRPr b="1"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Vooraankondiging medewerkersonderzoek in Dialog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Aankondiging eerste survey (+ delen ‘Privacy en anonimiteit document’)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Aankondigingsmail Dialog (mail@dialog laten </a:t>
            </a: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checken</a:t>
            </a: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door IT)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Herinneringsmail Dialog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6" name="Google Shape;216;g25249f59021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249f59021_0_244"/>
          <p:cNvSpPr txBox="1"/>
          <p:nvPr/>
        </p:nvSpPr>
        <p:spPr>
          <a:xfrm>
            <a:off x="4596000" y="57865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u="sng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Toolkit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/>
        </p:nvSpPr>
        <p:spPr>
          <a:xfrm>
            <a:off x="0" y="5209778"/>
            <a:ext cx="121920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Sturen op</a:t>
            </a: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betrokkenheid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283" y="908833"/>
            <a:ext cx="7067438" cy="417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249f59021_0_89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Sturen op betrokkenheid - 3 niveaus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9" name="Google Shape;229;g25249f59021_0_89"/>
          <p:cNvSpPr/>
          <p:nvPr/>
        </p:nvSpPr>
        <p:spPr>
          <a:xfrm>
            <a:off x="374713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5249f59021_0_89"/>
          <p:cNvSpPr txBox="1"/>
          <p:nvPr/>
        </p:nvSpPr>
        <p:spPr>
          <a:xfrm>
            <a:off x="374733" y="3718569"/>
            <a:ext cx="3513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Werkniveau</a:t>
            </a:r>
            <a:endParaRPr b="1" sz="20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</a:t>
            </a: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ervaren medewerkers hun werk?</a:t>
            </a:r>
            <a:endParaRPr sz="16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Verantwoordelijkheid bij medewerker en leidinggevende</a:t>
            </a:r>
            <a:endParaRPr sz="16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1" name="Google Shape;231;g25249f59021_0_89"/>
          <p:cNvSpPr/>
          <p:nvPr/>
        </p:nvSpPr>
        <p:spPr>
          <a:xfrm>
            <a:off x="4337183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5249f59021_0_89"/>
          <p:cNvSpPr txBox="1"/>
          <p:nvPr/>
        </p:nvSpPr>
        <p:spPr>
          <a:xfrm>
            <a:off x="4272971" y="3718567"/>
            <a:ext cx="3641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Teamniveau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wordt het werken in het team ervaren?</a:t>
            </a:r>
            <a:endParaRPr sz="16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Verantwoordelijkheid bij leidinggevende</a:t>
            </a:r>
            <a:endParaRPr sz="16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3" name="Google Shape;233;g25249f59021_0_89"/>
          <p:cNvSpPr/>
          <p:nvPr/>
        </p:nvSpPr>
        <p:spPr>
          <a:xfrm>
            <a:off x="8299600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5249f59021_0_89"/>
          <p:cNvSpPr txBox="1"/>
          <p:nvPr/>
        </p:nvSpPr>
        <p:spPr>
          <a:xfrm>
            <a:off x="8299633" y="3718567"/>
            <a:ext cx="351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Organisatieniveau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ervaren medewerkers de visie en ondersteuning van de organisatie?</a:t>
            </a:r>
            <a:endParaRPr i="0" sz="16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600"/>
              <a:buFont typeface="Nunito Sans"/>
              <a:buChar char="●"/>
            </a:pPr>
            <a:r>
              <a:rPr lang="en-US" sz="16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Verantwoordelijkheid bij MT</a:t>
            </a:r>
            <a:endParaRPr i="0" sz="16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5" name="Google Shape;235;g25249f59021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164" y="1827323"/>
            <a:ext cx="1714425" cy="16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5249f59021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9038" y="1827093"/>
            <a:ext cx="1714425" cy="165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5249f59021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5163" y="1827324"/>
            <a:ext cx="1717278" cy="16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Sturen op </a:t>
            </a: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betrokkenheid - </a:t>
            </a: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1058000" y="162473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1058075" y="1970125"/>
            <a:ext cx="70653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Invullen van medewerkersonderzoeken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ontvangt een e-mailuitnodiging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kunt zonder in te loggen direct het onderzoek invullen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kunt na het invullen je eigen resultaten bekijken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Reflecteer op basis van je antwoorden wat je zelf kunt doen om hier een positieve verandering in aan te brengen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Actief meedenken over verbeteringen met je team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Demo: Invullen van een medewerkersonderzoek</a:t>
            </a:r>
            <a:endParaRPr b="1"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e53e754a32_0_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Sturen op betrokkenheid - Leidinggevenden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1" name="Google Shape;251;g1e53e754a32_0_3"/>
          <p:cNvSpPr/>
          <p:nvPr/>
        </p:nvSpPr>
        <p:spPr>
          <a:xfrm>
            <a:off x="814825" y="1624725"/>
            <a:ext cx="73086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e53e754a32_0_3"/>
          <p:cNvSpPr txBox="1"/>
          <p:nvPr/>
        </p:nvSpPr>
        <p:spPr>
          <a:xfrm>
            <a:off x="1201950" y="1935250"/>
            <a:ext cx="6921600" cy="3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rabicPeriod"/>
            </a:pPr>
            <a:r>
              <a:rPr b="1"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Voorbereiding: </a:t>
            </a: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op welke onderwerpen/thema’s je wilt focussen. Per onderwerp: 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lphaLcPeriod"/>
            </a:pP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is het een verbeteractie of een gespreksonderwerp?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lphaLcPeriod"/>
            </a:pP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wil je hierover in gesprek gaan met je hele team of in je 1-op-1’s?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rabicPeriod"/>
            </a:pPr>
            <a:r>
              <a:rPr b="1"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Planning:</a:t>
            </a: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plan verbeteracties en zet de onderwerpen op de agenda van je teamoverleg of 1-op-1’s.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rabicPeriod"/>
            </a:pPr>
            <a:r>
              <a:rPr b="1"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Uitvoering:</a:t>
            </a: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Deel de resultaten en ga in gesprek over hoe je hier een positieve verandering in kunt aanbrengen.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500"/>
              <a:buFont typeface="Nunito Sans"/>
              <a:buAutoNum type="arabicPeriod"/>
            </a:pPr>
            <a:r>
              <a:rPr b="1"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Monitoren: </a:t>
            </a:r>
            <a:r>
              <a:rPr lang="en-US" sz="15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Bespreek de voortgang met je team en medewerkers, vier successen en laat waardering blijken voor behaalde resultaten.</a:t>
            </a:r>
            <a:endParaRPr sz="15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3" name="Google Shape;253;g1e53e754a3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1751" y="1846766"/>
            <a:ext cx="3282633" cy="34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e53e754a32_0_3"/>
          <p:cNvSpPr txBox="1"/>
          <p:nvPr/>
        </p:nvSpPr>
        <p:spPr>
          <a:xfrm>
            <a:off x="4596000" y="57865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u="sng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Toolkit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1058000" y="1624725"/>
            <a:ext cx="65154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433576" y="2068725"/>
            <a:ext cx="59016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Visie op medewerkersbetrokkenheid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Thema’s en vragen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Ritme en aanpak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Succesvolle introductie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Sturen op </a:t>
            </a: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betrokkenheid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Vervolg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249f59021_0_22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Sturen op betrokkenheid - HR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0" name="Google Shape;260;g25249f59021_0_222"/>
          <p:cNvSpPr/>
          <p:nvPr/>
        </p:nvSpPr>
        <p:spPr>
          <a:xfrm>
            <a:off x="1058000" y="162473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5249f59021_0_222"/>
          <p:cNvSpPr txBox="1"/>
          <p:nvPr/>
        </p:nvSpPr>
        <p:spPr>
          <a:xfrm>
            <a:off x="1504175" y="1970125"/>
            <a:ext cx="66192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Analyseer (samen met het MT) de resultaten op organisatieniveau en maak een actieplan op organisatieniveau (zie stappenplan leidinggevenden)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Ondersteun leidinggevenden bij het analyseren en maken van hun actieplan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Informatiesessie/workshop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Plan vervolgmetingen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Demo: resultaten van een onderzoek</a:t>
            </a:r>
            <a:endParaRPr b="1"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62" name="Google Shape;262;g25249f59021_0_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5800" y="1602200"/>
            <a:ext cx="2312650" cy="40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b6b05b42c_1_7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Vervolg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68" name="Google Shape;268;g21b6b05b42c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065" y="1304468"/>
            <a:ext cx="6503869" cy="364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b6b05b42c_1_6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Vervolgstappen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4" name="Google Shape;274;g21b6b05b42c_1_66"/>
          <p:cNvSpPr/>
          <p:nvPr/>
        </p:nvSpPr>
        <p:spPr>
          <a:xfrm>
            <a:off x="1058000" y="1624733"/>
            <a:ext cx="56580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1b6b05b42c_1_66"/>
          <p:cNvSpPr txBox="1"/>
          <p:nvPr/>
        </p:nvSpPr>
        <p:spPr>
          <a:xfrm>
            <a:off x="1213100" y="1999575"/>
            <a:ext cx="55029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254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900"/>
              <a:buFont typeface="Nunito Sans"/>
              <a:buChar char="●"/>
            </a:pPr>
            <a:r>
              <a:rPr b="0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Koppelingen opzetten &amp; inrichten platform</a:t>
            </a:r>
            <a:endParaRPr b="0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254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900"/>
              <a:buFont typeface="Nunito Sans"/>
              <a:buChar char="●"/>
            </a:pPr>
            <a:r>
              <a:rPr lang="en-US" sz="19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Sessie: </a:t>
            </a:r>
            <a:r>
              <a:rPr b="0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Beheer- en Acceptatiesessie</a:t>
            </a:r>
            <a:endParaRPr b="0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254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900"/>
              <a:buFont typeface="Nunito Sans"/>
              <a:buChar char="●"/>
            </a:pPr>
            <a:r>
              <a:rPr b="0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Versturen eerste meting</a:t>
            </a:r>
            <a:endParaRPr b="0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254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900"/>
              <a:buFont typeface="Nunito Sans"/>
              <a:buChar char="●"/>
            </a:pPr>
            <a:r>
              <a:rPr b="0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Sessie: </a:t>
            </a:r>
            <a:r>
              <a:rPr lang="en-US" sz="19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resultaten op organisatieniveau analyseren</a:t>
            </a:r>
            <a:endParaRPr b="0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6" name="Google Shape;276;g21b6b05b42c_1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Visie op medewerkersbetrokkenheid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1200" y="1206534"/>
            <a:ext cx="5409599" cy="367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en aanpak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79200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Zoveel mogelijk uit je mensen halen om daarmee de doelen van de organisatie te realiseren.</a:t>
            </a:r>
            <a:endParaRPr b="0" i="0" sz="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fbeelding met tekst, teken&#10;&#10;Automatisch gegenereerde beschrijving"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220" y="1989167"/>
            <a:ext cx="857160" cy="8473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Uitdaging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4337182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Slechts 1:7 medewerkers voelt zich wereldwijd betrokken bij de organisatie en presteert dus maximaal.</a:t>
            </a:r>
            <a:endParaRPr b="0" i="0" sz="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Aanpak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8299599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Achterhaal wat medewerkers belangrijk vinden en hoe ze dat ervaren. Vanuit daar stap voor stap verbeteren.</a:t>
            </a:r>
            <a:endParaRPr b="0" i="0" sz="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434" y="1979281"/>
            <a:ext cx="857133" cy="86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3083" y="1989150"/>
            <a:ext cx="986239" cy="88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Rollen bij betrokkenheid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4339413" y="1644433"/>
            <a:ext cx="3513300" cy="39855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4334946" y="3048269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leidinggevenden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310583" y="1644433"/>
            <a:ext cx="3513300" cy="39855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246383" y="3048267"/>
            <a:ext cx="36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337167" y="3570928"/>
            <a:ext cx="35133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Meer dan 70% van het verschil in betrokkenheid tussen teams wordt beïnvloed door de direct leidinggevende.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830" y="1872750"/>
            <a:ext cx="1207434" cy="109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/>
        </p:nvSpPr>
        <p:spPr>
          <a:xfrm>
            <a:off x="308346" y="3602262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Veel betrokkenheid initiatieven mislukken omdat het wordt gezien als de verantwoordelijkheid van HR.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8299600" y="1644433"/>
            <a:ext cx="3513300" cy="39855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8295133" y="3048267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medewerkers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8340967" y="3570928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Stimuleer medewerkers om hun mening te geven over wat zij belangrijk vinden en mee te denken over verbeteringen.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7233" y="1919583"/>
            <a:ext cx="1104332" cy="10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9967" y="1968128"/>
            <a:ext cx="935201" cy="84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Thema’s en vragen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8733" y="1444369"/>
            <a:ext cx="6034534" cy="365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Thema’s betrokkenheid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379200" y="1318949"/>
            <a:ext cx="3513300" cy="21936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379200" y="1336021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Betekenisvol werk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4337167" y="1318949"/>
            <a:ext cx="3513300" cy="21936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4337182" y="1336021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Fijne werkplek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8299600" y="1318833"/>
            <a:ext cx="3513300" cy="21936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8299599" y="1336021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Leiderschap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379200" y="3815822"/>
            <a:ext cx="3513300" cy="23097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379200" y="3833905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Gezondheid en welzijn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4337167" y="3815822"/>
            <a:ext cx="3513300" cy="23097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4337182" y="3833905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Groeimogelijkheden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8299600" y="3815700"/>
            <a:ext cx="3513300" cy="23097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8299599" y="3833905"/>
            <a:ext cx="351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Vertrouwen in de organisatie</a:t>
            </a:r>
            <a:endParaRPr b="1" i="0" sz="1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249" y="2016740"/>
            <a:ext cx="2159104" cy="122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177" y="1996200"/>
            <a:ext cx="2091177" cy="12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0604" y="2007890"/>
            <a:ext cx="2091192" cy="124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184" y="4575783"/>
            <a:ext cx="2091200" cy="12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0390" y="4565209"/>
            <a:ext cx="2091202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15397" y="4565185"/>
            <a:ext cx="2281614" cy="128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4e29f1829_0_87"/>
          <p:cNvSpPr txBox="1"/>
          <p:nvPr/>
        </p:nvSpPr>
        <p:spPr>
          <a:xfrm>
            <a:off x="0" y="3960078"/>
            <a:ext cx="1219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1" sz="2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2" name="Google Shape;152;g214e29f1829_0_87"/>
          <p:cNvSpPr txBox="1"/>
          <p:nvPr/>
        </p:nvSpPr>
        <p:spPr>
          <a:xfrm>
            <a:off x="0" y="5273653"/>
            <a:ext cx="12192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Helemaal oneens - Oneens - Neutraal - Eens - Helemaal eens</a:t>
            </a:r>
            <a:endParaRPr b="0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Score tussen 0 en 100</a:t>
            </a:r>
            <a:endParaRPr b="0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g214e29f1829_0_87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Score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4" name="Google Shape;154;g214e29f1829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300" y="1096254"/>
            <a:ext cx="5832976" cy="41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4e29f1829_0_94"/>
          <p:cNvSpPr txBox="1"/>
          <p:nvPr/>
        </p:nvSpPr>
        <p:spPr>
          <a:xfrm>
            <a:off x="0" y="3960078"/>
            <a:ext cx="1219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1" sz="29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0" name="Google Shape;160;g214e29f1829_0_94"/>
          <p:cNvSpPr txBox="1"/>
          <p:nvPr/>
        </p:nvSpPr>
        <p:spPr>
          <a:xfrm>
            <a:off x="0" y="5273678"/>
            <a:ext cx="12192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Schaal van 1 tot 10</a:t>
            </a:r>
            <a:endParaRPr b="0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Score tussen -100 en +100*</a:t>
            </a:r>
            <a:endParaRPr b="0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1" name="Google Shape;161;g214e29f1829_0_9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Employee Net Promoter Score (eNPS)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2" name="Google Shape;162;g214e29f1829_0_94"/>
          <p:cNvPicPr preferRelativeResize="0"/>
          <p:nvPr/>
        </p:nvPicPr>
        <p:blipFill rotWithShape="1">
          <a:blip r:embed="rId3">
            <a:alphaModFix/>
          </a:blip>
          <a:srcRect b="2461" l="0" r="0" t="2453"/>
          <a:stretch/>
        </p:blipFill>
        <p:spPr>
          <a:xfrm>
            <a:off x="3077150" y="1120200"/>
            <a:ext cx="5764899" cy="40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14e29f1829_0_94"/>
          <p:cNvSpPr txBox="1"/>
          <p:nvPr/>
        </p:nvSpPr>
        <p:spPr>
          <a:xfrm>
            <a:off x="0" y="6032600"/>
            <a:ext cx="35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1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*</a:t>
            </a:r>
            <a:r>
              <a:rPr b="1" i="0" lang="en-US" sz="1000" u="sng" cap="none" strike="noStrike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Lees hier uitleg over hoe deze score wordt berekend</a:t>
            </a:r>
            <a:endParaRPr b="1" i="0" sz="1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