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12192000"/>
  <p:notesSz cx="6858000" cy="9144000"/>
  <p:embeddedFontLst>
    <p:embeddedFont>
      <p:font typeface="Nunito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NunitoSans-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NunitoSa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Sans-boldItalic.fntdata"/><Relationship Id="rId30" Type="http://schemas.openxmlformats.org/officeDocument/2006/relationships/font" Target="fonts/NunitoSans-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8de1f33b7b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8de1f33b7b_0_3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5be86b1fe1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25be86b1fe1_0_2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Op iedere vraag geef je antwoord op een schaal van Helemaal oneens tot Helemaal eens. Je kunt bij iedere vraag ook een toelichting geven waarom je een score gegeven hebt. Op basis van de scores krijg je uiteindelijk een score tussen de 0 en de 100. Hoe hoger de score, hoe positiever de medewerkers zijn over een vraag.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5be86b1fe1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5be86b1fe1_0_3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Naast de 6 thema’s die invloed hebben op betrokkenheid, meten we ook de Employee Net Promoter Score. Ookwel de eNPS. Dit is een universele tool die gebruikt wordt om met een enkele vraag de betrokkenheid van medewerkers in kaart te brengen.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5be86b1fe1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25be86b1fe1_0_2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De eNPS is een enkele vraag die overal op de wereld hetzelfde gesteld wordt: In hoeverre raad je (organisatie) aan als werkgever bij vrienden of kennissen? Een belangrijke kanttekening: de vraag gaat over hoe je de organisatie beoordeelt als werkgever en niet of je daadwerkelijk met je vrienden of kennissen wilt werken.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De vraag wordt beantwoord op een schaal van 1 tot 10:</a:t>
            </a:r>
            <a:endParaRPr/>
          </a:p>
          <a:p>
            <a:pPr indent="-317500" lvl="0" marL="457200" rtl="0" algn="l">
              <a:lnSpc>
                <a:spcPct val="100000"/>
              </a:lnSpc>
              <a:spcBef>
                <a:spcPts val="0"/>
              </a:spcBef>
              <a:spcAft>
                <a:spcPts val="0"/>
              </a:spcAft>
              <a:buSzPts val="1400"/>
              <a:buChar char="●"/>
            </a:pPr>
            <a:r>
              <a:rPr lang="en-US"/>
              <a:t>Geef je een 9 of 10, dan word je gezien als fan/</a:t>
            </a:r>
            <a:r>
              <a:rPr lang="en-US"/>
              <a:t>promoter</a:t>
            </a:r>
            <a:r>
              <a:rPr lang="en-US"/>
              <a:t> van de organisatie</a:t>
            </a:r>
            <a:endParaRPr/>
          </a:p>
          <a:p>
            <a:pPr indent="-317500" lvl="0" marL="457200" rtl="0" algn="l">
              <a:lnSpc>
                <a:spcPct val="100000"/>
              </a:lnSpc>
              <a:spcBef>
                <a:spcPts val="0"/>
              </a:spcBef>
              <a:spcAft>
                <a:spcPts val="0"/>
              </a:spcAft>
              <a:buSzPts val="1400"/>
              <a:buChar char="●"/>
            </a:pPr>
            <a:r>
              <a:rPr lang="en-US"/>
              <a:t>Geef je een 7 of 8, dan word je gezien als neutraal</a:t>
            </a:r>
            <a:endParaRPr/>
          </a:p>
          <a:p>
            <a:pPr indent="-317500" lvl="0" marL="457200" rtl="0" algn="l">
              <a:lnSpc>
                <a:spcPct val="100000"/>
              </a:lnSpc>
              <a:spcBef>
                <a:spcPts val="0"/>
              </a:spcBef>
              <a:spcAft>
                <a:spcPts val="0"/>
              </a:spcAft>
              <a:buSzPts val="1400"/>
              <a:buChar char="●"/>
            </a:pPr>
            <a:r>
              <a:rPr lang="en-US"/>
              <a:t>Geef je een 6 of lager, dan word je gezien als criticus</a:t>
            </a:r>
            <a:endParaRPr/>
          </a:p>
          <a:p>
            <a:pPr indent="0" lvl="0" marL="0" rtl="0" algn="l">
              <a:lnSpc>
                <a:spcPct val="100000"/>
              </a:lnSpc>
              <a:spcBef>
                <a:spcPts val="0"/>
              </a:spcBef>
              <a:spcAft>
                <a:spcPts val="0"/>
              </a:spcAft>
              <a:buNone/>
            </a:pPr>
            <a:r>
              <a:rPr lang="en-US"/>
              <a:t>De eNPS score ligt tussen de -100 en +100 en wordt berekend door het percentage fans min het percentage critici. Een positieve eNPS betekent dus dat je meer fans (9 of 10) hebt dan critici (6 of lager) in je team.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fe0256d4de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fe0256d4de_0_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fe0256d4de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fe0256d4de_0_9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8de1f33b7b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8de1f33b7b_0_5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fe0256d4de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fe0256d4de_0_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4690255e0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4690255e06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8de1f33b7b_0_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8de1f33b7b_0_59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5ef46098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g25ef4609861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Op basis van de resultaten kun je in gesprek gaan met je team om de betrokkenheid te verhogen. Om je hierbij op weg te helpen hebben we een eenvoudig stappenplan gemaakt. HR ondersteunt je uiteraard in dit proces.</a:t>
            </a:r>
            <a:endParaRPr/>
          </a:p>
          <a:p>
            <a:pPr indent="0" lvl="0" marL="0" rtl="0" algn="l">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8de1f33b7b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8de1f33b7b_0_3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ff170de2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ff170de25c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8de1f33b7b_0_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8de1f33b7b_0_60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fe0256d4d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fe0256d4de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5be86b1fe1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5be86b1fe1_0_4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Doel: het doel dat we voor ogen hebben in het verhogen van de betrokkenheid en het werkgeluk van de medewerkers.</a:t>
            </a:r>
            <a:endParaRPr/>
          </a:p>
          <a:p>
            <a:pPr indent="-317500" lvl="0" marL="457200" rtl="0" algn="l">
              <a:spcBef>
                <a:spcPts val="0"/>
              </a:spcBef>
              <a:spcAft>
                <a:spcPts val="0"/>
              </a:spcAft>
              <a:buSzPts val="1400"/>
              <a:buChar char="●"/>
            </a:pPr>
            <a:r>
              <a:rPr lang="en-US"/>
              <a:t>Aanpak: om dit doel te bereiken is het waardevol om inzicht te krijgen in wat medewerkers belangrijk vinden en hoe ze dat ervaren. </a:t>
            </a:r>
            <a:endParaRPr/>
          </a:p>
          <a:p>
            <a:pPr indent="-317500" lvl="1" marL="914400" rtl="0" algn="l">
              <a:spcBef>
                <a:spcPts val="0"/>
              </a:spcBef>
              <a:spcAft>
                <a:spcPts val="0"/>
              </a:spcAft>
              <a:buSzPts val="1400"/>
              <a:buChar char="○"/>
            </a:pPr>
            <a:r>
              <a:rPr lang="en-US"/>
              <a:t>Bij traditionele MTO’s werd er een keer per jaar een groot onderzoek gehouden (momentopname, veel werk om in te vullen, veel werk om te analyseren). </a:t>
            </a:r>
            <a:endParaRPr/>
          </a:p>
          <a:p>
            <a:pPr indent="-317500" lvl="1" marL="914400" rtl="0" algn="l">
              <a:spcBef>
                <a:spcPts val="0"/>
              </a:spcBef>
              <a:spcAft>
                <a:spcPts val="0"/>
              </a:spcAft>
              <a:buSzPts val="1400"/>
              <a:buChar char="○"/>
            </a:pPr>
            <a:r>
              <a:rPr lang="en-US"/>
              <a:t>De afgelopen jaren is er een nieuwe trend ontstaan, waarbij de aanpak is om meerdere keren per jaar een kleiner onderzoek te doen (veel vaker inzicht in hoe medewerkers dingen ervaren, minder werk om het in te vullen, sneller verbeteringen doorvoeren)</a:t>
            </a:r>
            <a:endParaRPr/>
          </a:p>
          <a:p>
            <a:pPr indent="-317500" lvl="0" marL="457200" rtl="0" algn="l">
              <a:spcBef>
                <a:spcPts val="0"/>
              </a:spcBef>
              <a:spcAft>
                <a:spcPts val="0"/>
              </a:spcAft>
              <a:buSzPts val="1400"/>
              <a:buChar char="●"/>
            </a:pPr>
            <a:r>
              <a:rPr lang="en-US"/>
              <a:t>Sturen: Als leidinggevende heb je een belangrijke rol in het verhogen van de betrokkenheid van je medewerkers. Je hebt namelijk inzicht in de resultaten en vanuit je rol kun je in gesprek gaan met je medewerkers over wat goed gaat en waar verbeterkansen liggen. En dus </a:t>
            </a:r>
            <a:r>
              <a:rPr lang="en-US" u="sng"/>
              <a:t>samen met je medewerkers </a:t>
            </a:r>
            <a:r>
              <a:rPr lang="en-US"/>
              <a:t>een plan maken om hier een positieve verandering in aan te brengen.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0731ee66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20731ee6610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5be86b1fe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25be86b1fe1_0_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8de1f33b7b_0_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8de1f33b7b_0_5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8de1f33b7b_0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8de1f33b7b_0_5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Om de betrokkenheid in kaart te brengen hebben we een vragenset gemaakt. Deze bestaat uit 6 thema’s die de meeste invloed hebben op de de mate waarop een medewerker betrokken is bij de organisatie. Ieder thema is uitgewerkt in subthema’s en daar zijn vragen aan gekoppeld. Om dit duidelijker te maken een voorbeeld.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071f1d7f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2071f1d7f0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Het thema betekenisvol werk is opgesplitst in 4 subthema’s: Autonomie, Functie inhoud en Samenwerken. Bij ieder subthema zijn een aantal vragen bedacht. Zie bijvoorbeeld de vragen die over samenwerken gaan.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algn="ctr">
              <a:lnSpc>
                <a:spcPct val="90000"/>
              </a:lnSpc>
              <a:spcBef>
                <a:spcPts val="0"/>
              </a:spcBef>
              <a:spcAft>
                <a:spcPts val="0"/>
              </a:spcAft>
              <a:buClr>
                <a:schemeClr val="lt1"/>
              </a:buClr>
              <a:buSzPts val="6000"/>
              <a:buFont typeface="Calibri"/>
              <a:buNone/>
              <a:defRPr b="0" i="0" sz="60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lvl="1" marR="0" algn="ctr">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lvl="2" marR="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lvl="3"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0" name="Shape 60"/>
        <p:cNvGrpSpPr/>
        <p:nvPr/>
      </p:nvGrpSpPr>
      <p:grpSpPr>
        <a:xfrm>
          <a:off x="0" y="0"/>
          <a:ext cx="0" cy="0"/>
          <a:chOff x="0" y="0"/>
          <a:chExt cx="0" cy="0"/>
        </a:xfrm>
      </p:grpSpPr>
      <p:sp>
        <p:nvSpPr>
          <p:cNvPr id="61" name="Google Shape;61;p12"/>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 name="Google Shape;62;p12"/>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63" name="Google Shape;63;p12"/>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4" name="Google Shape;64;p12"/>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65" name="Google Shape;65;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3"/>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rtl="0">
              <a:lnSpc>
                <a:spcPct val="100000"/>
              </a:lnSpc>
              <a:spcBef>
                <a:spcPts val="0"/>
              </a:spcBef>
              <a:spcAft>
                <a:spcPts val="0"/>
              </a:spcAft>
              <a:buSzPts val="2400"/>
              <a:buNone/>
              <a:defRPr/>
            </a:lvl1pPr>
          </a:lstStyle>
          <a:p/>
        </p:txBody>
      </p:sp>
      <p:sp>
        <p:nvSpPr>
          <p:cNvPr id="68" name="Google Shape;68;p1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9" name="Shape 69"/>
        <p:cNvGrpSpPr/>
        <p:nvPr/>
      </p:nvGrpSpPr>
      <p:grpSpPr>
        <a:xfrm>
          <a:off x="0" y="0"/>
          <a:ext cx="0" cy="0"/>
          <a:chOff x="0" y="0"/>
          <a:chExt cx="0" cy="0"/>
        </a:xfrm>
      </p:grpSpPr>
      <p:sp>
        <p:nvSpPr>
          <p:cNvPr id="70" name="Google Shape;70;p14"/>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71" name="Google Shape;71;p14"/>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rtl="0" algn="ctr">
              <a:spcBef>
                <a:spcPts val="0"/>
              </a:spcBef>
              <a:spcAft>
                <a:spcPts val="0"/>
              </a:spcAft>
              <a:buSzPts val="2400"/>
              <a:buChar char="●"/>
              <a:defRPr/>
            </a:lvl1pPr>
            <a:lvl2pPr indent="-349250" lvl="1" marL="914400" rtl="0" algn="ctr">
              <a:spcBef>
                <a:spcPts val="0"/>
              </a:spcBef>
              <a:spcAft>
                <a:spcPts val="0"/>
              </a:spcAft>
              <a:buSzPts val="1900"/>
              <a:buChar char="○"/>
              <a:defRPr/>
            </a:lvl2pPr>
            <a:lvl3pPr indent="-349250" lvl="2" marL="1371600" rtl="0" algn="ctr">
              <a:spcBef>
                <a:spcPts val="0"/>
              </a:spcBef>
              <a:spcAft>
                <a:spcPts val="0"/>
              </a:spcAft>
              <a:buSzPts val="1900"/>
              <a:buChar char="■"/>
              <a:defRPr/>
            </a:lvl3pPr>
            <a:lvl4pPr indent="-349250" lvl="3" marL="1828800" rtl="0" algn="ctr">
              <a:spcBef>
                <a:spcPts val="0"/>
              </a:spcBef>
              <a:spcAft>
                <a:spcPts val="0"/>
              </a:spcAft>
              <a:buSzPts val="1900"/>
              <a:buChar char="●"/>
              <a:defRPr/>
            </a:lvl4pPr>
            <a:lvl5pPr indent="-349250" lvl="4" marL="2286000" rtl="0" algn="ctr">
              <a:spcBef>
                <a:spcPts val="0"/>
              </a:spcBef>
              <a:spcAft>
                <a:spcPts val="0"/>
              </a:spcAft>
              <a:buSzPts val="1900"/>
              <a:buChar char="○"/>
              <a:defRPr/>
            </a:lvl5pPr>
            <a:lvl6pPr indent="-349250" lvl="5" marL="2743200" rtl="0" algn="ctr">
              <a:spcBef>
                <a:spcPts val="0"/>
              </a:spcBef>
              <a:spcAft>
                <a:spcPts val="0"/>
              </a:spcAft>
              <a:buSzPts val="1900"/>
              <a:buChar char="■"/>
              <a:defRPr/>
            </a:lvl6pPr>
            <a:lvl7pPr indent="-349250" lvl="6" marL="3200400" rtl="0" algn="ctr">
              <a:spcBef>
                <a:spcPts val="0"/>
              </a:spcBef>
              <a:spcAft>
                <a:spcPts val="0"/>
              </a:spcAft>
              <a:buSzPts val="1900"/>
              <a:buChar char="●"/>
              <a:defRPr/>
            </a:lvl7pPr>
            <a:lvl8pPr indent="-349250" lvl="7" marL="3657600" rtl="0" algn="ctr">
              <a:spcBef>
                <a:spcPts val="0"/>
              </a:spcBef>
              <a:spcAft>
                <a:spcPts val="0"/>
              </a:spcAft>
              <a:buSzPts val="1900"/>
              <a:buChar char="○"/>
              <a:defRPr/>
            </a:lvl8pPr>
            <a:lvl9pPr indent="-349250" lvl="8" marL="4114800" rtl="0" algn="ctr">
              <a:spcBef>
                <a:spcPts val="0"/>
              </a:spcBef>
              <a:spcAft>
                <a:spcPts val="0"/>
              </a:spcAft>
              <a:buSzPts val="1900"/>
              <a:buChar char="■"/>
              <a:defRPr/>
            </a:lvl9pPr>
          </a:lstStyle>
          <a:p/>
        </p:txBody>
      </p:sp>
      <p:sp>
        <p:nvSpPr>
          <p:cNvPr id="72" name="Google Shape;72;p1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75" name="Shape 75"/>
        <p:cNvGrpSpPr/>
        <p:nvPr/>
      </p:nvGrpSpPr>
      <p:grpSpPr>
        <a:xfrm>
          <a:off x="0" y="0"/>
          <a:ext cx="0" cy="0"/>
          <a:chOff x="0" y="0"/>
          <a:chExt cx="0" cy="0"/>
        </a:xfrm>
      </p:grpSpPr>
      <p:sp>
        <p:nvSpPr>
          <p:cNvPr id="76" name="Google Shape;76;p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rtl="0" algn="l">
              <a:lnSpc>
                <a:spcPct val="100000"/>
              </a:lnSpc>
              <a:spcBef>
                <a:spcPts val="0"/>
              </a:spcBef>
              <a:spcAft>
                <a:spcPts val="0"/>
              </a:spcAft>
              <a:buSzPts val="1500"/>
              <a:buNone/>
              <a:defRPr sz="1900"/>
            </a:lvl2pPr>
            <a:lvl3pPr lvl="2" rtl="0" algn="l">
              <a:lnSpc>
                <a:spcPct val="100000"/>
              </a:lnSpc>
              <a:spcBef>
                <a:spcPts val="0"/>
              </a:spcBef>
              <a:spcAft>
                <a:spcPts val="0"/>
              </a:spcAft>
              <a:buSzPts val="1500"/>
              <a:buNone/>
              <a:defRPr sz="1900"/>
            </a:lvl3pPr>
            <a:lvl4pPr lvl="3" rtl="0" algn="l">
              <a:lnSpc>
                <a:spcPct val="100000"/>
              </a:lnSpc>
              <a:spcBef>
                <a:spcPts val="0"/>
              </a:spcBef>
              <a:spcAft>
                <a:spcPts val="0"/>
              </a:spcAft>
              <a:buSzPts val="1500"/>
              <a:buNone/>
              <a:defRPr sz="1900"/>
            </a:lvl4pPr>
            <a:lvl5pPr lvl="4" rtl="0" algn="l">
              <a:lnSpc>
                <a:spcPct val="100000"/>
              </a:lnSpc>
              <a:spcBef>
                <a:spcPts val="0"/>
              </a:spcBef>
              <a:spcAft>
                <a:spcPts val="0"/>
              </a:spcAft>
              <a:buSzPts val="1500"/>
              <a:buNone/>
              <a:defRPr sz="1900"/>
            </a:lvl5pPr>
            <a:lvl6pPr lvl="5" rtl="0" algn="l">
              <a:lnSpc>
                <a:spcPct val="100000"/>
              </a:lnSpc>
              <a:spcBef>
                <a:spcPts val="0"/>
              </a:spcBef>
              <a:spcAft>
                <a:spcPts val="0"/>
              </a:spcAft>
              <a:buSzPts val="1500"/>
              <a:buNone/>
              <a:defRPr sz="1900"/>
            </a:lvl6pPr>
            <a:lvl7pPr lvl="6" rtl="0" algn="l">
              <a:lnSpc>
                <a:spcPct val="100000"/>
              </a:lnSpc>
              <a:spcBef>
                <a:spcPts val="0"/>
              </a:spcBef>
              <a:spcAft>
                <a:spcPts val="0"/>
              </a:spcAft>
              <a:buSzPts val="1500"/>
              <a:buNone/>
              <a:defRPr sz="1900"/>
            </a:lvl7pPr>
            <a:lvl8pPr lvl="7" rtl="0" algn="l">
              <a:lnSpc>
                <a:spcPct val="100000"/>
              </a:lnSpc>
              <a:spcBef>
                <a:spcPts val="0"/>
              </a:spcBef>
              <a:spcAft>
                <a:spcPts val="0"/>
              </a:spcAft>
              <a:buSzPts val="1500"/>
              <a:buNone/>
              <a:defRPr sz="1900"/>
            </a:lvl8pPr>
            <a:lvl9pPr lvl="8" rtl="0" algn="l">
              <a:lnSpc>
                <a:spcPct val="100000"/>
              </a:lnSpc>
              <a:spcBef>
                <a:spcPts val="0"/>
              </a:spcBef>
              <a:spcAft>
                <a:spcPts val="0"/>
              </a:spcAft>
              <a:buSzPts val="1500"/>
              <a:buNone/>
              <a:defRPr sz="1900"/>
            </a:lvl9pPr>
          </a:lstStyle>
          <a:p/>
        </p:txBody>
      </p:sp>
      <p:sp>
        <p:nvSpPr>
          <p:cNvPr id="77" name="Google Shape;77;p1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1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lt1"/>
              </a:buClr>
              <a:buSzPts val="1900"/>
              <a:buFont typeface="Arial"/>
              <a:buChar char="•"/>
              <a:defRPr b="0" i="0" sz="1900" u="none" cap="none" strike="noStrike">
                <a:solidFill>
                  <a:schemeClr val="lt1"/>
                </a:solidFill>
                <a:latin typeface="Calibri"/>
                <a:ea typeface="Calibri"/>
                <a:cs typeface="Calibri"/>
                <a:sym typeface="Calibri"/>
              </a:defRPr>
            </a:lvl9pPr>
          </a:lstStyle>
          <a:p/>
        </p:txBody>
      </p:sp>
      <p:sp>
        <p:nvSpPr>
          <p:cNvPr id="78" name="Google Shape;78;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500"/>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SzPts val="1500"/>
              <a:buNone/>
              <a:defRPr b="0" i="0" sz="1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SzPts val="1500"/>
              <a:buNone/>
              <a:defRPr b="0" i="0" sz="1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SzPts val="1500"/>
              <a:buNone/>
              <a:defRPr b="0" i="0" sz="1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SzPts val="1500"/>
              <a:buNone/>
              <a:defRPr b="0" i="0" sz="1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SzPts val="1500"/>
              <a:buNone/>
              <a:defRPr b="0" i="0" sz="1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SzPts val="1500"/>
              <a:buNone/>
              <a:defRPr b="0" i="0" sz="1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SzPts val="1500"/>
              <a:buNone/>
              <a:defRPr b="0" i="0" sz="1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SzPts val="1500"/>
              <a:buNone/>
              <a:defRPr b="0" i="0" sz="1900" u="none" cap="none" strike="noStrike">
                <a:solidFill>
                  <a:schemeClr val="lt1"/>
                </a:solidFill>
                <a:latin typeface="Calibri"/>
                <a:ea typeface="Calibri"/>
                <a:cs typeface="Calibri"/>
                <a:sym typeface="Calibri"/>
              </a:defRPr>
            </a:lvl9pPr>
          </a:lstStyle>
          <a:p/>
        </p:txBody>
      </p:sp>
      <p:sp>
        <p:nvSpPr>
          <p:cNvPr id="79" name="Google Shape;79;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500"/>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SzPts val="1500"/>
              <a:buNone/>
              <a:defRPr b="0" i="0" sz="1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SzPts val="1500"/>
              <a:buNone/>
              <a:defRPr b="0" i="0" sz="1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SzPts val="1500"/>
              <a:buNone/>
              <a:defRPr b="0" i="0" sz="1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SzPts val="1500"/>
              <a:buNone/>
              <a:defRPr b="0" i="0" sz="1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SzPts val="1500"/>
              <a:buNone/>
              <a:defRPr b="0" i="0" sz="1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SzPts val="1500"/>
              <a:buNone/>
              <a:defRPr b="0" i="0" sz="1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SzPts val="1500"/>
              <a:buNone/>
              <a:defRPr b="0" i="0" sz="1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SzPts val="1500"/>
              <a:buNone/>
              <a:defRPr b="0" i="0" sz="1900" u="none" cap="none" strike="noStrike">
                <a:solidFill>
                  <a:schemeClr val="lt1"/>
                </a:solidFill>
                <a:latin typeface="Calibri"/>
                <a:ea typeface="Calibri"/>
                <a:cs typeface="Calibri"/>
                <a:sym typeface="Calibri"/>
              </a:defRPr>
            </a:lvl9pPr>
          </a:lstStyle>
          <a:p/>
        </p:txBody>
      </p:sp>
      <p:sp>
        <p:nvSpPr>
          <p:cNvPr id="80" name="Google Shape;80;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p16"/>
          <p:cNvSpPr/>
          <p:nvPr/>
        </p:nvSpPr>
        <p:spPr>
          <a:xfrm>
            <a:off x="0" y="6392917"/>
            <a:ext cx="12192000" cy="465300"/>
          </a:xfrm>
          <a:prstGeom prst="rect">
            <a:avLst/>
          </a:prstGeom>
          <a:solidFill>
            <a:srgbClr val="203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
        <p:nvSpPr>
          <p:cNvPr id="82" name="Google Shape;82;p16"/>
          <p:cNvSpPr txBox="1"/>
          <p:nvPr/>
        </p:nvSpPr>
        <p:spPr>
          <a:xfrm>
            <a:off x="9891329" y="6488536"/>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500"/>
              <a:buFont typeface="Arial"/>
              <a:buNone/>
            </a:pPr>
            <a:fld id="{00000000-1234-1234-1234-123412341234}" type="slidenum">
              <a:rPr b="0" i="0" lang="en-US" sz="1500" u="none" cap="none" strike="noStrike">
                <a:solidFill>
                  <a:schemeClr val="lt1"/>
                </a:solidFill>
                <a:latin typeface="Calibri"/>
                <a:ea typeface="Calibri"/>
                <a:cs typeface="Calibri"/>
                <a:sym typeface="Calibri"/>
              </a:rPr>
              <a:t>‹#›</a:t>
            </a:fld>
            <a:endParaRPr b="0" i="0" sz="1500" u="none" cap="none" strike="noStrike">
              <a:solidFill>
                <a:schemeClr val="lt1"/>
              </a:solidFill>
              <a:latin typeface="Calibri"/>
              <a:ea typeface="Calibri"/>
              <a:cs typeface="Calibri"/>
              <a:sym typeface="Calibri"/>
            </a:endParaRPr>
          </a:p>
        </p:txBody>
      </p:sp>
      <p:pic>
        <p:nvPicPr>
          <p:cNvPr id="83" name="Google Shape;83;p16"/>
          <p:cNvPicPr preferRelativeResize="0"/>
          <p:nvPr/>
        </p:nvPicPr>
        <p:blipFill rotWithShape="1">
          <a:blip r:embed="rId2">
            <a:alphaModFix/>
          </a:blip>
          <a:srcRect b="0" l="0" r="0" t="0"/>
          <a:stretch/>
        </p:blipFill>
        <p:spPr>
          <a:xfrm>
            <a:off x="179512" y="6474519"/>
            <a:ext cx="792094" cy="2822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3"/>
          <p:cNvSpPr/>
          <p:nvPr/>
        </p:nvSpPr>
        <p:spPr>
          <a:xfrm>
            <a:off x="0" y="6392917"/>
            <a:ext cx="12192000" cy="465083"/>
          </a:xfrm>
          <a:prstGeom prst="rect">
            <a:avLst/>
          </a:prstGeom>
          <a:solidFill>
            <a:srgbClr val="203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 name="Google Shape;28;p3"/>
          <p:cNvSpPr txBox="1"/>
          <p:nvPr/>
        </p:nvSpPr>
        <p:spPr>
          <a:xfrm>
            <a:off x="9891329" y="6488536"/>
            <a:ext cx="21336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pic>
        <p:nvPicPr>
          <p:cNvPr id="29" name="Google Shape;29;p3"/>
          <p:cNvPicPr preferRelativeResize="0"/>
          <p:nvPr/>
        </p:nvPicPr>
        <p:blipFill rotWithShape="1">
          <a:blip r:embed="rId2">
            <a:alphaModFix/>
          </a:blip>
          <a:srcRect b="0" l="0" r="0" t="0"/>
          <a:stretch/>
        </p:blipFill>
        <p:spPr>
          <a:xfrm>
            <a:off x="179512" y="6474519"/>
            <a:ext cx="792088" cy="2822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 name="Shape 34"/>
        <p:cNvGrpSpPr/>
        <p:nvPr/>
      </p:nvGrpSpPr>
      <p:grpSpPr>
        <a:xfrm>
          <a:off x="0" y="0"/>
          <a:ext cx="0" cy="0"/>
          <a:chOff x="0" y="0"/>
          <a:chExt cx="0" cy="0"/>
        </a:xfrm>
      </p:grpSpPr>
      <p:sp>
        <p:nvSpPr>
          <p:cNvPr id="35" name="Google Shape;35;p5"/>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36" name="Google Shape;36;p5"/>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37" name="Google Shape;37;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6"/>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40" name="Google Shape;40;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sp>
        <p:nvSpPr>
          <p:cNvPr id="42" name="Google Shape;42;p7"/>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43" name="Google Shape;43;p7"/>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44" name="Google Shape;44;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8"/>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47" name="Google Shape;47;p8"/>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8" name="Google Shape;48;p8"/>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9" name="Google Shape;49;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9"/>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52" name="Google Shape;52;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3" name="Shape 53"/>
        <p:cNvGrpSpPr/>
        <p:nvPr/>
      </p:nvGrpSpPr>
      <p:grpSpPr>
        <a:xfrm>
          <a:off x="0" y="0"/>
          <a:ext cx="0" cy="0"/>
          <a:chOff x="0" y="0"/>
          <a:chExt cx="0" cy="0"/>
        </a:xfrm>
      </p:grpSpPr>
      <p:sp>
        <p:nvSpPr>
          <p:cNvPr id="54" name="Google Shape;54;p10"/>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55" name="Google Shape;55;p10"/>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56" name="Google Shape;56;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7" name="Shape 57"/>
        <p:cNvGrpSpPr/>
        <p:nvPr/>
      </p:nvGrpSpPr>
      <p:grpSpPr>
        <a:xfrm>
          <a:off x="0" y="0"/>
          <a:ext cx="0" cy="0"/>
          <a:chOff x="0" y="0"/>
          <a:chExt cx="0" cy="0"/>
        </a:xfrm>
      </p:grpSpPr>
      <p:sp>
        <p:nvSpPr>
          <p:cNvPr id="58" name="Google Shape;58;p11"/>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59" name="Google Shape;59;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0"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slideLayout" Target="../slideLayouts/slideLayout14.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0" name="Shape 30"/>
        <p:cNvGrpSpPr/>
        <p:nvPr/>
      </p:nvGrpSpPr>
      <p:grpSpPr>
        <a:xfrm>
          <a:off x="0" y="0"/>
          <a:ext cx="0" cy="0"/>
          <a:chOff x="0" y="0"/>
          <a:chExt cx="0" cy="0"/>
        </a:xfrm>
      </p:grpSpPr>
      <p:sp>
        <p:nvSpPr>
          <p:cNvPr id="31" name="Google Shape;31;p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32" name="Google Shape;32;p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0"/>
              </a:spcBef>
              <a:spcAft>
                <a:spcPts val="0"/>
              </a:spcAft>
              <a:buClr>
                <a:schemeClr val="dk2"/>
              </a:buClr>
              <a:buSzPts val="1900"/>
              <a:buChar char="○"/>
              <a:defRPr sz="1900">
                <a:solidFill>
                  <a:schemeClr val="dk2"/>
                </a:solidFill>
              </a:defRPr>
            </a:lvl2pPr>
            <a:lvl3pPr indent="-349250" lvl="2" marL="1371600" rtl="0">
              <a:lnSpc>
                <a:spcPct val="115000"/>
              </a:lnSpc>
              <a:spcBef>
                <a:spcPts val="0"/>
              </a:spcBef>
              <a:spcAft>
                <a:spcPts val="0"/>
              </a:spcAft>
              <a:buClr>
                <a:schemeClr val="dk2"/>
              </a:buClr>
              <a:buSzPts val="1900"/>
              <a:buChar char="■"/>
              <a:defRPr sz="1900">
                <a:solidFill>
                  <a:schemeClr val="dk2"/>
                </a:solidFill>
              </a:defRPr>
            </a:lvl3pPr>
            <a:lvl4pPr indent="-349250" lvl="3" marL="1828800" rtl="0">
              <a:lnSpc>
                <a:spcPct val="115000"/>
              </a:lnSpc>
              <a:spcBef>
                <a:spcPts val="0"/>
              </a:spcBef>
              <a:spcAft>
                <a:spcPts val="0"/>
              </a:spcAft>
              <a:buClr>
                <a:schemeClr val="dk2"/>
              </a:buClr>
              <a:buSzPts val="1900"/>
              <a:buChar char="●"/>
              <a:defRPr sz="1900">
                <a:solidFill>
                  <a:schemeClr val="dk2"/>
                </a:solidFill>
              </a:defRPr>
            </a:lvl4pPr>
            <a:lvl5pPr indent="-349250" lvl="4" marL="2286000" rtl="0">
              <a:lnSpc>
                <a:spcPct val="115000"/>
              </a:lnSpc>
              <a:spcBef>
                <a:spcPts val="0"/>
              </a:spcBef>
              <a:spcAft>
                <a:spcPts val="0"/>
              </a:spcAft>
              <a:buClr>
                <a:schemeClr val="dk2"/>
              </a:buClr>
              <a:buSzPts val="1900"/>
              <a:buChar char="○"/>
              <a:defRPr sz="1900">
                <a:solidFill>
                  <a:schemeClr val="dk2"/>
                </a:solidFill>
              </a:defRPr>
            </a:lvl5pPr>
            <a:lvl6pPr indent="-349250" lvl="5" marL="2743200" rtl="0">
              <a:lnSpc>
                <a:spcPct val="115000"/>
              </a:lnSpc>
              <a:spcBef>
                <a:spcPts val="0"/>
              </a:spcBef>
              <a:spcAft>
                <a:spcPts val="0"/>
              </a:spcAft>
              <a:buClr>
                <a:schemeClr val="dk2"/>
              </a:buClr>
              <a:buSzPts val="1900"/>
              <a:buChar char="■"/>
              <a:defRPr sz="1900">
                <a:solidFill>
                  <a:schemeClr val="dk2"/>
                </a:solidFill>
              </a:defRPr>
            </a:lvl6pPr>
            <a:lvl7pPr indent="-349250" lvl="6" marL="3200400" rtl="0">
              <a:lnSpc>
                <a:spcPct val="115000"/>
              </a:lnSpc>
              <a:spcBef>
                <a:spcPts val="0"/>
              </a:spcBef>
              <a:spcAft>
                <a:spcPts val="0"/>
              </a:spcAft>
              <a:buClr>
                <a:schemeClr val="dk2"/>
              </a:buClr>
              <a:buSzPts val="1900"/>
              <a:buChar char="●"/>
              <a:defRPr sz="1900">
                <a:solidFill>
                  <a:schemeClr val="dk2"/>
                </a:solidFill>
              </a:defRPr>
            </a:lvl7pPr>
            <a:lvl8pPr indent="-349250" lvl="7" marL="3657600" rtl="0">
              <a:lnSpc>
                <a:spcPct val="115000"/>
              </a:lnSpc>
              <a:spcBef>
                <a:spcPts val="0"/>
              </a:spcBef>
              <a:spcAft>
                <a:spcPts val="0"/>
              </a:spcAft>
              <a:buClr>
                <a:schemeClr val="dk2"/>
              </a:buClr>
              <a:buSzPts val="1900"/>
              <a:buChar char="○"/>
              <a:defRPr sz="1900">
                <a:solidFill>
                  <a:schemeClr val="dk2"/>
                </a:solidFill>
              </a:defRPr>
            </a:lvl8pPr>
            <a:lvl9pPr indent="-349250" lvl="8" marL="4114800" rtl="0">
              <a:lnSpc>
                <a:spcPct val="115000"/>
              </a:lnSpc>
              <a:spcBef>
                <a:spcPts val="0"/>
              </a:spcBef>
              <a:spcAft>
                <a:spcPts val="0"/>
              </a:spcAft>
              <a:buClr>
                <a:schemeClr val="dk2"/>
              </a:buClr>
              <a:buSzPts val="1900"/>
              <a:buChar char="■"/>
              <a:defRPr sz="1900">
                <a:solidFill>
                  <a:schemeClr val="dk2"/>
                </a:solidFill>
              </a:defRPr>
            </a:lvl9pPr>
          </a:lstStyle>
          <a:p/>
        </p:txBody>
      </p:sp>
      <p:sp>
        <p:nvSpPr>
          <p:cNvPr id="33" name="Google Shape;33;p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hyperlink" Target="https://support.dialog.nl/hc/nl/articles/558492439605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35.png"/><Relationship Id="rId4" Type="http://schemas.openxmlformats.org/officeDocument/2006/relationships/image" Target="../media/image24.png"/><Relationship Id="rId5"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hyperlink" Target="https://www.gallup.com/workplace/285674/improve-employee-engagement-workplace.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17.png"/><Relationship Id="rId7" Type="http://schemas.openxmlformats.org/officeDocument/2006/relationships/image" Target="../media/image16.png"/><Relationship Id="rId8"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3F7B"/>
        </a:solidFill>
      </p:bgPr>
    </p:bg>
    <p:spTree>
      <p:nvGrpSpPr>
        <p:cNvPr id="87" name="Shape 87"/>
        <p:cNvGrpSpPr/>
        <p:nvPr/>
      </p:nvGrpSpPr>
      <p:grpSpPr>
        <a:xfrm>
          <a:off x="0" y="0"/>
          <a:ext cx="0" cy="0"/>
          <a:chOff x="0" y="0"/>
          <a:chExt cx="0" cy="0"/>
        </a:xfrm>
      </p:grpSpPr>
      <p:pic>
        <p:nvPicPr>
          <p:cNvPr id="88" name="Google Shape;88;p17"/>
          <p:cNvPicPr preferRelativeResize="0"/>
          <p:nvPr/>
        </p:nvPicPr>
        <p:blipFill>
          <a:blip r:embed="rId3">
            <a:alphaModFix/>
          </a:blip>
          <a:stretch>
            <a:fillRect/>
          </a:stretch>
        </p:blipFill>
        <p:spPr>
          <a:xfrm>
            <a:off x="3841500" y="1649198"/>
            <a:ext cx="4509001" cy="3314000"/>
          </a:xfrm>
          <a:prstGeom prst="rect">
            <a:avLst/>
          </a:prstGeom>
          <a:noFill/>
          <a:ln>
            <a:noFill/>
          </a:ln>
        </p:spPr>
      </p:pic>
      <p:sp>
        <p:nvSpPr>
          <p:cNvPr id="89" name="Google Shape;89;p17"/>
          <p:cNvSpPr txBox="1"/>
          <p:nvPr/>
        </p:nvSpPr>
        <p:spPr>
          <a:xfrm>
            <a:off x="0" y="358967"/>
            <a:ext cx="12192000" cy="7851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3500">
                <a:solidFill>
                  <a:schemeClr val="lt1"/>
                </a:solidFill>
                <a:latin typeface="Nunito Sans"/>
                <a:ea typeface="Nunito Sans"/>
                <a:cs typeface="Nunito Sans"/>
                <a:sym typeface="Nunito Sans"/>
              </a:rPr>
              <a:t>Introductiesessie leidinggevenden</a:t>
            </a:r>
            <a:endParaRPr b="1" sz="3500">
              <a:solidFill>
                <a:schemeClr val="lt1"/>
              </a:solidFill>
              <a:latin typeface="Nunito Sans"/>
              <a:ea typeface="Nunito Sans"/>
              <a:cs typeface="Nunito Sans"/>
              <a:sym typeface="Nunito Sans"/>
            </a:endParaRPr>
          </a:p>
        </p:txBody>
      </p:sp>
      <p:sp>
        <p:nvSpPr>
          <p:cNvPr id="90" name="Google Shape;90;p17"/>
          <p:cNvSpPr txBox="1"/>
          <p:nvPr/>
        </p:nvSpPr>
        <p:spPr>
          <a:xfrm>
            <a:off x="0" y="5209778"/>
            <a:ext cx="12192000" cy="7851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3500">
                <a:solidFill>
                  <a:schemeClr val="lt1"/>
                </a:solidFill>
                <a:latin typeface="Nunito Sans"/>
                <a:ea typeface="Nunito Sans"/>
                <a:cs typeface="Nunito Sans"/>
                <a:sym typeface="Nunito Sans"/>
              </a:rPr>
              <a:t>Sturen op betrokkenheid</a:t>
            </a:r>
            <a:endParaRPr b="1" sz="3500">
              <a:solidFill>
                <a:schemeClr val="lt1"/>
              </a:solidFill>
              <a:latin typeface="Nunito Sans"/>
              <a:ea typeface="Nunito Sans"/>
              <a:cs typeface="Nunito Sans"/>
              <a:sym typeface="Nuni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AFF"/>
        </a:solidFill>
      </p:bgPr>
    </p:bg>
    <p:spTree>
      <p:nvGrpSpPr>
        <p:cNvPr id="228" name="Shape 228"/>
        <p:cNvGrpSpPr/>
        <p:nvPr/>
      </p:nvGrpSpPr>
      <p:grpSpPr>
        <a:xfrm>
          <a:off x="0" y="0"/>
          <a:ext cx="0" cy="0"/>
          <a:chOff x="0" y="0"/>
          <a:chExt cx="0" cy="0"/>
        </a:xfrm>
      </p:grpSpPr>
      <p:sp>
        <p:nvSpPr>
          <p:cNvPr id="229" name="Google Shape;229;p26"/>
          <p:cNvSpPr txBox="1"/>
          <p:nvPr/>
        </p:nvSpPr>
        <p:spPr>
          <a:xfrm>
            <a:off x="0" y="3960078"/>
            <a:ext cx="12192000" cy="6927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900"/>
              <a:buFont typeface="Arial"/>
              <a:buNone/>
            </a:pPr>
            <a:r>
              <a:t/>
            </a:r>
            <a:endParaRPr b="0" i="1" sz="2900" u="none" cap="none" strike="noStrike">
              <a:solidFill>
                <a:srgbClr val="203F7B"/>
              </a:solidFill>
              <a:latin typeface="Nunito Sans"/>
              <a:ea typeface="Nunito Sans"/>
              <a:cs typeface="Nunito Sans"/>
              <a:sym typeface="Nunito Sans"/>
            </a:endParaRPr>
          </a:p>
        </p:txBody>
      </p:sp>
      <p:sp>
        <p:nvSpPr>
          <p:cNvPr id="230" name="Google Shape;230;p26"/>
          <p:cNvSpPr txBox="1"/>
          <p:nvPr/>
        </p:nvSpPr>
        <p:spPr>
          <a:xfrm>
            <a:off x="0" y="5273653"/>
            <a:ext cx="12192000" cy="9852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203F7B"/>
                </a:solidFill>
                <a:latin typeface="Nunito Sans"/>
                <a:ea typeface="Nunito Sans"/>
                <a:cs typeface="Nunito Sans"/>
                <a:sym typeface="Nunito Sans"/>
              </a:rPr>
              <a:t>Helemaal oneens - Oneens - Neutraal - Eens - Helemaal eens</a:t>
            </a:r>
            <a:endParaRPr b="0" i="0" sz="2400" u="none" cap="none" strike="noStrike">
              <a:solidFill>
                <a:srgbClr val="203F7B"/>
              </a:solidFill>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203F7B"/>
                </a:solidFill>
                <a:latin typeface="Nunito Sans"/>
                <a:ea typeface="Nunito Sans"/>
                <a:cs typeface="Nunito Sans"/>
                <a:sym typeface="Nunito Sans"/>
              </a:rPr>
              <a:t>Score tussen 0 en 100</a:t>
            </a:r>
            <a:endParaRPr b="0" i="0" sz="2400" u="none" cap="none" strike="noStrike">
              <a:solidFill>
                <a:srgbClr val="203F7B"/>
              </a:solidFill>
              <a:latin typeface="Nunito Sans"/>
              <a:ea typeface="Nunito Sans"/>
              <a:cs typeface="Nunito Sans"/>
              <a:sym typeface="Nunito Sans"/>
            </a:endParaRPr>
          </a:p>
        </p:txBody>
      </p:sp>
      <p:sp>
        <p:nvSpPr>
          <p:cNvPr id="231" name="Google Shape;231;p26"/>
          <p:cNvSpPr txBox="1"/>
          <p:nvPr/>
        </p:nvSpPr>
        <p:spPr>
          <a:xfrm>
            <a:off x="0" y="358967"/>
            <a:ext cx="12192000" cy="6618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700"/>
              <a:buFont typeface="Arial"/>
              <a:buNone/>
            </a:pPr>
            <a:r>
              <a:rPr b="1" i="0" lang="en-US" sz="2700" u="none" cap="none" strike="noStrike">
                <a:solidFill>
                  <a:srgbClr val="203F7B"/>
                </a:solidFill>
                <a:latin typeface="Nunito Sans"/>
                <a:ea typeface="Nunito Sans"/>
                <a:cs typeface="Nunito Sans"/>
                <a:sym typeface="Nunito Sans"/>
              </a:rPr>
              <a:t>Score</a:t>
            </a:r>
            <a:endParaRPr b="1" i="0" sz="2700" u="none" cap="none" strike="noStrike">
              <a:solidFill>
                <a:srgbClr val="203F7B"/>
              </a:solidFill>
              <a:latin typeface="Nunito Sans"/>
              <a:ea typeface="Nunito Sans"/>
              <a:cs typeface="Nunito Sans"/>
              <a:sym typeface="Nunito Sans"/>
            </a:endParaRPr>
          </a:p>
        </p:txBody>
      </p:sp>
      <p:pic>
        <p:nvPicPr>
          <p:cNvPr id="232" name="Google Shape;232;p26"/>
          <p:cNvPicPr preferRelativeResize="0"/>
          <p:nvPr/>
        </p:nvPicPr>
        <p:blipFill rotWithShape="1">
          <a:blip r:embed="rId3">
            <a:alphaModFix/>
          </a:blip>
          <a:srcRect b="0" l="0" r="0" t="0"/>
          <a:stretch/>
        </p:blipFill>
        <p:spPr>
          <a:xfrm>
            <a:off x="3054300" y="1096254"/>
            <a:ext cx="5832976" cy="4101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3F7B"/>
        </a:solidFill>
      </p:bgPr>
    </p:bg>
    <p:spTree>
      <p:nvGrpSpPr>
        <p:cNvPr id="236" name="Shape 236"/>
        <p:cNvGrpSpPr/>
        <p:nvPr/>
      </p:nvGrpSpPr>
      <p:grpSpPr>
        <a:xfrm>
          <a:off x="0" y="0"/>
          <a:ext cx="0" cy="0"/>
          <a:chOff x="0" y="0"/>
          <a:chExt cx="0" cy="0"/>
        </a:xfrm>
      </p:grpSpPr>
      <p:sp>
        <p:nvSpPr>
          <p:cNvPr id="237" name="Google Shape;237;p27"/>
          <p:cNvSpPr txBox="1"/>
          <p:nvPr/>
        </p:nvSpPr>
        <p:spPr>
          <a:xfrm>
            <a:off x="0" y="5209778"/>
            <a:ext cx="12192000" cy="7851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3500">
                <a:solidFill>
                  <a:schemeClr val="lt1"/>
                </a:solidFill>
                <a:latin typeface="Nunito Sans"/>
                <a:ea typeface="Nunito Sans"/>
                <a:cs typeface="Nunito Sans"/>
                <a:sym typeface="Nunito Sans"/>
              </a:rPr>
              <a:t>Employee Net Promoter Score (eNPS)</a:t>
            </a:r>
            <a:endParaRPr b="1" sz="3500">
              <a:solidFill>
                <a:schemeClr val="lt1"/>
              </a:solidFill>
              <a:latin typeface="Nunito Sans"/>
              <a:ea typeface="Nunito Sans"/>
              <a:cs typeface="Nunito Sans"/>
              <a:sym typeface="Nunito Sans"/>
            </a:endParaRPr>
          </a:p>
        </p:txBody>
      </p:sp>
      <p:pic>
        <p:nvPicPr>
          <p:cNvPr id="238" name="Google Shape;238;p27"/>
          <p:cNvPicPr preferRelativeResize="0"/>
          <p:nvPr/>
        </p:nvPicPr>
        <p:blipFill>
          <a:blip r:embed="rId3">
            <a:alphaModFix/>
          </a:blip>
          <a:stretch>
            <a:fillRect/>
          </a:stretch>
        </p:blipFill>
        <p:spPr>
          <a:xfrm>
            <a:off x="3078733" y="1444369"/>
            <a:ext cx="6034534" cy="36566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AFF"/>
        </a:solidFill>
      </p:bgPr>
    </p:bg>
    <p:spTree>
      <p:nvGrpSpPr>
        <p:cNvPr id="242" name="Shape 242"/>
        <p:cNvGrpSpPr/>
        <p:nvPr/>
      </p:nvGrpSpPr>
      <p:grpSpPr>
        <a:xfrm>
          <a:off x="0" y="0"/>
          <a:ext cx="0" cy="0"/>
          <a:chOff x="0" y="0"/>
          <a:chExt cx="0" cy="0"/>
        </a:xfrm>
      </p:grpSpPr>
      <p:sp>
        <p:nvSpPr>
          <p:cNvPr id="243" name="Google Shape;243;p28"/>
          <p:cNvSpPr txBox="1"/>
          <p:nvPr/>
        </p:nvSpPr>
        <p:spPr>
          <a:xfrm>
            <a:off x="0" y="3960078"/>
            <a:ext cx="12192000" cy="6927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900"/>
              <a:buFont typeface="Arial"/>
              <a:buNone/>
            </a:pPr>
            <a:r>
              <a:t/>
            </a:r>
            <a:endParaRPr b="0" i="1" sz="2900" u="none" cap="none" strike="noStrike">
              <a:solidFill>
                <a:srgbClr val="203F7B"/>
              </a:solidFill>
              <a:latin typeface="Nunito Sans"/>
              <a:ea typeface="Nunito Sans"/>
              <a:cs typeface="Nunito Sans"/>
              <a:sym typeface="Nunito Sans"/>
            </a:endParaRPr>
          </a:p>
        </p:txBody>
      </p:sp>
      <p:sp>
        <p:nvSpPr>
          <p:cNvPr id="244" name="Google Shape;244;p28"/>
          <p:cNvSpPr txBox="1"/>
          <p:nvPr/>
        </p:nvSpPr>
        <p:spPr>
          <a:xfrm>
            <a:off x="0" y="5273678"/>
            <a:ext cx="12192000" cy="9852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203F7B"/>
                </a:solidFill>
                <a:latin typeface="Nunito Sans"/>
                <a:ea typeface="Nunito Sans"/>
                <a:cs typeface="Nunito Sans"/>
                <a:sym typeface="Nunito Sans"/>
              </a:rPr>
              <a:t>Schaal van 1 tot 10</a:t>
            </a:r>
            <a:endParaRPr b="0" i="0" sz="2400" u="none" cap="none" strike="noStrike">
              <a:solidFill>
                <a:srgbClr val="203F7B"/>
              </a:solidFill>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203F7B"/>
                </a:solidFill>
                <a:latin typeface="Nunito Sans"/>
                <a:ea typeface="Nunito Sans"/>
                <a:cs typeface="Nunito Sans"/>
                <a:sym typeface="Nunito Sans"/>
              </a:rPr>
              <a:t>Score tussen -100 en +100*</a:t>
            </a:r>
            <a:endParaRPr b="0" i="0" sz="2400" u="none" cap="none" strike="noStrike">
              <a:solidFill>
                <a:srgbClr val="203F7B"/>
              </a:solidFill>
              <a:latin typeface="Nunito Sans"/>
              <a:ea typeface="Nunito Sans"/>
              <a:cs typeface="Nunito Sans"/>
              <a:sym typeface="Nunito Sans"/>
            </a:endParaRPr>
          </a:p>
        </p:txBody>
      </p:sp>
      <p:sp>
        <p:nvSpPr>
          <p:cNvPr id="245" name="Google Shape;245;p28"/>
          <p:cNvSpPr txBox="1"/>
          <p:nvPr/>
        </p:nvSpPr>
        <p:spPr>
          <a:xfrm>
            <a:off x="0" y="358967"/>
            <a:ext cx="12192000" cy="6618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700"/>
              <a:buFont typeface="Arial"/>
              <a:buNone/>
            </a:pPr>
            <a:r>
              <a:rPr b="1" lang="en-US" sz="2700">
                <a:solidFill>
                  <a:srgbClr val="203F7B"/>
                </a:solidFill>
                <a:latin typeface="Nunito Sans"/>
                <a:ea typeface="Nunito Sans"/>
                <a:cs typeface="Nunito Sans"/>
                <a:sym typeface="Nunito Sans"/>
              </a:rPr>
              <a:t>eNPS</a:t>
            </a:r>
            <a:endParaRPr b="1" i="0" sz="2700" u="none" cap="none" strike="noStrike">
              <a:solidFill>
                <a:srgbClr val="203F7B"/>
              </a:solidFill>
              <a:latin typeface="Nunito Sans"/>
              <a:ea typeface="Nunito Sans"/>
              <a:cs typeface="Nunito Sans"/>
              <a:sym typeface="Nunito Sans"/>
            </a:endParaRPr>
          </a:p>
        </p:txBody>
      </p:sp>
      <p:pic>
        <p:nvPicPr>
          <p:cNvPr id="246" name="Google Shape;246;p28"/>
          <p:cNvPicPr preferRelativeResize="0"/>
          <p:nvPr/>
        </p:nvPicPr>
        <p:blipFill rotWithShape="1">
          <a:blip r:embed="rId3">
            <a:alphaModFix/>
          </a:blip>
          <a:srcRect b="2462" l="0" r="0" t="2453"/>
          <a:stretch/>
        </p:blipFill>
        <p:spPr>
          <a:xfrm>
            <a:off x="3077150" y="1120200"/>
            <a:ext cx="5764899" cy="4054050"/>
          </a:xfrm>
          <a:prstGeom prst="rect">
            <a:avLst/>
          </a:prstGeom>
          <a:noFill/>
          <a:ln>
            <a:noFill/>
          </a:ln>
        </p:spPr>
      </p:pic>
      <p:sp>
        <p:nvSpPr>
          <p:cNvPr id="247" name="Google Shape;247;p28"/>
          <p:cNvSpPr txBox="1"/>
          <p:nvPr/>
        </p:nvSpPr>
        <p:spPr>
          <a:xfrm>
            <a:off x="0" y="6032600"/>
            <a:ext cx="3590700" cy="4002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400"/>
              <a:buFont typeface="Arial"/>
              <a:buNone/>
            </a:pPr>
            <a:r>
              <a:rPr b="1" i="0" lang="en-US" sz="1000" u="none" cap="none" strike="noStrike">
                <a:solidFill>
                  <a:srgbClr val="203F7B"/>
                </a:solidFill>
                <a:latin typeface="Nunito Sans"/>
                <a:ea typeface="Nunito Sans"/>
                <a:cs typeface="Nunito Sans"/>
                <a:sym typeface="Nunito Sans"/>
              </a:rPr>
              <a:t>*</a:t>
            </a:r>
            <a:r>
              <a:rPr b="1" i="0" lang="en-US" sz="1000" u="sng" cap="none" strike="noStrike">
                <a:solidFill>
                  <a:schemeClr val="hlink"/>
                </a:solidFill>
                <a:latin typeface="Nunito Sans"/>
                <a:ea typeface="Nunito Sans"/>
                <a:cs typeface="Nunito Sans"/>
                <a:sym typeface="Nunito Sans"/>
                <a:hlinkClick r:id="rId4"/>
              </a:rPr>
              <a:t>Lees hier uitleg over hoe deze score wordt berekend</a:t>
            </a:r>
            <a:endParaRPr b="1" i="0" sz="1000" u="none" cap="none" strike="noStrike">
              <a:solidFill>
                <a:srgbClr val="203F7B"/>
              </a:solidFill>
              <a:latin typeface="Nunito Sans"/>
              <a:ea typeface="Nunito Sans"/>
              <a:cs typeface="Nunito Sans"/>
              <a:sym typeface="Nuni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3F7B"/>
        </a:solidFill>
      </p:bgPr>
    </p:bg>
    <p:spTree>
      <p:nvGrpSpPr>
        <p:cNvPr id="251" name="Shape 251"/>
        <p:cNvGrpSpPr/>
        <p:nvPr/>
      </p:nvGrpSpPr>
      <p:grpSpPr>
        <a:xfrm>
          <a:off x="0" y="0"/>
          <a:ext cx="0" cy="0"/>
          <a:chOff x="0" y="0"/>
          <a:chExt cx="0" cy="0"/>
        </a:xfrm>
      </p:grpSpPr>
      <p:sp>
        <p:nvSpPr>
          <p:cNvPr id="252" name="Google Shape;252;p29"/>
          <p:cNvSpPr txBox="1"/>
          <p:nvPr/>
        </p:nvSpPr>
        <p:spPr>
          <a:xfrm>
            <a:off x="0" y="5209778"/>
            <a:ext cx="12192000" cy="7851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3500">
                <a:solidFill>
                  <a:schemeClr val="lt1"/>
                </a:solidFill>
                <a:latin typeface="Nunito Sans"/>
                <a:ea typeface="Nunito Sans"/>
                <a:cs typeface="Nunito Sans"/>
                <a:sym typeface="Nunito Sans"/>
              </a:rPr>
              <a:t>Anonimiteit</a:t>
            </a:r>
            <a:endParaRPr b="1" sz="3500">
              <a:solidFill>
                <a:schemeClr val="lt1"/>
              </a:solidFill>
              <a:latin typeface="Nunito Sans"/>
              <a:ea typeface="Nunito Sans"/>
              <a:cs typeface="Nunito Sans"/>
              <a:sym typeface="Nunito Sans"/>
            </a:endParaRPr>
          </a:p>
        </p:txBody>
      </p:sp>
      <p:pic>
        <p:nvPicPr>
          <p:cNvPr id="253" name="Google Shape;253;p29"/>
          <p:cNvPicPr preferRelativeResize="0"/>
          <p:nvPr/>
        </p:nvPicPr>
        <p:blipFill>
          <a:blip r:embed="rId3">
            <a:alphaModFix/>
          </a:blip>
          <a:stretch>
            <a:fillRect/>
          </a:stretch>
        </p:blipFill>
        <p:spPr>
          <a:xfrm>
            <a:off x="3078733" y="1444369"/>
            <a:ext cx="6034534" cy="36566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AFF"/>
        </a:solidFill>
      </p:bgPr>
    </p:bg>
    <p:spTree>
      <p:nvGrpSpPr>
        <p:cNvPr id="257" name="Shape 257"/>
        <p:cNvGrpSpPr/>
        <p:nvPr/>
      </p:nvGrpSpPr>
      <p:grpSpPr>
        <a:xfrm>
          <a:off x="0" y="0"/>
          <a:ext cx="0" cy="0"/>
          <a:chOff x="0" y="0"/>
          <a:chExt cx="0" cy="0"/>
        </a:xfrm>
      </p:grpSpPr>
      <p:sp>
        <p:nvSpPr>
          <p:cNvPr id="258" name="Google Shape;258;p30"/>
          <p:cNvSpPr txBox="1"/>
          <p:nvPr/>
        </p:nvSpPr>
        <p:spPr>
          <a:xfrm>
            <a:off x="0" y="358967"/>
            <a:ext cx="12192000" cy="661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700">
                <a:solidFill>
                  <a:srgbClr val="203F7B"/>
                </a:solidFill>
                <a:latin typeface="Nunito Sans"/>
                <a:ea typeface="Nunito Sans"/>
                <a:cs typeface="Nunito Sans"/>
                <a:sym typeface="Nunito Sans"/>
              </a:rPr>
              <a:t>Anonimiteit</a:t>
            </a:r>
            <a:endParaRPr b="1" sz="2700">
              <a:solidFill>
                <a:srgbClr val="203F7B"/>
              </a:solidFill>
              <a:latin typeface="Nunito Sans"/>
              <a:ea typeface="Nunito Sans"/>
              <a:cs typeface="Nunito Sans"/>
              <a:sym typeface="Nunito Sans"/>
            </a:endParaRPr>
          </a:p>
        </p:txBody>
      </p:sp>
      <p:sp>
        <p:nvSpPr>
          <p:cNvPr id="259" name="Google Shape;259;p30"/>
          <p:cNvSpPr/>
          <p:nvPr/>
        </p:nvSpPr>
        <p:spPr>
          <a:xfrm>
            <a:off x="379200" y="1614824"/>
            <a:ext cx="3513300" cy="41247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260" name="Google Shape;260;p30"/>
          <p:cNvSpPr txBox="1"/>
          <p:nvPr/>
        </p:nvSpPr>
        <p:spPr>
          <a:xfrm>
            <a:off x="379200" y="3592700"/>
            <a:ext cx="3513300" cy="5694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100">
                <a:solidFill>
                  <a:srgbClr val="203F7B"/>
                </a:solidFill>
                <a:latin typeface="Nunito Sans"/>
                <a:ea typeface="Nunito Sans"/>
                <a:cs typeface="Nunito Sans"/>
                <a:sym typeface="Nunito Sans"/>
              </a:rPr>
              <a:t>Resultaten zijn anoniem</a:t>
            </a:r>
            <a:endParaRPr b="1" sz="2100">
              <a:solidFill>
                <a:srgbClr val="203F7B"/>
              </a:solidFill>
              <a:latin typeface="Nunito Sans"/>
              <a:ea typeface="Nunito Sans"/>
              <a:cs typeface="Nunito Sans"/>
              <a:sym typeface="Nunito Sans"/>
            </a:endParaRPr>
          </a:p>
        </p:txBody>
      </p:sp>
      <p:sp>
        <p:nvSpPr>
          <p:cNvPr id="261" name="Google Shape;261;p30"/>
          <p:cNvSpPr txBox="1"/>
          <p:nvPr/>
        </p:nvSpPr>
        <p:spPr>
          <a:xfrm>
            <a:off x="379200" y="4114667"/>
            <a:ext cx="3513300" cy="2206800"/>
          </a:xfrm>
          <a:prstGeom prst="rect">
            <a:avLst/>
          </a:prstGeom>
          <a:noFill/>
          <a:ln>
            <a:noFill/>
          </a:ln>
        </p:spPr>
        <p:txBody>
          <a:bodyPr anchorCtr="0" anchor="t" bIns="121900" lIns="264000" spcFirstLastPara="1" rIns="264000" wrap="square" tIns="120000">
            <a:spAutoFit/>
          </a:bodyPr>
          <a:lstStyle/>
          <a:p>
            <a:pPr indent="0" lvl="0" marL="0" rtl="0" algn="ctr">
              <a:lnSpc>
                <a:spcPct val="150000"/>
              </a:lnSpc>
              <a:spcBef>
                <a:spcPts val="0"/>
              </a:spcBef>
              <a:spcAft>
                <a:spcPts val="0"/>
              </a:spcAft>
              <a:buClr>
                <a:schemeClr val="dk1"/>
              </a:buClr>
              <a:buSzPts val="1500"/>
              <a:buFont typeface="Arial"/>
              <a:buNone/>
            </a:pPr>
            <a:r>
              <a:rPr lang="en-US" sz="1500">
                <a:solidFill>
                  <a:srgbClr val="203F7B"/>
                </a:solidFill>
                <a:latin typeface="Nunito Sans"/>
                <a:ea typeface="Nunito Sans"/>
                <a:cs typeface="Nunito Sans"/>
                <a:sym typeface="Nunito Sans"/>
              </a:rPr>
              <a:t>De verstuurde antwoorden zijn geanonimiseerd.</a:t>
            </a:r>
            <a:endParaRPr sz="1500">
              <a:solidFill>
                <a:srgbClr val="203F7B"/>
              </a:solidFill>
              <a:latin typeface="Nunito Sans"/>
              <a:ea typeface="Nunito Sans"/>
              <a:cs typeface="Nunito Sans"/>
              <a:sym typeface="Nunito Sans"/>
            </a:endParaRPr>
          </a:p>
          <a:p>
            <a:pPr indent="0" lvl="0" marL="0" rtl="0" algn="ctr">
              <a:lnSpc>
                <a:spcPct val="150000"/>
              </a:lnSpc>
              <a:spcBef>
                <a:spcPts val="0"/>
              </a:spcBef>
              <a:spcAft>
                <a:spcPts val="0"/>
              </a:spcAft>
              <a:buClr>
                <a:schemeClr val="dk1"/>
              </a:buClr>
              <a:buSzPts val="1500"/>
              <a:buFont typeface="Arial"/>
              <a:buNone/>
            </a:pPr>
            <a:r>
              <a:rPr lang="en-US" sz="1500">
                <a:solidFill>
                  <a:srgbClr val="203F7B"/>
                </a:solidFill>
                <a:latin typeface="Nunito Sans"/>
                <a:ea typeface="Nunito Sans"/>
                <a:cs typeface="Nunito Sans"/>
                <a:sym typeface="Nunito Sans"/>
              </a:rPr>
              <a:t>Als leidinggevende kun je de scores van jouw team zien.</a:t>
            </a:r>
            <a:endParaRPr sz="1500">
              <a:solidFill>
                <a:srgbClr val="203F7B"/>
              </a:solidFill>
              <a:latin typeface="Nunito Sans"/>
              <a:ea typeface="Nunito Sans"/>
              <a:cs typeface="Nunito Sans"/>
              <a:sym typeface="Nunito Sans"/>
            </a:endParaRPr>
          </a:p>
          <a:p>
            <a:pPr indent="0" lvl="0" marL="0" rtl="0" algn="ctr">
              <a:lnSpc>
                <a:spcPct val="150000"/>
              </a:lnSpc>
              <a:spcBef>
                <a:spcPts val="0"/>
              </a:spcBef>
              <a:spcAft>
                <a:spcPts val="0"/>
              </a:spcAft>
              <a:buClr>
                <a:schemeClr val="dk1"/>
              </a:buClr>
              <a:buSzPts val="1500"/>
              <a:buFont typeface="Arial"/>
              <a:buNone/>
            </a:pPr>
            <a:r>
              <a:t/>
            </a:r>
            <a:endParaRPr sz="1500">
              <a:solidFill>
                <a:srgbClr val="203F7B"/>
              </a:solidFill>
              <a:latin typeface="Nunito Sans"/>
              <a:ea typeface="Nunito Sans"/>
              <a:cs typeface="Nunito Sans"/>
              <a:sym typeface="Nunito Sans"/>
            </a:endParaRPr>
          </a:p>
          <a:p>
            <a:pPr indent="0" lvl="0" marL="0" rtl="0" algn="ctr">
              <a:lnSpc>
                <a:spcPct val="150000"/>
              </a:lnSpc>
              <a:spcBef>
                <a:spcPts val="0"/>
              </a:spcBef>
              <a:spcAft>
                <a:spcPts val="0"/>
              </a:spcAft>
              <a:buNone/>
            </a:pPr>
            <a:r>
              <a:t/>
            </a:r>
            <a:endParaRPr sz="1500">
              <a:solidFill>
                <a:srgbClr val="203F7B"/>
              </a:solidFill>
              <a:latin typeface="Nunito Sans"/>
              <a:ea typeface="Nunito Sans"/>
              <a:cs typeface="Nunito Sans"/>
              <a:sym typeface="Nunito Sans"/>
            </a:endParaRPr>
          </a:p>
        </p:txBody>
      </p:sp>
      <p:sp>
        <p:nvSpPr>
          <p:cNvPr id="262" name="Google Shape;262;p30"/>
          <p:cNvSpPr/>
          <p:nvPr/>
        </p:nvSpPr>
        <p:spPr>
          <a:xfrm>
            <a:off x="8304602" y="1586776"/>
            <a:ext cx="3513300" cy="41247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263" name="Google Shape;263;p30"/>
          <p:cNvSpPr txBox="1"/>
          <p:nvPr/>
        </p:nvSpPr>
        <p:spPr>
          <a:xfrm>
            <a:off x="8306841" y="3565763"/>
            <a:ext cx="3513300" cy="5694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100">
                <a:solidFill>
                  <a:srgbClr val="203F7B"/>
                </a:solidFill>
                <a:latin typeface="Nunito Sans"/>
                <a:ea typeface="Nunito Sans"/>
                <a:cs typeface="Nunito Sans"/>
                <a:sym typeface="Nunito Sans"/>
              </a:rPr>
              <a:t>A</a:t>
            </a:r>
            <a:r>
              <a:rPr b="1" lang="en-US" sz="2100">
                <a:solidFill>
                  <a:srgbClr val="203F7B"/>
                </a:solidFill>
                <a:latin typeface="Nunito Sans"/>
                <a:ea typeface="Nunito Sans"/>
                <a:cs typeface="Nunito Sans"/>
                <a:sym typeface="Nunito Sans"/>
              </a:rPr>
              <a:t>noniem in gesprek </a:t>
            </a:r>
            <a:endParaRPr b="1" sz="2100">
              <a:solidFill>
                <a:srgbClr val="203F7B"/>
              </a:solidFill>
              <a:latin typeface="Nunito Sans"/>
              <a:ea typeface="Nunito Sans"/>
              <a:cs typeface="Nunito Sans"/>
              <a:sym typeface="Nunito Sans"/>
            </a:endParaRPr>
          </a:p>
        </p:txBody>
      </p:sp>
      <p:sp>
        <p:nvSpPr>
          <p:cNvPr id="264" name="Google Shape;264;p30"/>
          <p:cNvSpPr txBox="1"/>
          <p:nvPr/>
        </p:nvSpPr>
        <p:spPr>
          <a:xfrm>
            <a:off x="8306850" y="4087726"/>
            <a:ext cx="3513300" cy="1860600"/>
          </a:xfrm>
          <a:prstGeom prst="rect">
            <a:avLst/>
          </a:prstGeom>
          <a:noFill/>
          <a:ln>
            <a:noFill/>
          </a:ln>
        </p:spPr>
        <p:txBody>
          <a:bodyPr anchorCtr="0" anchor="t" bIns="121900" lIns="264000" spcFirstLastPara="1" rIns="264000" wrap="square" tIns="120000">
            <a:spAutoFit/>
          </a:bodyPr>
          <a:lstStyle/>
          <a:p>
            <a:pPr indent="0" lvl="0" marL="0" rtl="0" algn="ctr">
              <a:lnSpc>
                <a:spcPct val="150000"/>
              </a:lnSpc>
              <a:spcBef>
                <a:spcPts val="0"/>
              </a:spcBef>
              <a:spcAft>
                <a:spcPts val="0"/>
              </a:spcAft>
              <a:buClr>
                <a:schemeClr val="dk1"/>
              </a:buClr>
              <a:buSzPts val="1500"/>
              <a:buFont typeface="Arial"/>
              <a:buNone/>
            </a:pPr>
            <a:r>
              <a:rPr lang="en-US" sz="1500">
                <a:solidFill>
                  <a:srgbClr val="203F7B"/>
                </a:solidFill>
                <a:latin typeface="Nunito Sans"/>
                <a:ea typeface="Nunito Sans"/>
                <a:cs typeface="Nunito Sans"/>
                <a:sym typeface="Nunito Sans"/>
              </a:rPr>
              <a:t>Reageer op de antwoorden van je medewerker. Je weet niet naar wie je een bericht stuurt.</a:t>
            </a:r>
            <a:endParaRPr sz="1500">
              <a:solidFill>
                <a:srgbClr val="203F7B"/>
              </a:solidFill>
              <a:latin typeface="Nunito Sans"/>
              <a:ea typeface="Nunito Sans"/>
              <a:cs typeface="Nunito Sans"/>
              <a:sym typeface="Nunito Sans"/>
            </a:endParaRPr>
          </a:p>
          <a:p>
            <a:pPr indent="0" lvl="0" marL="0" rtl="0" algn="ctr">
              <a:lnSpc>
                <a:spcPct val="150000"/>
              </a:lnSpc>
              <a:spcBef>
                <a:spcPts val="0"/>
              </a:spcBef>
              <a:spcAft>
                <a:spcPts val="0"/>
              </a:spcAft>
              <a:buClr>
                <a:schemeClr val="dk1"/>
              </a:buClr>
              <a:buSzPts val="1500"/>
              <a:buFont typeface="Arial"/>
              <a:buNone/>
            </a:pPr>
            <a:r>
              <a:t/>
            </a:r>
            <a:endParaRPr sz="1500">
              <a:solidFill>
                <a:srgbClr val="203F7B"/>
              </a:solidFill>
              <a:latin typeface="Nunito Sans"/>
              <a:ea typeface="Nunito Sans"/>
              <a:cs typeface="Nunito Sans"/>
              <a:sym typeface="Nunito Sans"/>
            </a:endParaRPr>
          </a:p>
          <a:p>
            <a:pPr indent="0" lvl="0" marL="0" rtl="0" algn="ctr">
              <a:lnSpc>
                <a:spcPct val="150000"/>
              </a:lnSpc>
              <a:spcBef>
                <a:spcPts val="0"/>
              </a:spcBef>
              <a:spcAft>
                <a:spcPts val="0"/>
              </a:spcAft>
              <a:buNone/>
            </a:pPr>
            <a:r>
              <a:t/>
            </a:r>
            <a:endParaRPr sz="1500">
              <a:solidFill>
                <a:srgbClr val="203F7B"/>
              </a:solidFill>
              <a:latin typeface="Nunito Sans"/>
              <a:ea typeface="Nunito Sans"/>
              <a:cs typeface="Nunito Sans"/>
              <a:sym typeface="Nunito Sans"/>
            </a:endParaRPr>
          </a:p>
        </p:txBody>
      </p:sp>
      <p:sp>
        <p:nvSpPr>
          <p:cNvPr id="265" name="Google Shape;265;p30"/>
          <p:cNvSpPr/>
          <p:nvPr/>
        </p:nvSpPr>
        <p:spPr>
          <a:xfrm>
            <a:off x="4341897" y="1614824"/>
            <a:ext cx="3513300" cy="41247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266" name="Google Shape;266;p30"/>
          <p:cNvSpPr txBox="1"/>
          <p:nvPr/>
        </p:nvSpPr>
        <p:spPr>
          <a:xfrm>
            <a:off x="4341899" y="3592683"/>
            <a:ext cx="3513300" cy="5694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100">
                <a:solidFill>
                  <a:srgbClr val="203F7B"/>
                </a:solidFill>
                <a:latin typeface="Nunito Sans"/>
                <a:ea typeface="Nunito Sans"/>
                <a:cs typeface="Nunito Sans"/>
                <a:sym typeface="Nunito Sans"/>
              </a:rPr>
              <a:t>Borging anonimiteit</a:t>
            </a:r>
            <a:endParaRPr b="1" sz="2100">
              <a:solidFill>
                <a:srgbClr val="203F7B"/>
              </a:solidFill>
              <a:latin typeface="Nunito Sans"/>
              <a:ea typeface="Nunito Sans"/>
              <a:cs typeface="Nunito Sans"/>
              <a:sym typeface="Nunito Sans"/>
            </a:endParaRPr>
          </a:p>
        </p:txBody>
      </p:sp>
      <p:sp>
        <p:nvSpPr>
          <p:cNvPr id="267" name="Google Shape;267;p30"/>
          <p:cNvSpPr txBox="1"/>
          <p:nvPr/>
        </p:nvSpPr>
        <p:spPr>
          <a:xfrm>
            <a:off x="4341899" y="4114650"/>
            <a:ext cx="3513300" cy="1514100"/>
          </a:xfrm>
          <a:prstGeom prst="rect">
            <a:avLst/>
          </a:prstGeom>
          <a:noFill/>
          <a:ln>
            <a:noFill/>
          </a:ln>
        </p:spPr>
        <p:txBody>
          <a:bodyPr anchorCtr="0" anchor="t" bIns="121900" lIns="264000" spcFirstLastPara="1" rIns="264000" wrap="square" tIns="120000">
            <a:spAutoFit/>
          </a:bodyPr>
          <a:lstStyle/>
          <a:p>
            <a:pPr indent="0" lvl="0" marL="0" rtl="0" algn="ctr">
              <a:lnSpc>
                <a:spcPct val="150000"/>
              </a:lnSpc>
              <a:spcBef>
                <a:spcPts val="0"/>
              </a:spcBef>
              <a:spcAft>
                <a:spcPts val="0"/>
              </a:spcAft>
              <a:buClr>
                <a:schemeClr val="dk1"/>
              </a:buClr>
              <a:buSzPts val="1500"/>
              <a:buFont typeface="Arial"/>
              <a:buNone/>
            </a:pPr>
            <a:r>
              <a:rPr lang="en-US" sz="1500">
                <a:solidFill>
                  <a:srgbClr val="203F7B"/>
                </a:solidFill>
                <a:latin typeface="Nunito Sans"/>
                <a:ea typeface="Nunito Sans"/>
                <a:cs typeface="Nunito Sans"/>
                <a:sym typeface="Nunito Sans"/>
              </a:rPr>
              <a:t>Scores van je team worden pas zichtbaar wanneer minimaal 5 medewerkers het onderzoek hebben ingevuld.</a:t>
            </a:r>
            <a:endParaRPr sz="1500">
              <a:solidFill>
                <a:srgbClr val="203F7B"/>
              </a:solidFill>
              <a:latin typeface="Nunito Sans"/>
              <a:ea typeface="Nunito Sans"/>
              <a:cs typeface="Nunito Sans"/>
              <a:sym typeface="Nunito Sans"/>
            </a:endParaRPr>
          </a:p>
        </p:txBody>
      </p:sp>
      <p:pic>
        <p:nvPicPr>
          <p:cNvPr id="268" name="Google Shape;268;p30"/>
          <p:cNvPicPr preferRelativeResize="0"/>
          <p:nvPr/>
        </p:nvPicPr>
        <p:blipFill>
          <a:blip r:embed="rId3">
            <a:alphaModFix/>
          </a:blip>
          <a:stretch>
            <a:fillRect/>
          </a:stretch>
        </p:blipFill>
        <p:spPr>
          <a:xfrm>
            <a:off x="9376991" y="2027962"/>
            <a:ext cx="1372865" cy="1149401"/>
          </a:xfrm>
          <a:prstGeom prst="rect">
            <a:avLst/>
          </a:prstGeom>
          <a:noFill/>
          <a:ln>
            <a:noFill/>
          </a:ln>
        </p:spPr>
      </p:pic>
      <p:pic>
        <p:nvPicPr>
          <p:cNvPr id="269" name="Google Shape;269;p30"/>
          <p:cNvPicPr preferRelativeResize="0"/>
          <p:nvPr/>
        </p:nvPicPr>
        <p:blipFill rotWithShape="1">
          <a:blip r:embed="rId4">
            <a:alphaModFix/>
          </a:blip>
          <a:srcRect b="0" l="0" r="0" t="0"/>
          <a:stretch/>
        </p:blipFill>
        <p:spPr>
          <a:xfrm>
            <a:off x="1482759" y="2147787"/>
            <a:ext cx="1306201" cy="1100576"/>
          </a:xfrm>
          <a:prstGeom prst="rect">
            <a:avLst/>
          </a:prstGeom>
          <a:noFill/>
          <a:ln>
            <a:noFill/>
          </a:ln>
        </p:spPr>
      </p:pic>
      <p:pic>
        <p:nvPicPr>
          <p:cNvPr id="270" name="Google Shape;270;p30"/>
          <p:cNvPicPr preferRelativeResize="0"/>
          <p:nvPr/>
        </p:nvPicPr>
        <p:blipFill rotWithShape="1">
          <a:blip r:embed="rId5">
            <a:alphaModFix/>
          </a:blip>
          <a:srcRect b="0" l="0" r="0" t="0"/>
          <a:stretch/>
        </p:blipFill>
        <p:spPr>
          <a:xfrm>
            <a:off x="5396538" y="2087273"/>
            <a:ext cx="1372850" cy="122160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3F7B"/>
        </a:solidFill>
      </p:bgPr>
    </p:bg>
    <p:spTree>
      <p:nvGrpSpPr>
        <p:cNvPr id="274" name="Shape 274"/>
        <p:cNvGrpSpPr/>
        <p:nvPr/>
      </p:nvGrpSpPr>
      <p:grpSpPr>
        <a:xfrm>
          <a:off x="0" y="0"/>
          <a:ext cx="0" cy="0"/>
          <a:chOff x="0" y="0"/>
          <a:chExt cx="0" cy="0"/>
        </a:xfrm>
      </p:grpSpPr>
      <p:sp>
        <p:nvSpPr>
          <p:cNvPr id="275" name="Google Shape;275;p31"/>
          <p:cNvSpPr txBox="1"/>
          <p:nvPr/>
        </p:nvSpPr>
        <p:spPr>
          <a:xfrm>
            <a:off x="0" y="5209778"/>
            <a:ext cx="12192000" cy="18624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3500">
                <a:solidFill>
                  <a:schemeClr val="lt1"/>
                </a:solidFill>
                <a:latin typeface="Nunito Sans"/>
                <a:ea typeface="Nunito Sans"/>
                <a:cs typeface="Nunito Sans"/>
                <a:sym typeface="Nunito Sans"/>
              </a:rPr>
              <a:t>Inzicht in betrokkenheid</a:t>
            </a:r>
            <a:endParaRPr b="1" sz="3500">
              <a:solidFill>
                <a:schemeClr val="lt1"/>
              </a:solidFill>
              <a:latin typeface="Nunito Sans"/>
              <a:ea typeface="Nunito Sans"/>
              <a:cs typeface="Nunito Sans"/>
              <a:sym typeface="Nunito Sans"/>
            </a:endParaRPr>
          </a:p>
          <a:p>
            <a:pPr indent="0" lvl="0" marL="0" rtl="0" algn="ctr">
              <a:spcBef>
                <a:spcPts val="0"/>
              </a:spcBef>
              <a:spcAft>
                <a:spcPts val="0"/>
              </a:spcAft>
              <a:buNone/>
            </a:pPr>
            <a:r>
              <a:t/>
            </a:r>
            <a:endParaRPr b="1" sz="3500">
              <a:solidFill>
                <a:schemeClr val="lt1"/>
              </a:solidFill>
              <a:latin typeface="Nunito Sans"/>
              <a:ea typeface="Nunito Sans"/>
              <a:cs typeface="Nunito Sans"/>
              <a:sym typeface="Nunito Sans"/>
            </a:endParaRPr>
          </a:p>
          <a:p>
            <a:pPr indent="0" lvl="0" marL="0" rtl="0" algn="ctr">
              <a:spcBef>
                <a:spcPts val="0"/>
              </a:spcBef>
              <a:spcAft>
                <a:spcPts val="0"/>
              </a:spcAft>
              <a:buNone/>
            </a:pPr>
            <a:r>
              <a:t/>
            </a:r>
            <a:endParaRPr b="1" sz="3500">
              <a:solidFill>
                <a:schemeClr val="lt1"/>
              </a:solidFill>
              <a:latin typeface="Nunito Sans"/>
              <a:ea typeface="Nunito Sans"/>
              <a:cs typeface="Nunito Sans"/>
              <a:sym typeface="Nunito Sans"/>
            </a:endParaRPr>
          </a:p>
        </p:txBody>
      </p:sp>
      <p:pic>
        <p:nvPicPr>
          <p:cNvPr id="276" name="Google Shape;276;p31"/>
          <p:cNvPicPr preferRelativeResize="0"/>
          <p:nvPr/>
        </p:nvPicPr>
        <p:blipFill>
          <a:blip r:embed="rId3">
            <a:alphaModFix/>
          </a:blip>
          <a:stretch>
            <a:fillRect/>
          </a:stretch>
        </p:blipFill>
        <p:spPr>
          <a:xfrm>
            <a:off x="2844065" y="1304468"/>
            <a:ext cx="6503869" cy="364573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AFF"/>
        </a:solidFill>
      </p:bgPr>
    </p:bg>
    <p:spTree>
      <p:nvGrpSpPr>
        <p:cNvPr id="280" name="Shape 280"/>
        <p:cNvGrpSpPr/>
        <p:nvPr/>
      </p:nvGrpSpPr>
      <p:grpSpPr>
        <a:xfrm>
          <a:off x="0" y="0"/>
          <a:ext cx="0" cy="0"/>
          <a:chOff x="0" y="0"/>
          <a:chExt cx="0" cy="0"/>
        </a:xfrm>
      </p:grpSpPr>
      <p:sp>
        <p:nvSpPr>
          <p:cNvPr id="281" name="Google Shape;281;p32"/>
          <p:cNvSpPr txBox="1"/>
          <p:nvPr/>
        </p:nvSpPr>
        <p:spPr>
          <a:xfrm>
            <a:off x="0" y="358967"/>
            <a:ext cx="12192000" cy="661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700">
                <a:solidFill>
                  <a:srgbClr val="203F7B"/>
                </a:solidFill>
                <a:latin typeface="Nunito Sans"/>
                <a:ea typeface="Nunito Sans"/>
                <a:cs typeface="Nunito Sans"/>
                <a:sym typeface="Nunito Sans"/>
              </a:rPr>
              <a:t>Engagement, Enablement &amp; Participatie</a:t>
            </a:r>
            <a:endParaRPr b="1" sz="2700">
              <a:solidFill>
                <a:srgbClr val="203F7B"/>
              </a:solidFill>
              <a:latin typeface="Nunito Sans"/>
              <a:ea typeface="Nunito Sans"/>
              <a:cs typeface="Nunito Sans"/>
              <a:sym typeface="Nunito Sans"/>
            </a:endParaRPr>
          </a:p>
        </p:txBody>
      </p:sp>
      <p:sp>
        <p:nvSpPr>
          <p:cNvPr id="282" name="Google Shape;282;p32"/>
          <p:cNvSpPr/>
          <p:nvPr/>
        </p:nvSpPr>
        <p:spPr>
          <a:xfrm>
            <a:off x="938225" y="3075575"/>
            <a:ext cx="10315500" cy="2040300"/>
          </a:xfrm>
          <a:prstGeom prst="roundRect">
            <a:avLst>
              <a:gd fmla="val 10377"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283" name="Google Shape;283;p32"/>
          <p:cNvSpPr txBox="1"/>
          <p:nvPr/>
        </p:nvSpPr>
        <p:spPr>
          <a:xfrm>
            <a:off x="1138800" y="3256175"/>
            <a:ext cx="10315500" cy="1662300"/>
          </a:xfrm>
          <a:prstGeom prst="rect">
            <a:avLst/>
          </a:prstGeom>
          <a:noFill/>
          <a:ln>
            <a:noFill/>
          </a:ln>
        </p:spPr>
        <p:txBody>
          <a:bodyPr anchorCtr="0" anchor="t" bIns="121900" lIns="121900" spcFirstLastPara="1" rIns="121900" wrap="square" tIns="121900">
            <a:spAutoFit/>
          </a:bodyPr>
          <a:lstStyle/>
          <a:p>
            <a:pPr indent="-450850" lvl="0" marL="609600" rtl="0" algn="l">
              <a:lnSpc>
                <a:spcPct val="150000"/>
              </a:lnSpc>
              <a:spcBef>
                <a:spcPts val="0"/>
              </a:spcBef>
              <a:spcAft>
                <a:spcPts val="0"/>
              </a:spcAft>
              <a:buClr>
                <a:srgbClr val="203F7B"/>
              </a:buClr>
              <a:buSzPts val="2300"/>
              <a:buFont typeface="Nunito Sans"/>
              <a:buChar char="●"/>
            </a:pPr>
            <a:r>
              <a:rPr b="1" lang="en-US" sz="2300">
                <a:solidFill>
                  <a:srgbClr val="203F7B"/>
                </a:solidFill>
                <a:latin typeface="Nunito Sans"/>
                <a:ea typeface="Nunito Sans"/>
                <a:cs typeface="Nunito Sans"/>
                <a:sym typeface="Nunito Sans"/>
              </a:rPr>
              <a:t>Engagement:</a:t>
            </a:r>
            <a:r>
              <a:rPr lang="en-US" sz="2300">
                <a:solidFill>
                  <a:srgbClr val="203F7B"/>
                </a:solidFill>
                <a:latin typeface="Nunito Sans"/>
                <a:ea typeface="Nunito Sans"/>
                <a:cs typeface="Nunito Sans"/>
                <a:sym typeface="Nunito Sans"/>
              </a:rPr>
              <a:t> de mate waarin de medewerker zich betrokken voelt</a:t>
            </a:r>
            <a:endParaRPr sz="2300">
              <a:solidFill>
                <a:srgbClr val="203F7B"/>
              </a:solidFill>
              <a:latin typeface="Nunito Sans"/>
              <a:ea typeface="Nunito Sans"/>
              <a:cs typeface="Nunito Sans"/>
              <a:sym typeface="Nunito Sans"/>
            </a:endParaRPr>
          </a:p>
          <a:p>
            <a:pPr indent="-450850" lvl="0" marL="609600" rtl="0" algn="l">
              <a:lnSpc>
                <a:spcPct val="150000"/>
              </a:lnSpc>
              <a:spcBef>
                <a:spcPts val="0"/>
              </a:spcBef>
              <a:spcAft>
                <a:spcPts val="0"/>
              </a:spcAft>
              <a:buClr>
                <a:srgbClr val="203F7B"/>
              </a:buClr>
              <a:buSzPts val="2300"/>
              <a:buFont typeface="Nunito Sans"/>
              <a:buChar char="●"/>
            </a:pPr>
            <a:r>
              <a:rPr b="1" lang="en-US" sz="2300">
                <a:solidFill>
                  <a:srgbClr val="203F7B"/>
                </a:solidFill>
                <a:latin typeface="Nunito Sans"/>
                <a:ea typeface="Nunito Sans"/>
                <a:cs typeface="Nunito Sans"/>
                <a:sym typeface="Nunito Sans"/>
              </a:rPr>
              <a:t>Enablement: </a:t>
            </a:r>
            <a:r>
              <a:rPr lang="en-US" sz="2300">
                <a:solidFill>
                  <a:srgbClr val="203F7B"/>
                </a:solidFill>
                <a:latin typeface="Nunito Sans"/>
                <a:ea typeface="Nunito Sans"/>
                <a:cs typeface="Nunito Sans"/>
                <a:sym typeface="Nunito Sans"/>
              </a:rPr>
              <a:t>de mate waarin de medewerker zich ondersteund voelt</a:t>
            </a:r>
            <a:endParaRPr sz="2300">
              <a:solidFill>
                <a:srgbClr val="203F7B"/>
              </a:solidFill>
              <a:latin typeface="Nunito Sans"/>
              <a:ea typeface="Nunito Sans"/>
              <a:cs typeface="Nunito Sans"/>
              <a:sym typeface="Nunito Sans"/>
            </a:endParaRPr>
          </a:p>
          <a:p>
            <a:pPr indent="-450850" lvl="0" marL="609600" rtl="0" algn="l">
              <a:lnSpc>
                <a:spcPct val="150000"/>
              </a:lnSpc>
              <a:spcBef>
                <a:spcPts val="0"/>
              </a:spcBef>
              <a:spcAft>
                <a:spcPts val="0"/>
              </a:spcAft>
              <a:buClr>
                <a:srgbClr val="203F7B"/>
              </a:buClr>
              <a:buSzPts val="2300"/>
              <a:buFont typeface="Nunito Sans"/>
              <a:buChar char="●"/>
            </a:pPr>
            <a:r>
              <a:rPr b="1" lang="en-US" sz="2300">
                <a:solidFill>
                  <a:srgbClr val="203F7B"/>
                </a:solidFill>
                <a:latin typeface="Nunito Sans"/>
                <a:ea typeface="Nunito Sans"/>
                <a:cs typeface="Nunito Sans"/>
                <a:sym typeface="Nunito Sans"/>
              </a:rPr>
              <a:t>Participatie: </a:t>
            </a:r>
            <a:r>
              <a:rPr lang="en-US" sz="2300">
                <a:solidFill>
                  <a:srgbClr val="203F7B"/>
                </a:solidFill>
                <a:latin typeface="Nunito Sans"/>
                <a:ea typeface="Nunito Sans"/>
                <a:cs typeface="Nunito Sans"/>
                <a:sym typeface="Nunito Sans"/>
              </a:rPr>
              <a:t>het aantal medewerkers dat het onderzoek heeft ingevuld</a:t>
            </a:r>
            <a:endParaRPr sz="2300">
              <a:solidFill>
                <a:srgbClr val="203F7B"/>
              </a:solidFill>
              <a:latin typeface="Nunito Sans"/>
              <a:ea typeface="Nunito Sans"/>
              <a:cs typeface="Nunito Sans"/>
              <a:sym typeface="Nunito Sans"/>
            </a:endParaRPr>
          </a:p>
        </p:txBody>
      </p:sp>
      <p:pic>
        <p:nvPicPr>
          <p:cNvPr id="284" name="Google Shape;284;p32"/>
          <p:cNvPicPr preferRelativeResize="0"/>
          <p:nvPr/>
        </p:nvPicPr>
        <p:blipFill>
          <a:blip r:embed="rId3">
            <a:alphaModFix/>
          </a:blip>
          <a:stretch>
            <a:fillRect/>
          </a:stretch>
        </p:blipFill>
        <p:spPr>
          <a:xfrm>
            <a:off x="938213" y="1399867"/>
            <a:ext cx="10315575" cy="1019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AFF"/>
        </a:solidFill>
      </p:bgPr>
    </p:bg>
    <p:spTree>
      <p:nvGrpSpPr>
        <p:cNvPr id="288" name="Shape 288"/>
        <p:cNvGrpSpPr/>
        <p:nvPr/>
      </p:nvGrpSpPr>
      <p:grpSpPr>
        <a:xfrm>
          <a:off x="0" y="0"/>
          <a:ext cx="0" cy="0"/>
          <a:chOff x="0" y="0"/>
          <a:chExt cx="0" cy="0"/>
        </a:xfrm>
      </p:grpSpPr>
      <p:sp>
        <p:nvSpPr>
          <p:cNvPr id="289" name="Google Shape;289;p33"/>
          <p:cNvSpPr txBox="1"/>
          <p:nvPr/>
        </p:nvSpPr>
        <p:spPr>
          <a:xfrm>
            <a:off x="0" y="358967"/>
            <a:ext cx="12192000" cy="661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700">
                <a:solidFill>
                  <a:srgbClr val="203F7B"/>
                </a:solidFill>
                <a:latin typeface="Nunito Sans"/>
                <a:ea typeface="Nunito Sans"/>
                <a:cs typeface="Nunito Sans"/>
                <a:sym typeface="Nunito Sans"/>
              </a:rPr>
              <a:t>Inzicht in betrokkenheid</a:t>
            </a:r>
            <a:endParaRPr b="1" sz="2700">
              <a:solidFill>
                <a:srgbClr val="203F7B"/>
              </a:solidFill>
              <a:latin typeface="Nunito Sans"/>
              <a:ea typeface="Nunito Sans"/>
              <a:cs typeface="Nunito Sans"/>
              <a:sym typeface="Nunito Sans"/>
            </a:endParaRPr>
          </a:p>
        </p:txBody>
      </p:sp>
      <p:pic>
        <p:nvPicPr>
          <p:cNvPr id="290" name="Google Shape;290;p33"/>
          <p:cNvPicPr preferRelativeResize="0"/>
          <p:nvPr/>
        </p:nvPicPr>
        <p:blipFill>
          <a:blip r:embed="rId3">
            <a:alphaModFix/>
          </a:blip>
          <a:stretch>
            <a:fillRect/>
          </a:stretch>
        </p:blipFill>
        <p:spPr>
          <a:xfrm>
            <a:off x="781238" y="938175"/>
            <a:ext cx="10629526" cy="53372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3F7B"/>
        </a:solidFill>
      </p:bgPr>
    </p:bg>
    <p:spTree>
      <p:nvGrpSpPr>
        <p:cNvPr id="294" name="Shape 294"/>
        <p:cNvGrpSpPr/>
        <p:nvPr/>
      </p:nvGrpSpPr>
      <p:grpSpPr>
        <a:xfrm>
          <a:off x="0" y="0"/>
          <a:ext cx="0" cy="0"/>
          <a:chOff x="0" y="0"/>
          <a:chExt cx="0" cy="0"/>
        </a:xfrm>
      </p:grpSpPr>
      <p:sp>
        <p:nvSpPr>
          <p:cNvPr id="295" name="Google Shape;295;p34"/>
          <p:cNvSpPr txBox="1"/>
          <p:nvPr/>
        </p:nvSpPr>
        <p:spPr>
          <a:xfrm>
            <a:off x="0" y="5209778"/>
            <a:ext cx="12192000" cy="29400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3500">
                <a:solidFill>
                  <a:schemeClr val="lt1"/>
                </a:solidFill>
                <a:latin typeface="Nunito Sans"/>
                <a:ea typeface="Nunito Sans"/>
                <a:cs typeface="Nunito Sans"/>
                <a:sym typeface="Nunito Sans"/>
              </a:rPr>
              <a:t>Sturen op betrokkenheid</a:t>
            </a:r>
            <a:endParaRPr b="1" sz="3500">
              <a:solidFill>
                <a:schemeClr val="lt1"/>
              </a:solidFill>
              <a:latin typeface="Nunito Sans"/>
              <a:ea typeface="Nunito Sans"/>
              <a:cs typeface="Nunito Sans"/>
              <a:sym typeface="Nunito Sans"/>
            </a:endParaRPr>
          </a:p>
          <a:p>
            <a:pPr indent="0" lvl="0" marL="0" rtl="0" algn="ctr">
              <a:spcBef>
                <a:spcPts val="0"/>
              </a:spcBef>
              <a:spcAft>
                <a:spcPts val="0"/>
              </a:spcAft>
              <a:buNone/>
            </a:pPr>
            <a:r>
              <a:t/>
            </a:r>
            <a:endParaRPr b="1" sz="3500">
              <a:solidFill>
                <a:schemeClr val="lt1"/>
              </a:solidFill>
              <a:latin typeface="Nunito Sans"/>
              <a:ea typeface="Nunito Sans"/>
              <a:cs typeface="Nunito Sans"/>
              <a:sym typeface="Nunito Sans"/>
            </a:endParaRPr>
          </a:p>
          <a:p>
            <a:pPr indent="0" lvl="0" marL="0" rtl="0" algn="ctr">
              <a:spcBef>
                <a:spcPts val="0"/>
              </a:spcBef>
              <a:spcAft>
                <a:spcPts val="0"/>
              </a:spcAft>
              <a:buNone/>
            </a:pPr>
            <a:r>
              <a:t/>
            </a:r>
            <a:endParaRPr b="1" sz="3500">
              <a:solidFill>
                <a:schemeClr val="lt1"/>
              </a:solidFill>
              <a:latin typeface="Nunito Sans"/>
              <a:ea typeface="Nunito Sans"/>
              <a:cs typeface="Nunito Sans"/>
              <a:sym typeface="Nunito Sans"/>
            </a:endParaRPr>
          </a:p>
          <a:p>
            <a:pPr indent="0" lvl="0" marL="0" rtl="0" algn="ctr">
              <a:spcBef>
                <a:spcPts val="0"/>
              </a:spcBef>
              <a:spcAft>
                <a:spcPts val="0"/>
              </a:spcAft>
              <a:buNone/>
            </a:pPr>
            <a:r>
              <a:t/>
            </a:r>
            <a:endParaRPr b="1" sz="3500">
              <a:solidFill>
                <a:schemeClr val="lt1"/>
              </a:solidFill>
              <a:latin typeface="Nunito Sans"/>
              <a:ea typeface="Nunito Sans"/>
              <a:cs typeface="Nunito Sans"/>
              <a:sym typeface="Nunito Sans"/>
            </a:endParaRPr>
          </a:p>
          <a:p>
            <a:pPr indent="0" lvl="0" marL="0" rtl="0" algn="ctr">
              <a:spcBef>
                <a:spcPts val="0"/>
              </a:spcBef>
              <a:spcAft>
                <a:spcPts val="0"/>
              </a:spcAft>
              <a:buNone/>
            </a:pPr>
            <a:r>
              <a:t/>
            </a:r>
            <a:endParaRPr b="1" sz="3500">
              <a:solidFill>
                <a:schemeClr val="lt1"/>
              </a:solidFill>
              <a:latin typeface="Nunito Sans"/>
              <a:ea typeface="Nunito Sans"/>
              <a:cs typeface="Nunito Sans"/>
              <a:sym typeface="Nunito Sans"/>
            </a:endParaRPr>
          </a:p>
        </p:txBody>
      </p:sp>
      <p:pic>
        <p:nvPicPr>
          <p:cNvPr id="296" name="Google Shape;296;p34"/>
          <p:cNvPicPr preferRelativeResize="0"/>
          <p:nvPr/>
        </p:nvPicPr>
        <p:blipFill>
          <a:blip r:embed="rId3">
            <a:alphaModFix/>
          </a:blip>
          <a:stretch>
            <a:fillRect/>
          </a:stretch>
        </p:blipFill>
        <p:spPr>
          <a:xfrm>
            <a:off x="2562283" y="908833"/>
            <a:ext cx="7067438" cy="417906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AFF"/>
        </a:solidFill>
      </p:bgPr>
    </p:bg>
    <p:spTree>
      <p:nvGrpSpPr>
        <p:cNvPr id="300" name="Shape 300"/>
        <p:cNvGrpSpPr/>
        <p:nvPr/>
      </p:nvGrpSpPr>
      <p:grpSpPr>
        <a:xfrm>
          <a:off x="0" y="0"/>
          <a:ext cx="0" cy="0"/>
          <a:chOff x="0" y="0"/>
          <a:chExt cx="0" cy="0"/>
        </a:xfrm>
      </p:grpSpPr>
      <p:sp>
        <p:nvSpPr>
          <p:cNvPr id="301" name="Google Shape;301;p35"/>
          <p:cNvSpPr txBox="1"/>
          <p:nvPr/>
        </p:nvSpPr>
        <p:spPr>
          <a:xfrm>
            <a:off x="0" y="358967"/>
            <a:ext cx="12192000" cy="6618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700"/>
              <a:buFont typeface="Arial"/>
              <a:buNone/>
            </a:pPr>
            <a:r>
              <a:rPr b="1" lang="en-US" sz="2700">
                <a:solidFill>
                  <a:srgbClr val="203F7B"/>
                </a:solidFill>
                <a:latin typeface="Nunito Sans"/>
                <a:ea typeface="Nunito Sans"/>
                <a:cs typeface="Nunito Sans"/>
                <a:sym typeface="Nunito Sans"/>
              </a:rPr>
              <a:t>Sturen op betrokkenheid</a:t>
            </a:r>
            <a:endParaRPr b="1" i="0" sz="2700" u="none" cap="none" strike="noStrike">
              <a:solidFill>
                <a:srgbClr val="203F7B"/>
              </a:solidFill>
              <a:latin typeface="Nunito Sans"/>
              <a:ea typeface="Nunito Sans"/>
              <a:cs typeface="Nunito Sans"/>
              <a:sym typeface="Nunito Sans"/>
            </a:endParaRPr>
          </a:p>
        </p:txBody>
      </p:sp>
      <p:sp>
        <p:nvSpPr>
          <p:cNvPr id="302" name="Google Shape;302;p35"/>
          <p:cNvSpPr/>
          <p:nvPr/>
        </p:nvSpPr>
        <p:spPr>
          <a:xfrm>
            <a:off x="814825" y="1624725"/>
            <a:ext cx="7308600" cy="4005300"/>
          </a:xfrm>
          <a:prstGeom prst="roundRect">
            <a:avLst>
              <a:gd fmla="val 10377"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03" name="Google Shape;303;p35"/>
          <p:cNvSpPr txBox="1"/>
          <p:nvPr/>
        </p:nvSpPr>
        <p:spPr>
          <a:xfrm>
            <a:off x="1201950" y="1935250"/>
            <a:ext cx="6921600" cy="3594000"/>
          </a:xfrm>
          <a:prstGeom prst="rect">
            <a:avLst/>
          </a:prstGeom>
          <a:noFill/>
          <a:ln>
            <a:noFill/>
          </a:ln>
        </p:spPr>
        <p:txBody>
          <a:bodyPr anchorCtr="0" anchor="t" bIns="121900" lIns="121900" spcFirstLastPara="1" rIns="121900" wrap="square" tIns="121900">
            <a:spAutoFit/>
          </a:bodyPr>
          <a:lstStyle/>
          <a:p>
            <a:pPr indent="-323850" lvl="0" marL="457200" marR="0" rtl="0" algn="l">
              <a:lnSpc>
                <a:spcPct val="150000"/>
              </a:lnSpc>
              <a:spcBef>
                <a:spcPts val="0"/>
              </a:spcBef>
              <a:spcAft>
                <a:spcPts val="0"/>
              </a:spcAft>
              <a:buClr>
                <a:srgbClr val="203F7B"/>
              </a:buClr>
              <a:buSzPts val="1500"/>
              <a:buFont typeface="Nunito Sans"/>
              <a:buAutoNum type="arabicPeriod"/>
            </a:pPr>
            <a:r>
              <a:rPr b="1" lang="en-US" sz="1500">
                <a:solidFill>
                  <a:srgbClr val="203F7B"/>
                </a:solidFill>
                <a:latin typeface="Nunito Sans"/>
                <a:ea typeface="Nunito Sans"/>
                <a:cs typeface="Nunito Sans"/>
                <a:sym typeface="Nunito Sans"/>
              </a:rPr>
              <a:t>Voorbereiding: </a:t>
            </a:r>
            <a:r>
              <a:rPr lang="en-US" sz="1500">
                <a:solidFill>
                  <a:srgbClr val="203F7B"/>
                </a:solidFill>
                <a:latin typeface="Nunito Sans"/>
                <a:ea typeface="Nunito Sans"/>
                <a:cs typeface="Nunito Sans"/>
                <a:sym typeface="Nunito Sans"/>
              </a:rPr>
              <a:t>bepaal op welke onderwerpen/thema’s je wilt focussen. Per onderwerp: </a:t>
            </a:r>
            <a:endParaRPr sz="1500">
              <a:solidFill>
                <a:srgbClr val="203F7B"/>
              </a:solidFill>
              <a:latin typeface="Nunito Sans"/>
              <a:ea typeface="Nunito Sans"/>
              <a:cs typeface="Nunito Sans"/>
              <a:sym typeface="Nunito Sans"/>
            </a:endParaRPr>
          </a:p>
          <a:p>
            <a:pPr indent="-323850" lvl="1" marL="914400" marR="0" rtl="0" algn="l">
              <a:lnSpc>
                <a:spcPct val="150000"/>
              </a:lnSpc>
              <a:spcBef>
                <a:spcPts val="0"/>
              </a:spcBef>
              <a:spcAft>
                <a:spcPts val="0"/>
              </a:spcAft>
              <a:buClr>
                <a:srgbClr val="203F7B"/>
              </a:buClr>
              <a:buSzPts val="1500"/>
              <a:buFont typeface="Nunito Sans"/>
              <a:buAutoNum type="alphaLcPeriod"/>
            </a:pPr>
            <a:r>
              <a:rPr lang="en-US" sz="1500">
                <a:solidFill>
                  <a:srgbClr val="203F7B"/>
                </a:solidFill>
                <a:latin typeface="Nunito Sans"/>
                <a:ea typeface="Nunito Sans"/>
                <a:cs typeface="Nunito Sans"/>
                <a:sym typeface="Nunito Sans"/>
              </a:rPr>
              <a:t>is het een verbeteractie of een gespreksonderwerp?</a:t>
            </a:r>
            <a:endParaRPr sz="1500">
              <a:solidFill>
                <a:srgbClr val="203F7B"/>
              </a:solidFill>
              <a:latin typeface="Nunito Sans"/>
              <a:ea typeface="Nunito Sans"/>
              <a:cs typeface="Nunito Sans"/>
              <a:sym typeface="Nunito Sans"/>
            </a:endParaRPr>
          </a:p>
          <a:p>
            <a:pPr indent="-323850" lvl="1" marL="914400" marR="0" rtl="0" algn="l">
              <a:lnSpc>
                <a:spcPct val="150000"/>
              </a:lnSpc>
              <a:spcBef>
                <a:spcPts val="0"/>
              </a:spcBef>
              <a:spcAft>
                <a:spcPts val="0"/>
              </a:spcAft>
              <a:buClr>
                <a:srgbClr val="203F7B"/>
              </a:buClr>
              <a:buSzPts val="1500"/>
              <a:buFont typeface="Nunito Sans"/>
              <a:buAutoNum type="alphaLcPeriod"/>
            </a:pPr>
            <a:r>
              <a:rPr lang="en-US" sz="1500">
                <a:solidFill>
                  <a:srgbClr val="203F7B"/>
                </a:solidFill>
                <a:latin typeface="Nunito Sans"/>
                <a:ea typeface="Nunito Sans"/>
                <a:cs typeface="Nunito Sans"/>
                <a:sym typeface="Nunito Sans"/>
              </a:rPr>
              <a:t>wil je hierover in gesprek gaan met je hele team of in je 1-op-1’s?</a:t>
            </a:r>
            <a:endParaRPr sz="1500">
              <a:solidFill>
                <a:srgbClr val="203F7B"/>
              </a:solidFill>
              <a:latin typeface="Nunito Sans"/>
              <a:ea typeface="Nunito Sans"/>
              <a:cs typeface="Nunito Sans"/>
              <a:sym typeface="Nunito Sans"/>
            </a:endParaRPr>
          </a:p>
          <a:p>
            <a:pPr indent="-323850" lvl="0" marL="457200" marR="0" rtl="0" algn="l">
              <a:lnSpc>
                <a:spcPct val="150000"/>
              </a:lnSpc>
              <a:spcBef>
                <a:spcPts val="0"/>
              </a:spcBef>
              <a:spcAft>
                <a:spcPts val="0"/>
              </a:spcAft>
              <a:buClr>
                <a:srgbClr val="203F7B"/>
              </a:buClr>
              <a:buSzPts val="1500"/>
              <a:buFont typeface="Nunito Sans"/>
              <a:buAutoNum type="arabicPeriod"/>
            </a:pPr>
            <a:r>
              <a:rPr b="1" lang="en-US" sz="1500">
                <a:solidFill>
                  <a:srgbClr val="203F7B"/>
                </a:solidFill>
                <a:latin typeface="Nunito Sans"/>
                <a:ea typeface="Nunito Sans"/>
                <a:cs typeface="Nunito Sans"/>
                <a:sym typeface="Nunito Sans"/>
              </a:rPr>
              <a:t>Planning:</a:t>
            </a:r>
            <a:r>
              <a:rPr lang="en-US" sz="1500">
                <a:solidFill>
                  <a:srgbClr val="203F7B"/>
                </a:solidFill>
                <a:latin typeface="Nunito Sans"/>
                <a:ea typeface="Nunito Sans"/>
                <a:cs typeface="Nunito Sans"/>
                <a:sym typeface="Nunito Sans"/>
              </a:rPr>
              <a:t> plan verbeteracties en zet de onderwerpen op de agenda van je teamoverleg of 1-op-1’s.</a:t>
            </a:r>
            <a:endParaRPr sz="1500">
              <a:solidFill>
                <a:srgbClr val="203F7B"/>
              </a:solidFill>
              <a:latin typeface="Nunito Sans"/>
              <a:ea typeface="Nunito Sans"/>
              <a:cs typeface="Nunito Sans"/>
              <a:sym typeface="Nunito Sans"/>
            </a:endParaRPr>
          </a:p>
          <a:p>
            <a:pPr indent="-323850" lvl="0" marL="457200" marR="0" rtl="0" algn="l">
              <a:lnSpc>
                <a:spcPct val="150000"/>
              </a:lnSpc>
              <a:spcBef>
                <a:spcPts val="0"/>
              </a:spcBef>
              <a:spcAft>
                <a:spcPts val="0"/>
              </a:spcAft>
              <a:buClr>
                <a:srgbClr val="203F7B"/>
              </a:buClr>
              <a:buSzPts val="1500"/>
              <a:buFont typeface="Nunito Sans"/>
              <a:buAutoNum type="arabicPeriod"/>
            </a:pPr>
            <a:r>
              <a:rPr b="1" lang="en-US" sz="1500">
                <a:solidFill>
                  <a:srgbClr val="203F7B"/>
                </a:solidFill>
                <a:latin typeface="Nunito Sans"/>
                <a:ea typeface="Nunito Sans"/>
                <a:cs typeface="Nunito Sans"/>
                <a:sym typeface="Nunito Sans"/>
              </a:rPr>
              <a:t>Uitvoering:</a:t>
            </a:r>
            <a:r>
              <a:rPr lang="en-US" sz="1500">
                <a:solidFill>
                  <a:srgbClr val="203F7B"/>
                </a:solidFill>
                <a:latin typeface="Nunito Sans"/>
                <a:ea typeface="Nunito Sans"/>
                <a:cs typeface="Nunito Sans"/>
                <a:sym typeface="Nunito Sans"/>
              </a:rPr>
              <a:t> Deel de resultaten en ga in gesprek over hoe je hier een positieve verandering in kunt aanbrengen.</a:t>
            </a:r>
            <a:endParaRPr sz="1500">
              <a:solidFill>
                <a:srgbClr val="203F7B"/>
              </a:solidFill>
              <a:latin typeface="Nunito Sans"/>
              <a:ea typeface="Nunito Sans"/>
              <a:cs typeface="Nunito Sans"/>
              <a:sym typeface="Nunito Sans"/>
            </a:endParaRPr>
          </a:p>
          <a:p>
            <a:pPr indent="-323850" lvl="0" marL="457200" marR="0" rtl="0" algn="l">
              <a:lnSpc>
                <a:spcPct val="150000"/>
              </a:lnSpc>
              <a:spcBef>
                <a:spcPts val="0"/>
              </a:spcBef>
              <a:spcAft>
                <a:spcPts val="0"/>
              </a:spcAft>
              <a:buClr>
                <a:srgbClr val="203F7B"/>
              </a:buClr>
              <a:buSzPts val="1500"/>
              <a:buFont typeface="Nunito Sans"/>
              <a:buAutoNum type="arabicPeriod"/>
            </a:pPr>
            <a:r>
              <a:rPr b="1" lang="en-US" sz="1500">
                <a:solidFill>
                  <a:srgbClr val="203F7B"/>
                </a:solidFill>
                <a:latin typeface="Nunito Sans"/>
                <a:ea typeface="Nunito Sans"/>
                <a:cs typeface="Nunito Sans"/>
                <a:sym typeface="Nunito Sans"/>
              </a:rPr>
              <a:t>Monitoren: </a:t>
            </a:r>
            <a:r>
              <a:rPr lang="en-US" sz="1500">
                <a:solidFill>
                  <a:srgbClr val="203F7B"/>
                </a:solidFill>
                <a:latin typeface="Nunito Sans"/>
                <a:ea typeface="Nunito Sans"/>
                <a:cs typeface="Nunito Sans"/>
                <a:sym typeface="Nunito Sans"/>
              </a:rPr>
              <a:t>Bespreek de voortgang met je team en medewerkers, vier successen en laat waardering blijken voor behaalde resultaten.</a:t>
            </a:r>
            <a:endParaRPr sz="1500">
              <a:solidFill>
                <a:srgbClr val="203F7B"/>
              </a:solidFill>
              <a:latin typeface="Nunito Sans"/>
              <a:ea typeface="Nunito Sans"/>
              <a:cs typeface="Nunito Sans"/>
              <a:sym typeface="Nunito Sans"/>
            </a:endParaRPr>
          </a:p>
        </p:txBody>
      </p:sp>
      <p:pic>
        <p:nvPicPr>
          <p:cNvPr id="304" name="Google Shape;304;p35"/>
          <p:cNvPicPr preferRelativeResize="0"/>
          <p:nvPr/>
        </p:nvPicPr>
        <p:blipFill rotWithShape="1">
          <a:blip r:embed="rId3">
            <a:alphaModFix/>
          </a:blip>
          <a:srcRect b="0" l="0" r="0" t="0"/>
          <a:stretch/>
        </p:blipFill>
        <p:spPr>
          <a:xfrm>
            <a:off x="8541751" y="1846766"/>
            <a:ext cx="3282633" cy="3421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AFF"/>
        </a:solidFill>
      </p:bgPr>
    </p:bg>
    <p:spTree>
      <p:nvGrpSpPr>
        <p:cNvPr id="94" name="Shape 94"/>
        <p:cNvGrpSpPr/>
        <p:nvPr/>
      </p:nvGrpSpPr>
      <p:grpSpPr>
        <a:xfrm>
          <a:off x="0" y="0"/>
          <a:ext cx="0" cy="0"/>
          <a:chOff x="0" y="0"/>
          <a:chExt cx="0" cy="0"/>
        </a:xfrm>
      </p:grpSpPr>
      <p:sp>
        <p:nvSpPr>
          <p:cNvPr id="95" name="Google Shape;95;p18"/>
          <p:cNvSpPr txBox="1"/>
          <p:nvPr/>
        </p:nvSpPr>
        <p:spPr>
          <a:xfrm>
            <a:off x="0" y="358967"/>
            <a:ext cx="12192000" cy="661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700">
                <a:solidFill>
                  <a:srgbClr val="203F7B"/>
                </a:solidFill>
                <a:latin typeface="Nunito Sans"/>
                <a:ea typeface="Nunito Sans"/>
                <a:cs typeface="Nunito Sans"/>
                <a:sym typeface="Nunito Sans"/>
              </a:rPr>
              <a:t>Programma</a:t>
            </a:r>
            <a:endParaRPr b="1" sz="2700">
              <a:solidFill>
                <a:srgbClr val="203F7B"/>
              </a:solidFill>
              <a:latin typeface="Nunito Sans"/>
              <a:ea typeface="Nunito Sans"/>
              <a:cs typeface="Nunito Sans"/>
              <a:sym typeface="Nunito Sans"/>
            </a:endParaRPr>
          </a:p>
        </p:txBody>
      </p:sp>
      <p:sp>
        <p:nvSpPr>
          <p:cNvPr id="96" name="Google Shape;96;p18"/>
          <p:cNvSpPr/>
          <p:nvPr/>
        </p:nvSpPr>
        <p:spPr>
          <a:xfrm>
            <a:off x="1058000" y="1624725"/>
            <a:ext cx="6730800" cy="4005300"/>
          </a:xfrm>
          <a:prstGeom prst="roundRect">
            <a:avLst>
              <a:gd fmla="val 10377"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97" name="Google Shape;97;p18"/>
          <p:cNvSpPr txBox="1"/>
          <p:nvPr/>
        </p:nvSpPr>
        <p:spPr>
          <a:xfrm>
            <a:off x="1467575" y="1999575"/>
            <a:ext cx="6207600" cy="3255600"/>
          </a:xfrm>
          <a:prstGeom prst="rect">
            <a:avLst/>
          </a:prstGeom>
          <a:noFill/>
          <a:ln>
            <a:noFill/>
          </a:ln>
        </p:spPr>
        <p:txBody>
          <a:bodyPr anchorCtr="0" anchor="t" bIns="121900" lIns="121900" spcFirstLastPara="1" rIns="121900" wrap="square" tIns="121900">
            <a:spAutoFit/>
          </a:bodyPr>
          <a:lstStyle/>
          <a:p>
            <a:pPr indent="-450850" lvl="0" marL="609600" rtl="0" algn="l">
              <a:lnSpc>
                <a:spcPct val="150000"/>
              </a:lnSpc>
              <a:spcBef>
                <a:spcPts val="0"/>
              </a:spcBef>
              <a:spcAft>
                <a:spcPts val="0"/>
              </a:spcAft>
              <a:buClr>
                <a:srgbClr val="203F7B"/>
              </a:buClr>
              <a:buSzPts val="2300"/>
              <a:buFont typeface="Nunito Sans"/>
              <a:buChar char="●"/>
            </a:pPr>
            <a:r>
              <a:rPr lang="en-US" sz="2300">
                <a:solidFill>
                  <a:srgbClr val="203F7B"/>
                </a:solidFill>
                <a:latin typeface="Nunito Sans"/>
                <a:ea typeface="Nunito Sans"/>
                <a:cs typeface="Nunito Sans"/>
                <a:sym typeface="Nunito Sans"/>
              </a:rPr>
              <a:t>Visie en doel</a:t>
            </a:r>
            <a:endParaRPr sz="2300">
              <a:solidFill>
                <a:srgbClr val="203F7B"/>
              </a:solidFill>
              <a:latin typeface="Nunito Sans"/>
              <a:ea typeface="Nunito Sans"/>
              <a:cs typeface="Nunito Sans"/>
              <a:sym typeface="Nunito Sans"/>
            </a:endParaRPr>
          </a:p>
          <a:p>
            <a:pPr indent="-450850" lvl="0" marL="609600" rtl="0" algn="l">
              <a:lnSpc>
                <a:spcPct val="150000"/>
              </a:lnSpc>
              <a:spcBef>
                <a:spcPts val="0"/>
              </a:spcBef>
              <a:spcAft>
                <a:spcPts val="0"/>
              </a:spcAft>
              <a:buClr>
                <a:srgbClr val="203F7B"/>
              </a:buClr>
              <a:buSzPts val="2300"/>
              <a:buFont typeface="Nunito Sans"/>
              <a:buChar char="●"/>
            </a:pPr>
            <a:r>
              <a:rPr lang="en-US" sz="2300">
                <a:solidFill>
                  <a:srgbClr val="203F7B"/>
                </a:solidFill>
                <a:latin typeface="Nunito Sans"/>
                <a:ea typeface="Nunito Sans"/>
                <a:cs typeface="Nunito Sans"/>
                <a:sym typeface="Nunito Sans"/>
              </a:rPr>
              <a:t>Thema’s en vragen</a:t>
            </a:r>
            <a:endParaRPr sz="2300">
              <a:solidFill>
                <a:srgbClr val="203F7B"/>
              </a:solidFill>
              <a:latin typeface="Nunito Sans"/>
              <a:ea typeface="Nunito Sans"/>
              <a:cs typeface="Nunito Sans"/>
              <a:sym typeface="Nunito Sans"/>
            </a:endParaRPr>
          </a:p>
          <a:p>
            <a:pPr indent="-450850" lvl="0" marL="609600" rtl="0" algn="l">
              <a:lnSpc>
                <a:spcPct val="150000"/>
              </a:lnSpc>
              <a:spcBef>
                <a:spcPts val="0"/>
              </a:spcBef>
              <a:spcAft>
                <a:spcPts val="0"/>
              </a:spcAft>
              <a:buClr>
                <a:srgbClr val="203F7B"/>
              </a:buClr>
              <a:buSzPts val="2300"/>
              <a:buFont typeface="Nunito Sans"/>
              <a:buChar char="●"/>
            </a:pPr>
            <a:r>
              <a:rPr lang="en-US" sz="2300">
                <a:solidFill>
                  <a:srgbClr val="203F7B"/>
                </a:solidFill>
                <a:latin typeface="Nunito Sans"/>
                <a:ea typeface="Nunito Sans"/>
                <a:cs typeface="Nunito Sans"/>
                <a:sym typeface="Nunito Sans"/>
              </a:rPr>
              <a:t>Employee Net Promoter Score (eNPS)</a:t>
            </a:r>
            <a:endParaRPr sz="2300">
              <a:solidFill>
                <a:srgbClr val="203F7B"/>
              </a:solidFill>
              <a:latin typeface="Nunito Sans"/>
              <a:ea typeface="Nunito Sans"/>
              <a:cs typeface="Nunito Sans"/>
              <a:sym typeface="Nunito Sans"/>
            </a:endParaRPr>
          </a:p>
          <a:p>
            <a:pPr indent="-450850" lvl="0" marL="609600" rtl="0" algn="l">
              <a:lnSpc>
                <a:spcPct val="150000"/>
              </a:lnSpc>
              <a:spcBef>
                <a:spcPts val="0"/>
              </a:spcBef>
              <a:spcAft>
                <a:spcPts val="0"/>
              </a:spcAft>
              <a:buClr>
                <a:srgbClr val="203F7B"/>
              </a:buClr>
              <a:buSzPts val="2300"/>
              <a:buFont typeface="Nunito Sans"/>
              <a:buChar char="●"/>
            </a:pPr>
            <a:r>
              <a:rPr lang="en-US" sz="2300">
                <a:solidFill>
                  <a:srgbClr val="203F7B"/>
                </a:solidFill>
                <a:latin typeface="Nunito Sans"/>
                <a:ea typeface="Nunito Sans"/>
                <a:cs typeface="Nunito Sans"/>
                <a:sym typeface="Nunito Sans"/>
              </a:rPr>
              <a:t>Anonimiteit</a:t>
            </a:r>
            <a:endParaRPr sz="2300">
              <a:solidFill>
                <a:srgbClr val="203F7B"/>
              </a:solidFill>
              <a:latin typeface="Nunito Sans"/>
              <a:ea typeface="Nunito Sans"/>
              <a:cs typeface="Nunito Sans"/>
              <a:sym typeface="Nunito Sans"/>
            </a:endParaRPr>
          </a:p>
          <a:p>
            <a:pPr indent="-450850" lvl="0" marL="609600" rtl="0" algn="l">
              <a:lnSpc>
                <a:spcPct val="150000"/>
              </a:lnSpc>
              <a:spcBef>
                <a:spcPts val="0"/>
              </a:spcBef>
              <a:spcAft>
                <a:spcPts val="0"/>
              </a:spcAft>
              <a:buClr>
                <a:srgbClr val="203F7B"/>
              </a:buClr>
              <a:buSzPts val="2300"/>
              <a:buFont typeface="Nunito Sans"/>
              <a:buChar char="●"/>
            </a:pPr>
            <a:r>
              <a:rPr lang="en-US" sz="2300">
                <a:solidFill>
                  <a:srgbClr val="203F7B"/>
                </a:solidFill>
                <a:latin typeface="Nunito Sans"/>
                <a:ea typeface="Nunito Sans"/>
                <a:cs typeface="Nunito Sans"/>
                <a:sym typeface="Nunito Sans"/>
              </a:rPr>
              <a:t>Inzicht in betrokkenheid (Dialog)</a:t>
            </a:r>
            <a:endParaRPr sz="2300">
              <a:solidFill>
                <a:srgbClr val="203F7B"/>
              </a:solidFill>
              <a:latin typeface="Nunito Sans"/>
              <a:ea typeface="Nunito Sans"/>
              <a:cs typeface="Nunito Sans"/>
              <a:sym typeface="Nunito Sans"/>
            </a:endParaRPr>
          </a:p>
          <a:p>
            <a:pPr indent="-450850" lvl="0" marL="609600" rtl="0" algn="l">
              <a:lnSpc>
                <a:spcPct val="150000"/>
              </a:lnSpc>
              <a:spcBef>
                <a:spcPts val="0"/>
              </a:spcBef>
              <a:spcAft>
                <a:spcPts val="0"/>
              </a:spcAft>
              <a:buClr>
                <a:srgbClr val="203F7B"/>
              </a:buClr>
              <a:buSzPts val="2300"/>
              <a:buFont typeface="Nunito Sans"/>
              <a:buChar char="●"/>
            </a:pPr>
            <a:r>
              <a:rPr lang="en-US" sz="2300">
                <a:solidFill>
                  <a:srgbClr val="203F7B"/>
                </a:solidFill>
                <a:latin typeface="Nunito Sans"/>
                <a:ea typeface="Nunito Sans"/>
                <a:cs typeface="Nunito Sans"/>
                <a:sym typeface="Nunito Sans"/>
              </a:rPr>
              <a:t>Sturen op betrokkenheid</a:t>
            </a:r>
            <a:endParaRPr sz="2300">
              <a:solidFill>
                <a:srgbClr val="203F7B"/>
              </a:solidFill>
              <a:latin typeface="Nunito Sans"/>
              <a:ea typeface="Nunito Sans"/>
              <a:cs typeface="Nunito Sans"/>
              <a:sym typeface="Nunito Sans"/>
            </a:endParaRPr>
          </a:p>
        </p:txBody>
      </p:sp>
      <p:pic>
        <p:nvPicPr>
          <p:cNvPr id="98" name="Google Shape;98;p18"/>
          <p:cNvPicPr preferRelativeResize="0"/>
          <p:nvPr/>
        </p:nvPicPr>
        <p:blipFill>
          <a:blip r:embed="rId3">
            <a:alphaModFix/>
          </a:blip>
          <a:stretch>
            <a:fillRect/>
          </a:stretch>
        </p:blipFill>
        <p:spPr>
          <a:xfrm>
            <a:off x="8285851" y="1833566"/>
            <a:ext cx="3282633" cy="3421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AFF"/>
        </a:solidFill>
      </p:bgPr>
    </p:bg>
    <p:spTree>
      <p:nvGrpSpPr>
        <p:cNvPr id="308" name="Shape 308"/>
        <p:cNvGrpSpPr/>
        <p:nvPr/>
      </p:nvGrpSpPr>
      <p:grpSpPr>
        <a:xfrm>
          <a:off x="0" y="0"/>
          <a:ext cx="0" cy="0"/>
          <a:chOff x="0" y="0"/>
          <a:chExt cx="0" cy="0"/>
        </a:xfrm>
      </p:grpSpPr>
      <p:sp>
        <p:nvSpPr>
          <p:cNvPr id="309" name="Google Shape;309;p36"/>
          <p:cNvSpPr txBox="1"/>
          <p:nvPr/>
        </p:nvSpPr>
        <p:spPr>
          <a:xfrm>
            <a:off x="0" y="358967"/>
            <a:ext cx="12192000" cy="661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700">
                <a:solidFill>
                  <a:srgbClr val="203F7B"/>
                </a:solidFill>
                <a:latin typeface="Nunito Sans"/>
                <a:ea typeface="Nunito Sans"/>
                <a:cs typeface="Nunito Sans"/>
                <a:sym typeface="Nunito Sans"/>
              </a:rPr>
              <a:t>Planning</a:t>
            </a:r>
            <a:endParaRPr b="1" sz="2700">
              <a:solidFill>
                <a:srgbClr val="203F7B"/>
              </a:solidFill>
              <a:latin typeface="Nunito Sans"/>
              <a:ea typeface="Nunito Sans"/>
              <a:cs typeface="Nunito Sans"/>
              <a:sym typeface="Nunito Sans"/>
            </a:endParaRPr>
          </a:p>
        </p:txBody>
      </p:sp>
      <p:sp>
        <p:nvSpPr>
          <p:cNvPr id="310" name="Google Shape;310;p36"/>
          <p:cNvSpPr/>
          <p:nvPr/>
        </p:nvSpPr>
        <p:spPr>
          <a:xfrm>
            <a:off x="1058000" y="1624725"/>
            <a:ext cx="6730800" cy="4005300"/>
          </a:xfrm>
          <a:prstGeom prst="roundRect">
            <a:avLst>
              <a:gd fmla="val 10377"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311" name="Google Shape;311;p36"/>
          <p:cNvSpPr txBox="1"/>
          <p:nvPr/>
        </p:nvSpPr>
        <p:spPr>
          <a:xfrm>
            <a:off x="1467575" y="1999575"/>
            <a:ext cx="6207600" cy="2724300"/>
          </a:xfrm>
          <a:prstGeom prst="rect">
            <a:avLst/>
          </a:prstGeom>
          <a:noFill/>
          <a:ln>
            <a:noFill/>
          </a:ln>
        </p:spPr>
        <p:txBody>
          <a:bodyPr anchorCtr="0" anchor="t" bIns="121900" lIns="121900" spcFirstLastPara="1" rIns="121900" wrap="square" tIns="121900">
            <a:spAutoFit/>
          </a:bodyPr>
          <a:lstStyle/>
          <a:p>
            <a:pPr indent="-450850" lvl="0" marL="609600" rtl="0" algn="l">
              <a:lnSpc>
                <a:spcPct val="150000"/>
              </a:lnSpc>
              <a:spcBef>
                <a:spcPts val="0"/>
              </a:spcBef>
              <a:spcAft>
                <a:spcPts val="0"/>
              </a:spcAft>
              <a:buClr>
                <a:srgbClr val="203F7B"/>
              </a:buClr>
              <a:buSzPts val="2300"/>
              <a:buFont typeface="Nunito Sans"/>
              <a:buChar char="●"/>
            </a:pPr>
            <a:r>
              <a:rPr lang="en-US" sz="2300">
                <a:solidFill>
                  <a:srgbClr val="203F7B"/>
                </a:solidFill>
                <a:latin typeface="Nunito Sans"/>
                <a:ea typeface="Nunito Sans"/>
                <a:cs typeface="Nunito Sans"/>
                <a:sym typeface="Nunito Sans"/>
              </a:rPr>
              <a:t>PERIODE: eerste onderzoek</a:t>
            </a:r>
            <a:endParaRPr sz="2300">
              <a:solidFill>
                <a:srgbClr val="203F7B"/>
              </a:solidFill>
              <a:latin typeface="Nunito Sans"/>
              <a:ea typeface="Nunito Sans"/>
              <a:cs typeface="Nunito Sans"/>
              <a:sym typeface="Nunito Sans"/>
            </a:endParaRPr>
          </a:p>
          <a:p>
            <a:pPr indent="-450850" lvl="0" marL="609600" rtl="0" algn="l">
              <a:lnSpc>
                <a:spcPct val="150000"/>
              </a:lnSpc>
              <a:spcBef>
                <a:spcPts val="0"/>
              </a:spcBef>
              <a:spcAft>
                <a:spcPts val="0"/>
              </a:spcAft>
              <a:buClr>
                <a:srgbClr val="203F7B"/>
              </a:buClr>
              <a:buSzPts val="2300"/>
              <a:buFont typeface="Nunito Sans"/>
              <a:buChar char="●"/>
            </a:pPr>
            <a:r>
              <a:rPr lang="en-US" sz="2300">
                <a:solidFill>
                  <a:srgbClr val="203F7B"/>
                </a:solidFill>
                <a:latin typeface="Nunito Sans"/>
                <a:ea typeface="Nunito Sans"/>
                <a:cs typeface="Nunito Sans"/>
                <a:sym typeface="Nunito Sans"/>
              </a:rPr>
              <a:t>DATUM: terugkoppeling over resultaten</a:t>
            </a:r>
            <a:endParaRPr sz="2300">
              <a:solidFill>
                <a:srgbClr val="203F7B"/>
              </a:solidFill>
              <a:latin typeface="Nunito Sans"/>
              <a:ea typeface="Nunito Sans"/>
              <a:cs typeface="Nunito Sans"/>
              <a:sym typeface="Nunito Sans"/>
            </a:endParaRPr>
          </a:p>
          <a:p>
            <a:pPr indent="-450850" lvl="0" marL="609600" rtl="0" algn="l">
              <a:lnSpc>
                <a:spcPct val="150000"/>
              </a:lnSpc>
              <a:spcBef>
                <a:spcPts val="0"/>
              </a:spcBef>
              <a:spcAft>
                <a:spcPts val="0"/>
              </a:spcAft>
              <a:buClr>
                <a:srgbClr val="203F7B"/>
              </a:buClr>
              <a:buSzPts val="2300"/>
              <a:buFont typeface="Nunito Sans"/>
              <a:buChar char="●"/>
            </a:pPr>
            <a:r>
              <a:rPr lang="en-US" sz="2300">
                <a:solidFill>
                  <a:srgbClr val="203F7B"/>
                </a:solidFill>
                <a:latin typeface="Nunito Sans"/>
                <a:ea typeface="Nunito Sans"/>
                <a:cs typeface="Nunito Sans"/>
                <a:sym typeface="Nunito Sans"/>
              </a:rPr>
              <a:t>PERIODE: samen met HR een plan van aanpak te maken voor jouw team</a:t>
            </a:r>
            <a:endParaRPr sz="2300">
              <a:solidFill>
                <a:srgbClr val="203F7B"/>
              </a:solidFill>
              <a:latin typeface="Nunito Sans"/>
              <a:ea typeface="Nunito Sans"/>
              <a:cs typeface="Nunito Sans"/>
              <a:sym typeface="Nunito Sans"/>
            </a:endParaRPr>
          </a:p>
          <a:p>
            <a:pPr indent="-450850" lvl="0" marL="609600" rtl="0" algn="l">
              <a:lnSpc>
                <a:spcPct val="150000"/>
              </a:lnSpc>
              <a:spcBef>
                <a:spcPts val="0"/>
              </a:spcBef>
              <a:spcAft>
                <a:spcPts val="0"/>
              </a:spcAft>
              <a:buClr>
                <a:srgbClr val="203F7B"/>
              </a:buClr>
              <a:buSzPts val="2300"/>
              <a:buFont typeface="Nunito Sans"/>
              <a:buChar char="●"/>
            </a:pPr>
            <a:r>
              <a:rPr lang="en-US" sz="2300">
                <a:solidFill>
                  <a:srgbClr val="203F7B"/>
                </a:solidFill>
                <a:latin typeface="Nunito Sans"/>
                <a:ea typeface="Nunito Sans"/>
                <a:cs typeface="Nunito Sans"/>
                <a:sym typeface="Nunito Sans"/>
              </a:rPr>
              <a:t>DATUM: volgend onderzoek</a:t>
            </a:r>
            <a:endParaRPr sz="2300">
              <a:solidFill>
                <a:srgbClr val="203F7B"/>
              </a:solidFill>
              <a:latin typeface="Nunito Sans"/>
              <a:ea typeface="Nunito Sans"/>
              <a:cs typeface="Nunito Sans"/>
              <a:sym typeface="Nunito Sans"/>
            </a:endParaRPr>
          </a:p>
        </p:txBody>
      </p:sp>
      <p:pic>
        <p:nvPicPr>
          <p:cNvPr id="312" name="Google Shape;312;p36"/>
          <p:cNvPicPr preferRelativeResize="0"/>
          <p:nvPr/>
        </p:nvPicPr>
        <p:blipFill>
          <a:blip r:embed="rId3">
            <a:alphaModFix/>
          </a:blip>
          <a:stretch>
            <a:fillRect/>
          </a:stretch>
        </p:blipFill>
        <p:spPr>
          <a:xfrm>
            <a:off x="8285851" y="1833566"/>
            <a:ext cx="3282633" cy="3421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3F7B"/>
        </a:solidFill>
      </p:bgPr>
    </p:bg>
    <p:spTree>
      <p:nvGrpSpPr>
        <p:cNvPr id="316" name="Shape 316"/>
        <p:cNvGrpSpPr/>
        <p:nvPr/>
      </p:nvGrpSpPr>
      <p:grpSpPr>
        <a:xfrm>
          <a:off x="0" y="0"/>
          <a:ext cx="0" cy="0"/>
          <a:chOff x="0" y="0"/>
          <a:chExt cx="0" cy="0"/>
        </a:xfrm>
      </p:grpSpPr>
      <p:sp>
        <p:nvSpPr>
          <p:cNvPr id="317" name="Google Shape;317;p37"/>
          <p:cNvSpPr txBox="1"/>
          <p:nvPr/>
        </p:nvSpPr>
        <p:spPr>
          <a:xfrm>
            <a:off x="0" y="5209778"/>
            <a:ext cx="12192000" cy="7851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3500">
                <a:solidFill>
                  <a:schemeClr val="lt1"/>
                </a:solidFill>
                <a:latin typeface="Nunito Sans"/>
                <a:ea typeface="Nunito Sans"/>
                <a:cs typeface="Nunito Sans"/>
                <a:sym typeface="Nunito Sans"/>
              </a:rPr>
              <a:t>Vragen</a:t>
            </a:r>
            <a:endParaRPr b="1" sz="3500">
              <a:solidFill>
                <a:schemeClr val="lt1"/>
              </a:solidFill>
              <a:latin typeface="Nunito Sans"/>
              <a:ea typeface="Nunito Sans"/>
              <a:cs typeface="Nunito Sans"/>
              <a:sym typeface="Nunito Sans"/>
            </a:endParaRPr>
          </a:p>
        </p:txBody>
      </p:sp>
      <p:pic>
        <p:nvPicPr>
          <p:cNvPr id="318" name="Google Shape;318;p37"/>
          <p:cNvPicPr preferRelativeResize="0"/>
          <p:nvPr/>
        </p:nvPicPr>
        <p:blipFill>
          <a:blip r:embed="rId3">
            <a:alphaModFix/>
          </a:blip>
          <a:stretch>
            <a:fillRect/>
          </a:stretch>
        </p:blipFill>
        <p:spPr>
          <a:xfrm>
            <a:off x="4005233" y="910702"/>
            <a:ext cx="4181534" cy="42151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3F7B"/>
        </a:solidFill>
      </p:bgPr>
    </p:bg>
    <p:spTree>
      <p:nvGrpSpPr>
        <p:cNvPr id="102" name="Shape 102"/>
        <p:cNvGrpSpPr/>
        <p:nvPr/>
      </p:nvGrpSpPr>
      <p:grpSpPr>
        <a:xfrm>
          <a:off x="0" y="0"/>
          <a:ext cx="0" cy="0"/>
          <a:chOff x="0" y="0"/>
          <a:chExt cx="0" cy="0"/>
        </a:xfrm>
      </p:grpSpPr>
      <p:sp>
        <p:nvSpPr>
          <p:cNvPr id="103" name="Google Shape;103;p19"/>
          <p:cNvSpPr txBox="1"/>
          <p:nvPr/>
        </p:nvSpPr>
        <p:spPr>
          <a:xfrm>
            <a:off x="0" y="5209778"/>
            <a:ext cx="12192000" cy="7851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3500">
                <a:solidFill>
                  <a:schemeClr val="lt1"/>
                </a:solidFill>
                <a:latin typeface="Nunito Sans"/>
                <a:ea typeface="Nunito Sans"/>
                <a:cs typeface="Nunito Sans"/>
                <a:sym typeface="Nunito Sans"/>
              </a:rPr>
              <a:t>Visie en doel</a:t>
            </a:r>
            <a:endParaRPr b="1" sz="3500">
              <a:solidFill>
                <a:schemeClr val="lt1"/>
              </a:solidFill>
              <a:latin typeface="Nunito Sans"/>
              <a:ea typeface="Nunito Sans"/>
              <a:cs typeface="Nunito Sans"/>
              <a:sym typeface="Nunito Sans"/>
            </a:endParaRPr>
          </a:p>
        </p:txBody>
      </p:sp>
      <p:pic>
        <p:nvPicPr>
          <p:cNvPr id="104" name="Google Shape;104;p19"/>
          <p:cNvPicPr preferRelativeResize="0"/>
          <p:nvPr/>
        </p:nvPicPr>
        <p:blipFill>
          <a:blip r:embed="rId3">
            <a:alphaModFix/>
          </a:blip>
          <a:stretch>
            <a:fillRect/>
          </a:stretch>
        </p:blipFill>
        <p:spPr>
          <a:xfrm>
            <a:off x="3391200" y="1206534"/>
            <a:ext cx="5409599" cy="36754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AFF"/>
        </a:solidFill>
      </p:bgPr>
    </p:bg>
    <p:spTree>
      <p:nvGrpSpPr>
        <p:cNvPr id="108" name="Shape 108"/>
        <p:cNvGrpSpPr/>
        <p:nvPr/>
      </p:nvGrpSpPr>
      <p:grpSpPr>
        <a:xfrm>
          <a:off x="0" y="0"/>
          <a:ext cx="0" cy="0"/>
          <a:chOff x="0" y="0"/>
          <a:chExt cx="0" cy="0"/>
        </a:xfrm>
      </p:grpSpPr>
      <p:sp>
        <p:nvSpPr>
          <p:cNvPr id="109" name="Google Shape;109;p20"/>
          <p:cNvSpPr txBox="1"/>
          <p:nvPr/>
        </p:nvSpPr>
        <p:spPr>
          <a:xfrm>
            <a:off x="0" y="358967"/>
            <a:ext cx="12192000" cy="661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700">
                <a:solidFill>
                  <a:srgbClr val="203F7B"/>
                </a:solidFill>
                <a:latin typeface="Nunito Sans"/>
                <a:ea typeface="Nunito Sans"/>
                <a:cs typeface="Nunito Sans"/>
                <a:sym typeface="Nunito Sans"/>
              </a:rPr>
              <a:t>Visie en doel</a:t>
            </a:r>
            <a:endParaRPr b="1" sz="2700">
              <a:solidFill>
                <a:srgbClr val="203F7B"/>
              </a:solidFill>
              <a:latin typeface="Nunito Sans"/>
              <a:ea typeface="Nunito Sans"/>
              <a:cs typeface="Nunito Sans"/>
              <a:sym typeface="Nunito Sans"/>
            </a:endParaRPr>
          </a:p>
        </p:txBody>
      </p:sp>
      <p:sp>
        <p:nvSpPr>
          <p:cNvPr id="110" name="Google Shape;110;p20"/>
          <p:cNvSpPr/>
          <p:nvPr/>
        </p:nvSpPr>
        <p:spPr>
          <a:xfrm>
            <a:off x="379200" y="1613700"/>
            <a:ext cx="3513300" cy="40068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111" name="Google Shape;111;p20"/>
          <p:cNvSpPr txBox="1"/>
          <p:nvPr/>
        </p:nvSpPr>
        <p:spPr>
          <a:xfrm>
            <a:off x="379200" y="2983100"/>
            <a:ext cx="3513300" cy="6003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300">
                <a:solidFill>
                  <a:srgbClr val="203F7B"/>
                </a:solidFill>
                <a:latin typeface="Nunito Sans"/>
                <a:ea typeface="Nunito Sans"/>
                <a:cs typeface="Nunito Sans"/>
                <a:sym typeface="Nunito Sans"/>
              </a:rPr>
              <a:t>Doel</a:t>
            </a:r>
            <a:endParaRPr b="1" sz="2300">
              <a:solidFill>
                <a:srgbClr val="203F7B"/>
              </a:solidFill>
              <a:latin typeface="Nunito Sans"/>
              <a:ea typeface="Nunito Sans"/>
              <a:cs typeface="Nunito Sans"/>
              <a:sym typeface="Nunito Sans"/>
            </a:endParaRPr>
          </a:p>
        </p:txBody>
      </p:sp>
      <p:sp>
        <p:nvSpPr>
          <p:cNvPr id="112" name="Google Shape;112;p20"/>
          <p:cNvSpPr txBox="1"/>
          <p:nvPr/>
        </p:nvSpPr>
        <p:spPr>
          <a:xfrm>
            <a:off x="379200" y="3606675"/>
            <a:ext cx="3513300" cy="1229400"/>
          </a:xfrm>
          <a:prstGeom prst="rect">
            <a:avLst/>
          </a:prstGeom>
          <a:noFill/>
          <a:ln>
            <a:noFill/>
          </a:ln>
        </p:spPr>
        <p:txBody>
          <a:bodyPr anchorCtr="0" anchor="t" bIns="121900" lIns="264000" spcFirstLastPara="1" rIns="264000" wrap="square" tIns="120000">
            <a:spAutoFit/>
          </a:bodyPr>
          <a:lstStyle/>
          <a:p>
            <a:pPr indent="0" lvl="0" marL="0" rtl="0" algn="ctr">
              <a:lnSpc>
                <a:spcPct val="150000"/>
              </a:lnSpc>
              <a:spcBef>
                <a:spcPts val="0"/>
              </a:spcBef>
              <a:spcAft>
                <a:spcPts val="0"/>
              </a:spcAft>
              <a:buNone/>
            </a:pPr>
            <a:r>
              <a:rPr lang="en-US" sz="1600">
                <a:solidFill>
                  <a:srgbClr val="203F7B"/>
                </a:solidFill>
                <a:latin typeface="Nunito Sans"/>
                <a:ea typeface="Nunito Sans"/>
                <a:cs typeface="Nunito Sans"/>
                <a:sym typeface="Nunito Sans"/>
              </a:rPr>
              <a:t>Verhogen van de betrokkenheid en het werkgeluk van de medewerkers.</a:t>
            </a:r>
            <a:endParaRPr sz="300">
              <a:solidFill>
                <a:srgbClr val="203F7B"/>
              </a:solidFill>
              <a:latin typeface="Nunito Sans"/>
              <a:ea typeface="Nunito Sans"/>
              <a:cs typeface="Nunito Sans"/>
              <a:sym typeface="Nunito Sans"/>
            </a:endParaRPr>
          </a:p>
        </p:txBody>
      </p:sp>
      <p:pic>
        <p:nvPicPr>
          <p:cNvPr descr="Afbeelding met tekst, teken&#10;&#10;Automatisch gegenereerde beschrijving" id="113" name="Google Shape;113;p20"/>
          <p:cNvPicPr preferRelativeResize="0"/>
          <p:nvPr/>
        </p:nvPicPr>
        <p:blipFill rotWithShape="1">
          <a:blip r:embed="rId3">
            <a:alphaModFix/>
          </a:blip>
          <a:srcRect b="0" l="0" r="0" t="0"/>
          <a:stretch/>
        </p:blipFill>
        <p:spPr>
          <a:xfrm>
            <a:off x="1707220" y="1989167"/>
            <a:ext cx="857160" cy="847317"/>
          </a:xfrm>
          <a:prstGeom prst="rect">
            <a:avLst/>
          </a:prstGeom>
          <a:noFill/>
          <a:ln>
            <a:noFill/>
          </a:ln>
        </p:spPr>
      </p:pic>
      <p:sp>
        <p:nvSpPr>
          <p:cNvPr id="114" name="Google Shape;114;p20"/>
          <p:cNvSpPr/>
          <p:nvPr/>
        </p:nvSpPr>
        <p:spPr>
          <a:xfrm>
            <a:off x="4337183" y="1613700"/>
            <a:ext cx="3513300" cy="40068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115" name="Google Shape;115;p20"/>
          <p:cNvSpPr txBox="1"/>
          <p:nvPr/>
        </p:nvSpPr>
        <p:spPr>
          <a:xfrm>
            <a:off x="4337182" y="2983100"/>
            <a:ext cx="3513300" cy="6003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300">
                <a:solidFill>
                  <a:srgbClr val="203F7B"/>
                </a:solidFill>
                <a:latin typeface="Nunito Sans"/>
                <a:ea typeface="Nunito Sans"/>
                <a:cs typeface="Nunito Sans"/>
                <a:sym typeface="Nunito Sans"/>
              </a:rPr>
              <a:t>Aanpak</a:t>
            </a:r>
            <a:endParaRPr b="1" sz="2300">
              <a:solidFill>
                <a:srgbClr val="203F7B"/>
              </a:solidFill>
              <a:latin typeface="Nunito Sans"/>
              <a:ea typeface="Nunito Sans"/>
              <a:cs typeface="Nunito Sans"/>
              <a:sym typeface="Nunito Sans"/>
            </a:endParaRPr>
          </a:p>
        </p:txBody>
      </p:sp>
      <p:sp>
        <p:nvSpPr>
          <p:cNvPr id="116" name="Google Shape;116;p20"/>
          <p:cNvSpPr txBox="1"/>
          <p:nvPr/>
        </p:nvSpPr>
        <p:spPr>
          <a:xfrm>
            <a:off x="4337182" y="3606667"/>
            <a:ext cx="3513300" cy="1229400"/>
          </a:xfrm>
          <a:prstGeom prst="rect">
            <a:avLst/>
          </a:prstGeom>
          <a:noFill/>
          <a:ln>
            <a:noFill/>
          </a:ln>
        </p:spPr>
        <p:txBody>
          <a:bodyPr anchorCtr="0" anchor="t" bIns="121900" lIns="264000" spcFirstLastPara="1" rIns="264000" wrap="square" tIns="120000">
            <a:spAutoFit/>
          </a:bodyPr>
          <a:lstStyle/>
          <a:p>
            <a:pPr indent="0" lvl="0" marL="0" rtl="0" algn="ctr">
              <a:lnSpc>
                <a:spcPct val="150000"/>
              </a:lnSpc>
              <a:spcBef>
                <a:spcPts val="0"/>
              </a:spcBef>
              <a:spcAft>
                <a:spcPts val="0"/>
              </a:spcAft>
              <a:buNone/>
            </a:pPr>
            <a:r>
              <a:rPr lang="en-US" sz="1600">
                <a:solidFill>
                  <a:srgbClr val="203F7B"/>
                </a:solidFill>
                <a:latin typeface="Nunito Sans"/>
                <a:ea typeface="Nunito Sans"/>
                <a:cs typeface="Nunito Sans"/>
                <a:sym typeface="Nunito Sans"/>
              </a:rPr>
              <a:t>Ieder kwartaal een meting, de resultaten analyseren en vanuit daar stap voor stap verbeteren.</a:t>
            </a:r>
            <a:endParaRPr sz="300">
              <a:solidFill>
                <a:srgbClr val="203F7B"/>
              </a:solidFill>
              <a:latin typeface="Nunito Sans"/>
              <a:ea typeface="Nunito Sans"/>
              <a:cs typeface="Nunito Sans"/>
              <a:sym typeface="Nunito Sans"/>
            </a:endParaRPr>
          </a:p>
        </p:txBody>
      </p:sp>
      <p:sp>
        <p:nvSpPr>
          <p:cNvPr id="117" name="Google Shape;117;p20"/>
          <p:cNvSpPr/>
          <p:nvPr/>
        </p:nvSpPr>
        <p:spPr>
          <a:xfrm>
            <a:off x="8299600" y="1613700"/>
            <a:ext cx="3513300" cy="40068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118" name="Google Shape;118;p20"/>
          <p:cNvSpPr txBox="1"/>
          <p:nvPr/>
        </p:nvSpPr>
        <p:spPr>
          <a:xfrm>
            <a:off x="8141200" y="2983100"/>
            <a:ext cx="3792300" cy="6003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300">
                <a:solidFill>
                  <a:srgbClr val="203F7B"/>
                </a:solidFill>
                <a:latin typeface="Nunito Sans"/>
                <a:ea typeface="Nunito Sans"/>
                <a:cs typeface="Nunito Sans"/>
                <a:sym typeface="Nunito Sans"/>
              </a:rPr>
              <a:t>Sturen op betrokkenheid</a:t>
            </a:r>
            <a:endParaRPr b="1" sz="2300">
              <a:solidFill>
                <a:srgbClr val="203F7B"/>
              </a:solidFill>
              <a:latin typeface="Nunito Sans"/>
              <a:ea typeface="Nunito Sans"/>
              <a:cs typeface="Nunito Sans"/>
              <a:sym typeface="Nunito Sans"/>
            </a:endParaRPr>
          </a:p>
        </p:txBody>
      </p:sp>
      <p:sp>
        <p:nvSpPr>
          <p:cNvPr id="119" name="Google Shape;119;p20"/>
          <p:cNvSpPr txBox="1"/>
          <p:nvPr/>
        </p:nvSpPr>
        <p:spPr>
          <a:xfrm>
            <a:off x="8299599" y="3606667"/>
            <a:ext cx="3513300" cy="1968300"/>
          </a:xfrm>
          <a:prstGeom prst="rect">
            <a:avLst/>
          </a:prstGeom>
          <a:noFill/>
          <a:ln>
            <a:noFill/>
          </a:ln>
        </p:spPr>
        <p:txBody>
          <a:bodyPr anchorCtr="0" anchor="t" bIns="121900" lIns="264000" spcFirstLastPara="1" rIns="264000" wrap="square" tIns="120000">
            <a:spAutoFit/>
          </a:bodyPr>
          <a:lstStyle/>
          <a:p>
            <a:pPr indent="0" lvl="0" marL="0" rtl="0" algn="ctr">
              <a:lnSpc>
                <a:spcPct val="150000"/>
              </a:lnSpc>
              <a:spcBef>
                <a:spcPts val="0"/>
              </a:spcBef>
              <a:spcAft>
                <a:spcPts val="0"/>
              </a:spcAft>
              <a:buNone/>
            </a:pPr>
            <a:r>
              <a:rPr lang="en-US" sz="1600">
                <a:solidFill>
                  <a:srgbClr val="203F7B"/>
                </a:solidFill>
                <a:latin typeface="Nunito Sans"/>
                <a:ea typeface="Nunito Sans"/>
                <a:cs typeface="Nunito Sans"/>
                <a:sym typeface="Nunito Sans"/>
              </a:rPr>
              <a:t>Ga in gesprek over wat goed gaat, waar nog verbeterkansen liggen en hoe je hier samen een positieve verandering in kunt aanbrengen.</a:t>
            </a:r>
            <a:endParaRPr sz="1600">
              <a:solidFill>
                <a:srgbClr val="203F7B"/>
              </a:solidFill>
              <a:latin typeface="Nunito Sans"/>
              <a:ea typeface="Nunito Sans"/>
              <a:cs typeface="Nunito Sans"/>
              <a:sym typeface="Nunito Sans"/>
            </a:endParaRPr>
          </a:p>
        </p:txBody>
      </p:sp>
      <p:pic>
        <p:nvPicPr>
          <p:cNvPr id="120" name="Google Shape;120;p20"/>
          <p:cNvPicPr preferRelativeResize="0"/>
          <p:nvPr/>
        </p:nvPicPr>
        <p:blipFill rotWithShape="1">
          <a:blip r:embed="rId4">
            <a:alphaModFix/>
          </a:blip>
          <a:srcRect b="0" l="0" r="0" t="0"/>
          <a:stretch/>
        </p:blipFill>
        <p:spPr>
          <a:xfrm>
            <a:off x="9563083" y="1989150"/>
            <a:ext cx="986239" cy="880917"/>
          </a:xfrm>
          <a:prstGeom prst="rect">
            <a:avLst/>
          </a:prstGeom>
          <a:noFill/>
          <a:ln>
            <a:noFill/>
          </a:ln>
        </p:spPr>
      </p:pic>
      <p:pic>
        <p:nvPicPr>
          <p:cNvPr id="121" name="Google Shape;121;p20"/>
          <p:cNvPicPr preferRelativeResize="0"/>
          <p:nvPr/>
        </p:nvPicPr>
        <p:blipFill rotWithShape="1">
          <a:blip r:embed="rId5">
            <a:alphaModFix/>
          </a:blip>
          <a:srcRect b="0" l="0" r="0" t="0"/>
          <a:stretch/>
        </p:blipFill>
        <p:spPr>
          <a:xfrm>
            <a:off x="5660948" y="2032046"/>
            <a:ext cx="870200" cy="7615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AFF"/>
        </a:solidFill>
      </p:bgPr>
    </p:bg>
    <p:spTree>
      <p:nvGrpSpPr>
        <p:cNvPr id="125" name="Shape 125"/>
        <p:cNvGrpSpPr/>
        <p:nvPr/>
      </p:nvGrpSpPr>
      <p:grpSpPr>
        <a:xfrm>
          <a:off x="0" y="0"/>
          <a:ext cx="0" cy="0"/>
          <a:chOff x="0" y="0"/>
          <a:chExt cx="0" cy="0"/>
        </a:xfrm>
      </p:grpSpPr>
      <p:sp>
        <p:nvSpPr>
          <p:cNvPr id="126" name="Google Shape;126;p21"/>
          <p:cNvSpPr txBox="1"/>
          <p:nvPr/>
        </p:nvSpPr>
        <p:spPr>
          <a:xfrm>
            <a:off x="0" y="358967"/>
            <a:ext cx="12192000" cy="6618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700"/>
              <a:buFont typeface="Arial"/>
              <a:buNone/>
            </a:pPr>
            <a:r>
              <a:rPr b="1" i="0" lang="en-US" sz="2700" u="none" cap="none" strike="noStrike">
                <a:solidFill>
                  <a:srgbClr val="203F7B"/>
                </a:solidFill>
                <a:latin typeface="Nunito Sans"/>
                <a:ea typeface="Nunito Sans"/>
                <a:cs typeface="Nunito Sans"/>
                <a:sym typeface="Nunito Sans"/>
              </a:rPr>
              <a:t>Belang van betrokken medewerkers*</a:t>
            </a:r>
            <a:endParaRPr b="1" i="0" sz="2700" u="none" cap="none" strike="noStrike">
              <a:solidFill>
                <a:srgbClr val="203F7B"/>
              </a:solidFill>
              <a:latin typeface="Nunito Sans"/>
              <a:ea typeface="Nunito Sans"/>
              <a:cs typeface="Nunito Sans"/>
              <a:sym typeface="Nunito Sans"/>
            </a:endParaRPr>
          </a:p>
        </p:txBody>
      </p:sp>
      <p:sp>
        <p:nvSpPr>
          <p:cNvPr id="127" name="Google Shape;127;p21"/>
          <p:cNvSpPr/>
          <p:nvPr/>
        </p:nvSpPr>
        <p:spPr>
          <a:xfrm>
            <a:off x="379200" y="1709628"/>
            <a:ext cx="3513300" cy="18900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28" name="Google Shape;128;p21"/>
          <p:cNvSpPr txBox="1"/>
          <p:nvPr/>
        </p:nvSpPr>
        <p:spPr>
          <a:xfrm>
            <a:off x="379200" y="2076528"/>
            <a:ext cx="3513300" cy="8004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203F7B"/>
                </a:solidFill>
                <a:latin typeface="Nunito Sans"/>
                <a:ea typeface="Nunito Sans"/>
                <a:cs typeface="Nunito Sans"/>
                <a:sym typeface="Nunito Sans"/>
              </a:rPr>
              <a:t>81%</a:t>
            </a:r>
            <a:endParaRPr b="1" i="0" sz="3600" u="none" cap="none" strike="noStrike">
              <a:solidFill>
                <a:srgbClr val="203F7B"/>
              </a:solidFill>
              <a:latin typeface="Nunito Sans"/>
              <a:ea typeface="Nunito Sans"/>
              <a:cs typeface="Nunito Sans"/>
              <a:sym typeface="Nunito Sans"/>
            </a:endParaRPr>
          </a:p>
        </p:txBody>
      </p:sp>
      <p:sp>
        <p:nvSpPr>
          <p:cNvPr id="129" name="Google Shape;129;p21"/>
          <p:cNvSpPr txBox="1"/>
          <p:nvPr/>
        </p:nvSpPr>
        <p:spPr>
          <a:xfrm>
            <a:off x="379200" y="2670787"/>
            <a:ext cx="3513300" cy="506100"/>
          </a:xfrm>
          <a:prstGeom prst="rect">
            <a:avLst/>
          </a:prstGeom>
          <a:noFill/>
          <a:ln>
            <a:noFill/>
          </a:ln>
        </p:spPr>
        <p:txBody>
          <a:bodyPr anchorCtr="0" anchor="t" bIns="121900" lIns="264000" spcFirstLastPara="1" rIns="264000" wrap="square" tIns="120000">
            <a:spAutoFit/>
          </a:bodyPr>
          <a:lstStyle/>
          <a:p>
            <a:pPr indent="0" lvl="0" marL="0" marR="0" rtl="0" algn="ctr">
              <a:lnSpc>
                <a:spcPct val="150000"/>
              </a:lnSpc>
              <a:spcBef>
                <a:spcPts val="0"/>
              </a:spcBef>
              <a:spcAft>
                <a:spcPts val="0"/>
              </a:spcAft>
              <a:buClr>
                <a:srgbClr val="000000"/>
              </a:buClr>
              <a:buSzPts val="1700"/>
              <a:buFont typeface="Arial"/>
              <a:buNone/>
            </a:pPr>
            <a:r>
              <a:rPr b="0" i="0" lang="en-US" sz="1700" u="none" cap="none" strike="noStrike">
                <a:solidFill>
                  <a:srgbClr val="203F7B"/>
                </a:solidFill>
                <a:latin typeface="Nunito Sans"/>
                <a:ea typeface="Nunito Sans"/>
                <a:cs typeface="Nunito Sans"/>
                <a:sym typeface="Nunito Sans"/>
              </a:rPr>
              <a:t>Ziekteverzuim</a:t>
            </a:r>
            <a:endParaRPr b="0" i="0" sz="400" u="none" cap="none" strike="noStrike">
              <a:solidFill>
                <a:srgbClr val="203F7B"/>
              </a:solidFill>
              <a:latin typeface="Nunito Sans"/>
              <a:ea typeface="Nunito Sans"/>
              <a:cs typeface="Nunito Sans"/>
              <a:sym typeface="Nunito Sans"/>
            </a:endParaRPr>
          </a:p>
        </p:txBody>
      </p:sp>
      <p:sp>
        <p:nvSpPr>
          <p:cNvPr id="130" name="Google Shape;130;p21"/>
          <p:cNvSpPr/>
          <p:nvPr/>
        </p:nvSpPr>
        <p:spPr>
          <a:xfrm>
            <a:off x="4337167" y="1709628"/>
            <a:ext cx="3513300" cy="18900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31" name="Google Shape;131;p21"/>
          <p:cNvSpPr txBox="1"/>
          <p:nvPr/>
        </p:nvSpPr>
        <p:spPr>
          <a:xfrm>
            <a:off x="4337182" y="2076528"/>
            <a:ext cx="3513300" cy="8004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203F7B"/>
                </a:solidFill>
                <a:latin typeface="Nunito Sans"/>
                <a:ea typeface="Nunito Sans"/>
                <a:cs typeface="Nunito Sans"/>
                <a:sym typeface="Nunito Sans"/>
              </a:rPr>
              <a:t>43%</a:t>
            </a:r>
            <a:endParaRPr b="1" i="0" sz="3600" u="none" cap="none" strike="noStrike">
              <a:solidFill>
                <a:srgbClr val="203F7B"/>
              </a:solidFill>
              <a:latin typeface="Nunito Sans"/>
              <a:ea typeface="Nunito Sans"/>
              <a:cs typeface="Nunito Sans"/>
              <a:sym typeface="Nunito Sans"/>
            </a:endParaRPr>
          </a:p>
        </p:txBody>
      </p:sp>
      <p:sp>
        <p:nvSpPr>
          <p:cNvPr id="132" name="Google Shape;132;p21"/>
          <p:cNvSpPr txBox="1"/>
          <p:nvPr/>
        </p:nvSpPr>
        <p:spPr>
          <a:xfrm>
            <a:off x="4337182" y="2670787"/>
            <a:ext cx="3513300" cy="506100"/>
          </a:xfrm>
          <a:prstGeom prst="rect">
            <a:avLst/>
          </a:prstGeom>
          <a:noFill/>
          <a:ln>
            <a:noFill/>
          </a:ln>
        </p:spPr>
        <p:txBody>
          <a:bodyPr anchorCtr="0" anchor="t" bIns="121900" lIns="264000" spcFirstLastPara="1" rIns="264000" wrap="square" tIns="120000">
            <a:spAutoFit/>
          </a:bodyPr>
          <a:lstStyle/>
          <a:p>
            <a:pPr indent="0" lvl="0" marL="0" marR="0" rtl="0" algn="ctr">
              <a:lnSpc>
                <a:spcPct val="150000"/>
              </a:lnSpc>
              <a:spcBef>
                <a:spcPts val="0"/>
              </a:spcBef>
              <a:spcAft>
                <a:spcPts val="0"/>
              </a:spcAft>
              <a:buClr>
                <a:srgbClr val="000000"/>
              </a:buClr>
              <a:buSzPts val="1700"/>
              <a:buFont typeface="Arial"/>
              <a:buNone/>
            </a:pPr>
            <a:r>
              <a:rPr b="0" i="0" lang="en-US" sz="1700" u="none" cap="none" strike="noStrike">
                <a:solidFill>
                  <a:srgbClr val="203F7B"/>
                </a:solidFill>
                <a:latin typeface="Nunito Sans"/>
                <a:ea typeface="Nunito Sans"/>
                <a:cs typeface="Nunito Sans"/>
                <a:sym typeface="Nunito Sans"/>
              </a:rPr>
              <a:t>Verloop</a:t>
            </a:r>
            <a:endParaRPr b="0" i="0" sz="400" u="none" cap="none" strike="noStrike">
              <a:solidFill>
                <a:srgbClr val="203F7B"/>
              </a:solidFill>
              <a:latin typeface="Nunito Sans"/>
              <a:ea typeface="Nunito Sans"/>
              <a:cs typeface="Nunito Sans"/>
              <a:sym typeface="Nunito Sans"/>
            </a:endParaRPr>
          </a:p>
        </p:txBody>
      </p:sp>
      <p:sp>
        <p:nvSpPr>
          <p:cNvPr id="133" name="Google Shape;133;p21"/>
          <p:cNvSpPr/>
          <p:nvPr/>
        </p:nvSpPr>
        <p:spPr>
          <a:xfrm>
            <a:off x="8299600" y="1709528"/>
            <a:ext cx="3513300" cy="18900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34" name="Google Shape;134;p21"/>
          <p:cNvSpPr txBox="1"/>
          <p:nvPr/>
        </p:nvSpPr>
        <p:spPr>
          <a:xfrm>
            <a:off x="8299599" y="2076528"/>
            <a:ext cx="3513300" cy="8004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203F7B"/>
                </a:solidFill>
                <a:latin typeface="Nunito Sans"/>
                <a:ea typeface="Nunito Sans"/>
                <a:cs typeface="Nunito Sans"/>
                <a:sym typeface="Nunito Sans"/>
              </a:rPr>
              <a:t>41%</a:t>
            </a:r>
            <a:endParaRPr b="1" i="0" sz="3600" u="none" cap="none" strike="noStrike">
              <a:solidFill>
                <a:srgbClr val="203F7B"/>
              </a:solidFill>
              <a:latin typeface="Nunito Sans"/>
              <a:ea typeface="Nunito Sans"/>
              <a:cs typeface="Nunito Sans"/>
              <a:sym typeface="Nunito Sans"/>
            </a:endParaRPr>
          </a:p>
        </p:txBody>
      </p:sp>
      <p:sp>
        <p:nvSpPr>
          <p:cNvPr id="135" name="Google Shape;135;p21"/>
          <p:cNvSpPr txBox="1"/>
          <p:nvPr/>
        </p:nvSpPr>
        <p:spPr>
          <a:xfrm>
            <a:off x="8299600" y="2695974"/>
            <a:ext cx="3513300" cy="506100"/>
          </a:xfrm>
          <a:prstGeom prst="rect">
            <a:avLst/>
          </a:prstGeom>
          <a:noFill/>
          <a:ln>
            <a:noFill/>
          </a:ln>
        </p:spPr>
        <p:txBody>
          <a:bodyPr anchorCtr="0" anchor="t" bIns="121900" lIns="264000" spcFirstLastPara="1" rIns="264000" wrap="square" tIns="120000">
            <a:spAutoFit/>
          </a:bodyPr>
          <a:lstStyle/>
          <a:p>
            <a:pPr indent="0" lvl="0" marL="0" marR="0" rtl="0" algn="ctr">
              <a:lnSpc>
                <a:spcPct val="150000"/>
              </a:lnSpc>
              <a:spcBef>
                <a:spcPts val="0"/>
              </a:spcBef>
              <a:spcAft>
                <a:spcPts val="0"/>
              </a:spcAft>
              <a:buClr>
                <a:srgbClr val="000000"/>
              </a:buClr>
              <a:buSzPts val="1700"/>
              <a:buFont typeface="Arial"/>
              <a:buNone/>
            </a:pPr>
            <a:r>
              <a:rPr b="0" i="0" lang="en-US" sz="1700" u="none" cap="none" strike="noStrike">
                <a:solidFill>
                  <a:srgbClr val="203F7B"/>
                </a:solidFill>
                <a:latin typeface="Nunito Sans"/>
                <a:ea typeface="Nunito Sans"/>
                <a:cs typeface="Nunito Sans"/>
                <a:sym typeface="Nunito Sans"/>
              </a:rPr>
              <a:t>Fouten</a:t>
            </a:r>
            <a:endParaRPr b="0" i="0" sz="400" u="none" cap="none" strike="noStrike">
              <a:solidFill>
                <a:srgbClr val="203F7B"/>
              </a:solidFill>
              <a:latin typeface="Nunito Sans"/>
              <a:ea typeface="Nunito Sans"/>
              <a:cs typeface="Nunito Sans"/>
              <a:sym typeface="Nunito Sans"/>
            </a:endParaRPr>
          </a:p>
        </p:txBody>
      </p:sp>
      <p:sp>
        <p:nvSpPr>
          <p:cNvPr id="136" name="Google Shape;136;p21"/>
          <p:cNvSpPr/>
          <p:nvPr/>
        </p:nvSpPr>
        <p:spPr>
          <a:xfrm>
            <a:off x="379200" y="3961328"/>
            <a:ext cx="3513300" cy="18900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37" name="Google Shape;137;p21"/>
          <p:cNvSpPr txBox="1"/>
          <p:nvPr/>
        </p:nvSpPr>
        <p:spPr>
          <a:xfrm>
            <a:off x="379200" y="4328228"/>
            <a:ext cx="3513300" cy="8004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203F7B"/>
                </a:solidFill>
                <a:latin typeface="Nunito Sans"/>
                <a:ea typeface="Nunito Sans"/>
                <a:cs typeface="Nunito Sans"/>
                <a:sym typeface="Nunito Sans"/>
              </a:rPr>
              <a:t>18%</a:t>
            </a:r>
            <a:endParaRPr b="1" i="0" sz="3600" u="none" cap="none" strike="noStrike">
              <a:solidFill>
                <a:srgbClr val="203F7B"/>
              </a:solidFill>
              <a:latin typeface="Nunito Sans"/>
              <a:ea typeface="Nunito Sans"/>
              <a:cs typeface="Nunito Sans"/>
              <a:sym typeface="Nunito Sans"/>
            </a:endParaRPr>
          </a:p>
        </p:txBody>
      </p:sp>
      <p:sp>
        <p:nvSpPr>
          <p:cNvPr id="138" name="Google Shape;138;p21"/>
          <p:cNvSpPr txBox="1"/>
          <p:nvPr/>
        </p:nvSpPr>
        <p:spPr>
          <a:xfrm>
            <a:off x="379200" y="4922487"/>
            <a:ext cx="3513300" cy="506100"/>
          </a:xfrm>
          <a:prstGeom prst="rect">
            <a:avLst/>
          </a:prstGeom>
          <a:noFill/>
          <a:ln>
            <a:noFill/>
          </a:ln>
        </p:spPr>
        <p:txBody>
          <a:bodyPr anchorCtr="0" anchor="t" bIns="121900" lIns="264000" spcFirstLastPara="1" rIns="264000" wrap="square" tIns="120000">
            <a:spAutoFit/>
          </a:bodyPr>
          <a:lstStyle/>
          <a:p>
            <a:pPr indent="0" lvl="0" marL="0" marR="0" rtl="0" algn="ctr">
              <a:lnSpc>
                <a:spcPct val="150000"/>
              </a:lnSpc>
              <a:spcBef>
                <a:spcPts val="0"/>
              </a:spcBef>
              <a:spcAft>
                <a:spcPts val="0"/>
              </a:spcAft>
              <a:buClr>
                <a:srgbClr val="000000"/>
              </a:buClr>
              <a:buSzPts val="1700"/>
              <a:buFont typeface="Arial"/>
              <a:buNone/>
            </a:pPr>
            <a:r>
              <a:rPr b="0" i="0" lang="en-US" sz="1700" u="none" cap="none" strike="noStrike">
                <a:solidFill>
                  <a:srgbClr val="203F7B"/>
                </a:solidFill>
                <a:latin typeface="Nunito Sans"/>
                <a:ea typeface="Nunito Sans"/>
                <a:cs typeface="Nunito Sans"/>
                <a:sym typeface="Nunito Sans"/>
              </a:rPr>
              <a:t>Productiviteit</a:t>
            </a:r>
            <a:endParaRPr b="0" i="0" sz="400" u="none" cap="none" strike="noStrike">
              <a:solidFill>
                <a:srgbClr val="203F7B"/>
              </a:solidFill>
              <a:latin typeface="Nunito Sans"/>
              <a:ea typeface="Nunito Sans"/>
              <a:cs typeface="Nunito Sans"/>
              <a:sym typeface="Nunito Sans"/>
            </a:endParaRPr>
          </a:p>
        </p:txBody>
      </p:sp>
      <p:sp>
        <p:nvSpPr>
          <p:cNvPr id="139" name="Google Shape;139;p21"/>
          <p:cNvSpPr/>
          <p:nvPr/>
        </p:nvSpPr>
        <p:spPr>
          <a:xfrm>
            <a:off x="4337167" y="3961328"/>
            <a:ext cx="3513300" cy="18900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40" name="Google Shape;140;p21"/>
          <p:cNvSpPr txBox="1"/>
          <p:nvPr/>
        </p:nvSpPr>
        <p:spPr>
          <a:xfrm>
            <a:off x="4337182" y="4328228"/>
            <a:ext cx="3513300" cy="8004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203F7B"/>
                </a:solidFill>
                <a:latin typeface="Nunito Sans"/>
                <a:ea typeface="Nunito Sans"/>
                <a:cs typeface="Nunito Sans"/>
                <a:sym typeface="Nunito Sans"/>
              </a:rPr>
              <a:t>23%</a:t>
            </a:r>
            <a:endParaRPr b="1" i="0" sz="3600" u="none" cap="none" strike="noStrike">
              <a:solidFill>
                <a:srgbClr val="203F7B"/>
              </a:solidFill>
              <a:latin typeface="Nunito Sans"/>
              <a:ea typeface="Nunito Sans"/>
              <a:cs typeface="Nunito Sans"/>
              <a:sym typeface="Nunito Sans"/>
            </a:endParaRPr>
          </a:p>
        </p:txBody>
      </p:sp>
      <p:sp>
        <p:nvSpPr>
          <p:cNvPr id="141" name="Google Shape;141;p21"/>
          <p:cNvSpPr txBox="1"/>
          <p:nvPr/>
        </p:nvSpPr>
        <p:spPr>
          <a:xfrm>
            <a:off x="4337182" y="4922487"/>
            <a:ext cx="3513300" cy="506100"/>
          </a:xfrm>
          <a:prstGeom prst="rect">
            <a:avLst/>
          </a:prstGeom>
          <a:noFill/>
          <a:ln>
            <a:noFill/>
          </a:ln>
        </p:spPr>
        <p:txBody>
          <a:bodyPr anchorCtr="0" anchor="t" bIns="121900" lIns="264000" spcFirstLastPara="1" rIns="264000" wrap="square" tIns="120000">
            <a:spAutoFit/>
          </a:bodyPr>
          <a:lstStyle/>
          <a:p>
            <a:pPr indent="0" lvl="0" marL="0" marR="0" rtl="0" algn="ctr">
              <a:lnSpc>
                <a:spcPct val="150000"/>
              </a:lnSpc>
              <a:spcBef>
                <a:spcPts val="0"/>
              </a:spcBef>
              <a:spcAft>
                <a:spcPts val="0"/>
              </a:spcAft>
              <a:buClr>
                <a:srgbClr val="000000"/>
              </a:buClr>
              <a:buSzPts val="1700"/>
              <a:buFont typeface="Arial"/>
              <a:buNone/>
            </a:pPr>
            <a:r>
              <a:rPr b="0" i="0" lang="en-US" sz="1700" u="none" cap="none" strike="noStrike">
                <a:solidFill>
                  <a:srgbClr val="203F7B"/>
                </a:solidFill>
                <a:latin typeface="Nunito Sans"/>
                <a:ea typeface="Nunito Sans"/>
                <a:cs typeface="Nunito Sans"/>
                <a:sym typeface="Nunito Sans"/>
              </a:rPr>
              <a:t>Winstgevendheid</a:t>
            </a:r>
            <a:endParaRPr b="0" i="0" sz="400" u="none" cap="none" strike="noStrike">
              <a:solidFill>
                <a:srgbClr val="203F7B"/>
              </a:solidFill>
              <a:latin typeface="Nunito Sans"/>
              <a:ea typeface="Nunito Sans"/>
              <a:cs typeface="Nunito Sans"/>
              <a:sym typeface="Nunito Sans"/>
            </a:endParaRPr>
          </a:p>
        </p:txBody>
      </p:sp>
      <p:sp>
        <p:nvSpPr>
          <p:cNvPr id="142" name="Google Shape;142;p21"/>
          <p:cNvSpPr/>
          <p:nvPr/>
        </p:nvSpPr>
        <p:spPr>
          <a:xfrm>
            <a:off x="8299600" y="3961228"/>
            <a:ext cx="3513300" cy="18900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43" name="Google Shape;143;p21"/>
          <p:cNvSpPr txBox="1"/>
          <p:nvPr/>
        </p:nvSpPr>
        <p:spPr>
          <a:xfrm>
            <a:off x="8299599" y="4328228"/>
            <a:ext cx="3513300" cy="8004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203F7B"/>
                </a:solidFill>
                <a:latin typeface="Nunito Sans"/>
                <a:ea typeface="Nunito Sans"/>
                <a:cs typeface="Nunito Sans"/>
                <a:sym typeface="Nunito Sans"/>
              </a:rPr>
              <a:t>10%</a:t>
            </a:r>
            <a:endParaRPr b="1" i="0" sz="3600" u="none" cap="none" strike="noStrike">
              <a:solidFill>
                <a:srgbClr val="203F7B"/>
              </a:solidFill>
              <a:latin typeface="Nunito Sans"/>
              <a:ea typeface="Nunito Sans"/>
              <a:cs typeface="Nunito Sans"/>
              <a:sym typeface="Nunito Sans"/>
            </a:endParaRPr>
          </a:p>
        </p:txBody>
      </p:sp>
      <p:sp>
        <p:nvSpPr>
          <p:cNvPr id="144" name="Google Shape;144;p21"/>
          <p:cNvSpPr txBox="1"/>
          <p:nvPr/>
        </p:nvSpPr>
        <p:spPr>
          <a:xfrm>
            <a:off x="8299599" y="4922487"/>
            <a:ext cx="3513300" cy="506100"/>
          </a:xfrm>
          <a:prstGeom prst="rect">
            <a:avLst/>
          </a:prstGeom>
          <a:noFill/>
          <a:ln>
            <a:noFill/>
          </a:ln>
        </p:spPr>
        <p:txBody>
          <a:bodyPr anchorCtr="0" anchor="t" bIns="121900" lIns="264000" spcFirstLastPara="1" rIns="264000" wrap="square" tIns="120000">
            <a:spAutoFit/>
          </a:bodyPr>
          <a:lstStyle/>
          <a:p>
            <a:pPr indent="0" lvl="0" marL="0" marR="0" rtl="0" algn="ctr">
              <a:lnSpc>
                <a:spcPct val="150000"/>
              </a:lnSpc>
              <a:spcBef>
                <a:spcPts val="0"/>
              </a:spcBef>
              <a:spcAft>
                <a:spcPts val="0"/>
              </a:spcAft>
              <a:buClr>
                <a:srgbClr val="000000"/>
              </a:buClr>
              <a:buSzPts val="1700"/>
              <a:buFont typeface="Arial"/>
              <a:buNone/>
            </a:pPr>
            <a:r>
              <a:rPr b="0" i="0" lang="en-US" sz="1700" u="none" cap="none" strike="noStrike">
                <a:solidFill>
                  <a:srgbClr val="203F7B"/>
                </a:solidFill>
                <a:latin typeface="Nunito Sans"/>
                <a:ea typeface="Nunito Sans"/>
                <a:cs typeface="Nunito Sans"/>
                <a:sym typeface="Nunito Sans"/>
              </a:rPr>
              <a:t>Klanttevredenheid</a:t>
            </a:r>
            <a:endParaRPr b="0" i="0" sz="400" u="none" cap="none" strike="noStrike">
              <a:solidFill>
                <a:srgbClr val="203F7B"/>
              </a:solidFill>
              <a:latin typeface="Nunito Sans"/>
              <a:ea typeface="Nunito Sans"/>
              <a:cs typeface="Nunito Sans"/>
              <a:sym typeface="Nunito Sans"/>
            </a:endParaRPr>
          </a:p>
        </p:txBody>
      </p:sp>
      <p:cxnSp>
        <p:nvCxnSpPr>
          <p:cNvPr id="145" name="Google Shape;145;p21"/>
          <p:cNvCxnSpPr/>
          <p:nvPr/>
        </p:nvCxnSpPr>
        <p:spPr>
          <a:xfrm rot="10800000">
            <a:off x="1240733" y="4526300"/>
            <a:ext cx="0" cy="383700"/>
          </a:xfrm>
          <a:prstGeom prst="straightConnector1">
            <a:avLst/>
          </a:prstGeom>
          <a:noFill/>
          <a:ln cap="flat" cmpd="sng" w="28575">
            <a:solidFill>
              <a:srgbClr val="38761D"/>
            </a:solidFill>
            <a:prstDash val="solid"/>
            <a:round/>
            <a:headEnd len="sm" w="sm" type="none"/>
            <a:tailEnd len="med" w="med" type="triangle"/>
          </a:ln>
        </p:spPr>
      </p:cxnSp>
      <p:cxnSp>
        <p:nvCxnSpPr>
          <p:cNvPr id="146" name="Google Shape;146;p21"/>
          <p:cNvCxnSpPr/>
          <p:nvPr/>
        </p:nvCxnSpPr>
        <p:spPr>
          <a:xfrm rot="10800000">
            <a:off x="5334033" y="4526300"/>
            <a:ext cx="0" cy="383700"/>
          </a:xfrm>
          <a:prstGeom prst="straightConnector1">
            <a:avLst/>
          </a:prstGeom>
          <a:noFill/>
          <a:ln cap="flat" cmpd="sng" w="28575">
            <a:solidFill>
              <a:srgbClr val="38761D"/>
            </a:solidFill>
            <a:prstDash val="solid"/>
            <a:round/>
            <a:headEnd len="sm" w="sm" type="none"/>
            <a:tailEnd len="med" w="med" type="triangle"/>
          </a:ln>
        </p:spPr>
      </p:cxnSp>
      <p:cxnSp>
        <p:nvCxnSpPr>
          <p:cNvPr id="147" name="Google Shape;147;p21"/>
          <p:cNvCxnSpPr/>
          <p:nvPr/>
        </p:nvCxnSpPr>
        <p:spPr>
          <a:xfrm rot="10800000">
            <a:off x="9349167" y="4526300"/>
            <a:ext cx="0" cy="383700"/>
          </a:xfrm>
          <a:prstGeom prst="straightConnector1">
            <a:avLst/>
          </a:prstGeom>
          <a:noFill/>
          <a:ln cap="flat" cmpd="sng" w="28575">
            <a:solidFill>
              <a:srgbClr val="38761D"/>
            </a:solidFill>
            <a:prstDash val="solid"/>
            <a:round/>
            <a:headEnd len="sm" w="sm" type="none"/>
            <a:tailEnd len="med" w="med" type="triangle"/>
          </a:ln>
        </p:spPr>
      </p:cxnSp>
      <p:cxnSp>
        <p:nvCxnSpPr>
          <p:cNvPr id="148" name="Google Shape;148;p21"/>
          <p:cNvCxnSpPr/>
          <p:nvPr/>
        </p:nvCxnSpPr>
        <p:spPr>
          <a:xfrm>
            <a:off x="9349167" y="2301935"/>
            <a:ext cx="0" cy="445200"/>
          </a:xfrm>
          <a:prstGeom prst="straightConnector1">
            <a:avLst/>
          </a:prstGeom>
          <a:noFill/>
          <a:ln cap="flat" cmpd="sng" w="28575">
            <a:solidFill>
              <a:srgbClr val="980000"/>
            </a:solidFill>
            <a:prstDash val="solid"/>
            <a:round/>
            <a:headEnd len="sm" w="sm" type="none"/>
            <a:tailEnd len="med" w="med" type="triangle"/>
          </a:ln>
        </p:spPr>
      </p:cxnSp>
      <p:cxnSp>
        <p:nvCxnSpPr>
          <p:cNvPr id="149" name="Google Shape;149;p21"/>
          <p:cNvCxnSpPr/>
          <p:nvPr/>
        </p:nvCxnSpPr>
        <p:spPr>
          <a:xfrm>
            <a:off x="5285200" y="2321999"/>
            <a:ext cx="0" cy="420000"/>
          </a:xfrm>
          <a:prstGeom prst="straightConnector1">
            <a:avLst/>
          </a:prstGeom>
          <a:noFill/>
          <a:ln cap="flat" cmpd="sng" w="28575">
            <a:solidFill>
              <a:srgbClr val="980000"/>
            </a:solidFill>
            <a:prstDash val="solid"/>
            <a:round/>
            <a:headEnd len="sm" w="sm" type="none"/>
            <a:tailEnd len="med" w="med" type="triangle"/>
          </a:ln>
        </p:spPr>
      </p:cxnSp>
      <p:cxnSp>
        <p:nvCxnSpPr>
          <p:cNvPr id="150" name="Google Shape;150;p21"/>
          <p:cNvCxnSpPr/>
          <p:nvPr/>
        </p:nvCxnSpPr>
        <p:spPr>
          <a:xfrm>
            <a:off x="1221200" y="2321999"/>
            <a:ext cx="0" cy="423300"/>
          </a:xfrm>
          <a:prstGeom prst="straightConnector1">
            <a:avLst/>
          </a:prstGeom>
          <a:noFill/>
          <a:ln cap="flat" cmpd="sng" w="28575">
            <a:solidFill>
              <a:srgbClr val="980000"/>
            </a:solidFill>
            <a:prstDash val="solid"/>
            <a:round/>
            <a:headEnd len="sm" w="sm" type="none"/>
            <a:tailEnd len="med" w="med" type="triangle"/>
          </a:ln>
        </p:spPr>
      </p:cxnSp>
      <p:pic>
        <p:nvPicPr>
          <p:cNvPr id="151" name="Google Shape;151;p21"/>
          <p:cNvPicPr preferRelativeResize="0"/>
          <p:nvPr/>
        </p:nvPicPr>
        <p:blipFill rotWithShape="1">
          <a:blip r:embed="rId3">
            <a:alphaModFix/>
          </a:blip>
          <a:srcRect b="0" l="0" r="0" t="0"/>
          <a:stretch/>
        </p:blipFill>
        <p:spPr>
          <a:xfrm flipH="1">
            <a:off x="573772" y="1015761"/>
            <a:ext cx="888352" cy="800400"/>
          </a:xfrm>
          <a:prstGeom prst="rect">
            <a:avLst/>
          </a:prstGeom>
          <a:noFill/>
          <a:ln>
            <a:noFill/>
          </a:ln>
        </p:spPr>
      </p:pic>
      <p:sp>
        <p:nvSpPr>
          <p:cNvPr id="152" name="Google Shape;152;p21"/>
          <p:cNvSpPr txBox="1"/>
          <p:nvPr/>
        </p:nvSpPr>
        <p:spPr>
          <a:xfrm>
            <a:off x="379200" y="5915900"/>
            <a:ext cx="11092500" cy="4464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203F7B"/>
                </a:solidFill>
                <a:latin typeface="Nunito Sans"/>
                <a:ea typeface="Nunito Sans"/>
                <a:cs typeface="Nunito Sans"/>
                <a:sym typeface="Nunito Sans"/>
              </a:rPr>
              <a:t>* </a:t>
            </a:r>
            <a:r>
              <a:rPr b="0" i="0" lang="en-US" sz="1300" u="sng" cap="none" strike="noStrike">
                <a:solidFill>
                  <a:srgbClr val="203F7B"/>
                </a:solidFill>
                <a:latin typeface="Nunito Sans"/>
                <a:ea typeface="Nunito Sans"/>
                <a:cs typeface="Nunito Sans"/>
                <a:sym typeface="Nunito Sans"/>
                <a:hlinkClick r:id="rId4">
                  <a:extLst>
                    <a:ext uri="{A12FA001-AC4F-418D-AE19-62706E023703}">
                      <ahyp:hlinkClr val="tx"/>
                    </a:ext>
                  </a:extLst>
                </a:hlinkClick>
              </a:rPr>
              <a:t>Gallup</a:t>
            </a:r>
            <a:r>
              <a:rPr b="0" i="0" lang="en-US" sz="1300" u="none" cap="none" strike="noStrike">
                <a:solidFill>
                  <a:srgbClr val="203F7B"/>
                </a:solidFill>
                <a:latin typeface="Nunito Sans"/>
                <a:ea typeface="Nunito Sans"/>
                <a:cs typeface="Nunito Sans"/>
                <a:sym typeface="Nunito Sans"/>
              </a:rPr>
              <a:t>: Vergelijking tussen organisaties met hoogste (25%) en laagste (25%) engagement</a:t>
            </a:r>
            <a:endParaRPr b="0" i="0" sz="1300" u="none" cap="none" strike="noStrike">
              <a:solidFill>
                <a:srgbClr val="203F7B"/>
              </a:solidFill>
              <a:latin typeface="Nunito Sans"/>
              <a:ea typeface="Nunito Sans"/>
              <a:cs typeface="Nunito Sans"/>
              <a:sym typeface="Nuni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AFF"/>
        </a:solidFill>
      </p:bgPr>
    </p:bg>
    <p:spTree>
      <p:nvGrpSpPr>
        <p:cNvPr id="156" name="Shape 156"/>
        <p:cNvGrpSpPr/>
        <p:nvPr/>
      </p:nvGrpSpPr>
      <p:grpSpPr>
        <a:xfrm>
          <a:off x="0" y="0"/>
          <a:ext cx="0" cy="0"/>
          <a:chOff x="0" y="0"/>
          <a:chExt cx="0" cy="0"/>
        </a:xfrm>
      </p:grpSpPr>
      <p:sp>
        <p:nvSpPr>
          <p:cNvPr id="157" name="Google Shape;157;p22"/>
          <p:cNvSpPr/>
          <p:nvPr/>
        </p:nvSpPr>
        <p:spPr>
          <a:xfrm>
            <a:off x="8299600" y="1644433"/>
            <a:ext cx="3513300" cy="39855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8" name="Google Shape;158;p22"/>
          <p:cNvSpPr/>
          <p:nvPr/>
        </p:nvSpPr>
        <p:spPr>
          <a:xfrm>
            <a:off x="310583" y="1644433"/>
            <a:ext cx="3513300" cy="3985500"/>
          </a:xfrm>
          <a:prstGeom prst="roundRect">
            <a:avLst>
              <a:gd fmla="val 11066" name="adj"/>
            </a:avLst>
          </a:prstGeom>
          <a:solidFill>
            <a:srgbClr val="FFFFFF"/>
          </a:solid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59" name="Google Shape;159;p22"/>
          <p:cNvSpPr txBox="1"/>
          <p:nvPr/>
        </p:nvSpPr>
        <p:spPr>
          <a:xfrm>
            <a:off x="0" y="358967"/>
            <a:ext cx="12192000" cy="6618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700"/>
              <a:buFont typeface="Arial"/>
              <a:buNone/>
            </a:pPr>
            <a:r>
              <a:rPr b="1" lang="en-US" sz="2700">
                <a:solidFill>
                  <a:srgbClr val="203F7B"/>
                </a:solidFill>
                <a:latin typeface="Nunito Sans"/>
                <a:ea typeface="Nunito Sans"/>
                <a:cs typeface="Nunito Sans"/>
                <a:sym typeface="Nunito Sans"/>
              </a:rPr>
              <a:t>Rollen bij verhogen betrokkenheid</a:t>
            </a:r>
            <a:endParaRPr b="1" i="0" sz="2700" u="none" cap="none" strike="noStrike">
              <a:solidFill>
                <a:srgbClr val="203F7B"/>
              </a:solidFill>
              <a:latin typeface="Nunito Sans"/>
              <a:ea typeface="Nunito Sans"/>
              <a:cs typeface="Nunito Sans"/>
              <a:sym typeface="Nunito Sans"/>
            </a:endParaRPr>
          </a:p>
        </p:txBody>
      </p:sp>
      <p:sp>
        <p:nvSpPr>
          <p:cNvPr id="160" name="Google Shape;160;p22"/>
          <p:cNvSpPr/>
          <p:nvPr/>
        </p:nvSpPr>
        <p:spPr>
          <a:xfrm>
            <a:off x="4339413" y="1644433"/>
            <a:ext cx="3513300" cy="39855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61" name="Google Shape;161;p22"/>
          <p:cNvSpPr txBox="1"/>
          <p:nvPr/>
        </p:nvSpPr>
        <p:spPr>
          <a:xfrm>
            <a:off x="310575" y="3016068"/>
            <a:ext cx="3584100" cy="5541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203F7B"/>
                </a:solidFill>
                <a:latin typeface="Nunito Sans"/>
                <a:ea typeface="Nunito Sans"/>
                <a:cs typeface="Nunito Sans"/>
                <a:sym typeface="Nunito Sans"/>
              </a:rPr>
              <a:t>Rol leidinggevende</a:t>
            </a:r>
            <a:endParaRPr b="1" i="0" sz="2000" u="none" cap="none" strike="noStrike">
              <a:solidFill>
                <a:srgbClr val="203F7B"/>
              </a:solidFill>
              <a:latin typeface="Nunito Sans"/>
              <a:ea typeface="Nunito Sans"/>
              <a:cs typeface="Nunito Sans"/>
              <a:sym typeface="Nunito Sans"/>
            </a:endParaRPr>
          </a:p>
        </p:txBody>
      </p:sp>
      <p:sp>
        <p:nvSpPr>
          <p:cNvPr id="162" name="Google Shape;162;p22"/>
          <p:cNvSpPr txBox="1"/>
          <p:nvPr/>
        </p:nvSpPr>
        <p:spPr>
          <a:xfrm>
            <a:off x="8299600" y="2999232"/>
            <a:ext cx="3513300" cy="5541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203F7B"/>
                </a:solidFill>
                <a:latin typeface="Nunito Sans"/>
                <a:ea typeface="Nunito Sans"/>
                <a:cs typeface="Nunito Sans"/>
                <a:sym typeface="Nunito Sans"/>
              </a:rPr>
              <a:t>Rol HR</a:t>
            </a:r>
            <a:endParaRPr b="1" i="0" sz="2000" u="none" cap="none" strike="noStrike">
              <a:solidFill>
                <a:srgbClr val="203F7B"/>
              </a:solidFill>
              <a:latin typeface="Nunito Sans"/>
              <a:ea typeface="Nunito Sans"/>
              <a:cs typeface="Nunito Sans"/>
              <a:sym typeface="Nunito Sans"/>
            </a:endParaRPr>
          </a:p>
        </p:txBody>
      </p:sp>
      <p:sp>
        <p:nvSpPr>
          <p:cNvPr id="163" name="Google Shape;163;p22"/>
          <p:cNvSpPr txBox="1"/>
          <p:nvPr/>
        </p:nvSpPr>
        <p:spPr>
          <a:xfrm>
            <a:off x="312842" y="3538727"/>
            <a:ext cx="3584100" cy="2553300"/>
          </a:xfrm>
          <a:prstGeom prst="rect">
            <a:avLst/>
          </a:prstGeom>
          <a:noFill/>
          <a:ln>
            <a:noFill/>
          </a:ln>
        </p:spPr>
        <p:txBody>
          <a:bodyPr anchorCtr="0" anchor="t" bIns="121900" lIns="264000" spcFirstLastPara="1" rIns="264000" wrap="square" tIns="120000">
            <a:spAutoFit/>
          </a:bodyPr>
          <a:lstStyle/>
          <a:p>
            <a:pPr indent="0" lvl="0" marL="0" marR="0" rtl="0" algn="ctr">
              <a:lnSpc>
                <a:spcPct val="150000"/>
              </a:lnSpc>
              <a:spcBef>
                <a:spcPts val="0"/>
              </a:spcBef>
              <a:spcAft>
                <a:spcPts val="0"/>
              </a:spcAft>
              <a:buClr>
                <a:srgbClr val="000000"/>
              </a:buClr>
              <a:buSzPts val="1500"/>
              <a:buFont typeface="Arial"/>
              <a:buNone/>
            </a:pPr>
            <a:r>
              <a:rPr lang="en-US" sz="1500">
                <a:solidFill>
                  <a:srgbClr val="203F7B"/>
                </a:solidFill>
                <a:latin typeface="Nunito Sans"/>
                <a:ea typeface="Nunito Sans"/>
                <a:cs typeface="Nunito Sans"/>
                <a:sym typeface="Nunito Sans"/>
              </a:rPr>
              <a:t>Leidinggevenden hebben een belangrijke rol in het verhogen van de betrokkenheid. Op basis van de resultaten ga je in gesprek met je team.</a:t>
            </a:r>
            <a:endParaRPr b="0" i="0" sz="1500" u="none" cap="none" strike="noStrike">
              <a:solidFill>
                <a:srgbClr val="203F7B"/>
              </a:solidFill>
              <a:latin typeface="Nunito Sans"/>
              <a:ea typeface="Nunito Sans"/>
              <a:cs typeface="Nunito Sans"/>
              <a:sym typeface="Nunito Sans"/>
            </a:endParaRPr>
          </a:p>
          <a:p>
            <a:pPr indent="0" lvl="0" marL="0" marR="0" rtl="0" algn="ctr">
              <a:lnSpc>
                <a:spcPct val="150000"/>
              </a:lnSpc>
              <a:spcBef>
                <a:spcPts val="0"/>
              </a:spcBef>
              <a:spcAft>
                <a:spcPts val="0"/>
              </a:spcAft>
              <a:buClr>
                <a:srgbClr val="000000"/>
              </a:buClr>
              <a:buSzPts val="1500"/>
              <a:buFont typeface="Arial"/>
              <a:buNone/>
            </a:pPr>
            <a:r>
              <a:t/>
            </a:r>
            <a:endParaRPr b="0" i="0" sz="1500" u="none" cap="none" strike="noStrike">
              <a:solidFill>
                <a:srgbClr val="203F7B"/>
              </a:solidFill>
              <a:latin typeface="Nunito Sans"/>
              <a:ea typeface="Nunito Sans"/>
              <a:cs typeface="Nunito Sans"/>
              <a:sym typeface="Nunito Sans"/>
            </a:endParaRPr>
          </a:p>
          <a:p>
            <a:pPr indent="0" lvl="0" marL="0" marR="0" rtl="0" algn="ctr">
              <a:lnSpc>
                <a:spcPct val="150000"/>
              </a:lnSpc>
              <a:spcBef>
                <a:spcPts val="0"/>
              </a:spcBef>
              <a:spcAft>
                <a:spcPts val="0"/>
              </a:spcAft>
              <a:buClr>
                <a:srgbClr val="000000"/>
              </a:buClr>
              <a:buSzPts val="1500"/>
              <a:buFont typeface="Arial"/>
              <a:buNone/>
            </a:pPr>
            <a:r>
              <a:t/>
            </a:r>
            <a:endParaRPr b="0" i="0" sz="1500" u="none" cap="none" strike="noStrike">
              <a:solidFill>
                <a:srgbClr val="203F7B"/>
              </a:solidFill>
              <a:latin typeface="Nunito Sans"/>
              <a:ea typeface="Nunito Sans"/>
              <a:cs typeface="Nunito Sans"/>
              <a:sym typeface="Nunito Sans"/>
            </a:endParaRPr>
          </a:p>
        </p:txBody>
      </p:sp>
      <p:pic>
        <p:nvPicPr>
          <p:cNvPr id="164" name="Google Shape;164;p22"/>
          <p:cNvPicPr preferRelativeResize="0"/>
          <p:nvPr/>
        </p:nvPicPr>
        <p:blipFill rotWithShape="1">
          <a:blip r:embed="rId3">
            <a:alphaModFix/>
          </a:blip>
          <a:srcRect b="0" l="0" r="0" t="0"/>
          <a:stretch/>
        </p:blipFill>
        <p:spPr>
          <a:xfrm>
            <a:off x="1486720" y="1840550"/>
            <a:ext cx="1231795" cy="1097401"/>
          </a:xfrm>
          <a:prstGeom prst="rect">
            <a:avLst/>
          </a:prstGeom>
          <a:noFill/>
          <a:ln>
            <a:noFill/>
          </a:ln>
        </p:spPr>
      </p:pic>
      <p:sp>
        <p:nvSpPr>
          <p:cNvPr id="165" name="Google Shape;165;p22"/>
          <p:cNvSpPr txBox="1"/>
          <p:nvPr/>
        </p:nvSpPr>
        <p:spPr>
          <a:xfrm>
            <a:off x="8359378" y="3553226"/>
            <a:ext cx="3389400" cy="1514100"/>
          </a:xfrm>
          <a:prstGeom prst="rect">
            <a:avLst/>
          </a:prstGeom>
          <a:noFill/>
          <a:ln>
            <a:noFill/>
          </a:ln>
        </p:spPr>
        <p:txBody>
          <a:bodyPr anchorCtr="0" anchor="t" bIns="121900" lIns="264000" spcFirstLastPara="1" rIns="264000" wrap="square" tIns="120000">
            <a:spAutoFit/>
          </a:bodyPr>
          <a:lstStyle/>
          <a:p>
            <a:pPr indent="0" lvl="0" marL="0" rtl="0" algn="ctr">
              <a:lnSpc>
                <a:spcPct val="150000"/>
              </a:lnSpc>
              <a:spcBef>
                <a:spcPts val="0"/>
              </a:spcBef>
              <a:spcAft>
                <a:spcPts val="0"/>
              </a:spcAft>
              <a:buClr>
                <a:schemeClr val="dk1"/>
              </a:buClr>
              <a:buSzPts val="1500"/>
              <a:buFont typeface="Arial"/>
              <a:buNone/>
            </a:pPr>
            <a:r>
              <a:rPr lang="en-US" sz="1500">
                <a:solidFill>
                  <a:srgbClr val="203F7B"/>
                </a:solidFill>
                <a:latin typeface="Nunito Sans"/>
                <a:ea typeface="Nunito Sans"/>
                <a:cs typeface="Nunito Sans"/>
                <a:sym typeface="Nunito Sans"/>
              </a:rPr>
              <a:t>HR ondersteunt bij het analyseren en interpreteren van de resultaten en helpt bij het maken van een plan van aanpak.</a:t>
            </a:r>
            <a:endParaRPr b="0" i="0" sz="1500" u="none" cap="none" strike="noStrike">
              <a:solidFill>
                <a:srgbClr val="203F7B"/>
              </a:solidFill>
              <a:latin typeface="Nunito Sans"/>
              <a:ea typeface="Nunito Sans"/>
              <a:cs typeface="Nunito Sans"/>
              <a:sym typeface="Nunito Sans"/>
            </a:endParaRPr>
          </a:p>
        </p:txBody>
      </p:sp>
      <p:sp>
        <p:nvSpPr>
          <p:cNvPr id="166" name="Google Shape;166;p22"/>
          <p:cNvSpPr txBox="1"/>
          <p:nvPr/>
        </p:nvSpPr>
        <p:spPr>
          <a:xfrm>
            <a:off x="4318708" y="2950692"/>
            <a:ext cx="3513300" cy="5541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chemeClr val="dk1"/>
              </a:buClr>
              <a:buSzPts val="1500"/>
              <a:buFont typeface="Arial"/>
              <a:buNone/>
            </a:pPr>
            <a:r>
              <a:rPr b="1" lang="en-US" sz="2000">
                <a:solidFill>
                  <a:srgbClr val="203F7B"/>
                </a:solidFill>
                <a:latin typeface="Nunito Sans"/>
                <a:ea typeface="Nunito Sans"/>
                <a:cs typeface="Nunito Sans"/>
                <a:sym typeface="Nunito Sans"/>
              </a:rPr>
              <a:t>Rol medewerker</a:t>
            </a:r>
            <a:endParaRPr b="1" i="0" sz="2000" u="none" cap="none" strike="noStrike">
              <a:solidFill>
                <a:srgbClr val="203F7B"/>
              </a:solidFill>
              <a:latin typeface="Nunito Sans"/>
              <a:ea typeface="Nunito Sans"/>
              <a:cs typeface="Nunito Sans"/>
              <a:sym typeface="Nunito Sans"/>
            </a:endParaRPr>
          </a:p>
        </p:txBody>
      </p:sp>
      <p:sp>
        <p:nvSpPr>
          <p:cNvPr id="167" name="Google Shape;167;p22"/>
          <p:cNvSpPr txBox="1"/>
          <p:nvPr/>
        </p:nvSpPr>
        <p:spPr>
          <a:xfrm>
            <a:off x="4364542" y="3473353"/>
            <a:ext cx="3513300" cy="1514100"/>
          </a:xfrm>
          <a:prstGeom prst="rect">
            <a:avLst/>
          </a:prstGeom>
          <a:noFill/>
          <a:ln>
            <a:noFill/>
          </a:ln>
        </p:spPr>
        <p:txBody>
          <a:bodyPr anchorCtr="0" anchor="t" bIns="121900" lIns="264000" spcFirstLastPara="1" rIns="264000" wrap="square" tIns="120000">
            <a:spAutoFit/>
          </a:bodyPr>
          <a:lstStyle/>
          <a:p>
            <a:pPr indent="0" lvl="0" marL="0" marR="0" rtl="0" algn="ctr">
              <a:lnSpc>
                <a:spcPct val="150000"/>
              </a:lnSpc>
              <a:spcBef>
                <a:spcPts val="0"/>
              </a:spcBef>
              <a:spcAft>
                <a:spcPts val="0"/>
              </a:spcAft>
              <a:buClr>
                <a:srgbClr val="000000"/>
              </a:buClr>
              <a:buSzPts val="1500"/>
              <a:buFont typeface="Arial"/>
              <a:buNone/>
            </a:pPr>
            <a:r>
              <a:rPr lang="en-US" sz="1500">
                <a:solidFill>
                  <a:srgbClr val="203F7B"/>
                </a:solidFill>
                <a:latin typeface="Nunito Sans"/>
                <a:ea typeface="Nunito Sans"/>
                <a:cs typeface="Nunito Sans"/>
                <a:sym typeface="Nunito Sans"/>
              </a:rPr>
              <a:t>Stimuleer medewerkers </a:t>
            </a:r>
            <a:r>
              <a:rPr lang="en-US" sz="1500">
                <a:solidFill>
                  <a:srgbClr val="203F7B"/>
                </a:solidFill>
                <a:latin typeface="Nunito Sans"/>
                <a:ea typeface="Nunito Sans"/>
                <a:cs typeface="Nunito Sans"/>
                <a:sym typeface="Nunito Sans"/>
              </a:rPr>
              <a:t>om hun mening te geven over wat zij belangrijk vinden en mee te denken over verbeteringen.</a:t>
            </a:r>
            <a:endParaRPr b="0" i="0" sz="1500" u="none" cap="none" strike="noStrike">
              <a:solidFill>
                <a:srgbClr val="203F7B"/>
              </a:solidFill>
              <a:latin typeface="Nunito Sans"/>
              <a:ea typeface="Nunito Sans"/>
              <a:cs typeface="Nunito Sans"/>
              <a:sym typeface="Nunito Sans"/>
            </a:endParaRPr>
          </a:p>
        </p:txBody>
      </p:sp>
      <p:pic>
        <p:nvPicPr>
          <p:cNvPr id="168" name="Google Shape;168;p22"/>
          <p:cNvPicPr preferRelativeResize="0"/>
          <p:nvPr/>
        </p:nvPicPr>
        <p:blipFill rotWithShape="1">
          <a:blip r:embed="rId4">
            <a:alphaModFix/>
          </a:blip>
          <a:srcRect b="0" l="0" r="0" t="0"/>
          <a:stretch/>
        </p:blipFill>
        <p:spPr>
          <a:xfrm>
            <a:off x="9525642" y="1870550"/>
            <a:ext cx="1065395" cy="1003700"/>
          </a:xfrm>
          <a:prstGeom prst="rect">
            <a:avLst/>
          </a:prstGeom>
          <a:noFill/>
          <a:ln>
            <a:noFill/>
          </a:ln>
        </p:spPr>
      </p:pic>
      <p:pic>
        <p:nvPicPr>
          <p:cNvPr id="169" name="Google Shape;169;p22"/>
          <p:cNvPicPr preferRelativeResize="0"/>
          <p:nvPr/>
        </p:nvPicPr>
        <p:blipFill rotWithShape="1">
          <a:blip r:embed="rId5">
            <a:alphaModFix/>
          </a:blip>
          <a:srcRect b="0" l="0" r="0" t="0"/>
          <a:stretch/>
        </p:blipFill>
        <p:spPr>
          <a:xfrm>
            <a:off x="5653542" y="1870553"/>
            <a:ext cx="935201" cy="8499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3F7B"/>
        </a:solidFill>
      </p:bgPr>
    </p:bg>
    <p:spTree>
      <p:nvGrpSpPr>
        <p:cNvPr id="173" name="Shape 173"/>
        <p:cNvGrpSpPr/>
        <p:nvPr/>
      </p:nvGrpSpPr>
      <p:grpSpPr>
        <a:xfrm>
          <a:off x="0" y="0"/>
          <a:ext cx="0" cy="0"/>
          <a:chOff x="0" y="0"/>
          <a:chExt cx="0" cy="0"/>
        </a:xfrm>
      </p:grpSpPr>
      <p:sp>
        <p:nvSpPr>
          <p:cNvPr id="174" name="Google Shape;174;p23"/>
          <p:cNvSpPr txBox="1"/>
          <p:nvPr/>
        </p:nvSpPr>
        <p:spPr>
          <a:xfrm>
            <a:off x="0" y="5209778"/>
            <a:ext cx="12192000" cy="7851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3500">
                <a:solidFill>
                  <a:schemeClr val="lt1"/>
                </a:solidFill>
                <a:latin typeface="Nunito Sans"/>
                <a:ea typeface="Nunito Sans"/>
                <a:cs typeface="Nunito Sans"/>
                <a:sym typeface="Nunito Sans"/>
              </a:rPr>
              <a:t>Thema’s &amp; vragen</a:t>
            </a:r>
            <a:endParaRPr b="1" sz="3500">
              <a:solidFill>
                <a:schemeClr val="lt1"/>
              </a:solidFill>
              <a:latin typeface="Nunito Sans"/>
              <a:ea typeface="Nunito Sans"/>
              <a:cs typeface="Nunito Sans"/>
              <a:sym typeface="Nunito Sans"/>
            </a:endParaRPr>
          </a:p>
        </p:txBody>
      </p:sp>
      <p:pic>
        <p:nvPicPr>
          <p:cNvPr id="175" name="Google Shape;175;p23"/>
          <p:cNvPicPr preferRelativeResize="0"/>
          <p:nvPr/>
        </p:nvPicPr>
        <p:blipFill>
          <a:blip r:embed="rId3">
            <a:alphaModFix/>
          </a:blip>
          <a:stretch>
            <a:fillRect/>
          </a:stretch>
        </p:blipFill>
        <p:spPr>
          <a:xfrm>
            <a:off x="3078733" y="1444369"/>
            <a:ext cx="6034534" cy="36566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AFF"/>
        </a:solidFill>
      </p:bgPr>
    </p:bg>
    <p:spTree>
      <p:nvGrpSpPr>
        <p:cNvPr id="179" name="Shape 179"/>
        <p:cNvGrpSpPr/>
        <p:nvPr/>
      </p:nvGrpSpPr>
      <p:grpSpPr>
        <a:xfrm>
          <a:off x="0" y="0"/>
          <a:ext cx="0" cy="0"/>
          <a:chOff x="0" y="0"/>
          <a:chExt cx="0" cy="0"/>
        </a:xfrm>
      </p:grpSpPr>
      <p:sp>
        <p:nvSpPr>
          <p:cNvPr id="180" name="Google Shape;180;p24"/>
          <p:cNvSpPr txBox="1"/>
          <p:nvPr/>
        </p:nvSpPr>
        <p:spPr>
          <a:xfrm>
            <a:off x="0" y="358967"/>
            <a:ext cx="12192000" cy="661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2700">
                <a:solidFill>
                  <a:srgbClr val="203F7B"/>
                </a:solidFill>
                <a:latin typeface="Nunito Sans"/>
                <a:ea typeface="Nunito Sans"/>
                <a:cs typeface="Nunito Sans"/>
                <a:sym typeface="Nunito Sans"/>
              </a:rPr>
              <a:t>6 </a:t>
            </a:r>
            <a:r>
              <a:rPr b="1" lang="en-US" sz="2700">
                <a:solidFill>
                  <a:srgbClr val="203F7B"/>
                </a:solidFill>
                <a:latin typeface="Nunito Sans"/>
                <a:ea typeface="Nunito Sans"/>
                <a:cs typeface="Nunito Sans"/>
                <a:sym typeface="Nunito Sans"/>
              </a:rPr>
              <a:t>Thema’s betrokkenheid</a:t>
            </a:r>
            <a:endParaRPr b="1" sz="2700">
              <a:solidFill>
                <a:srgbClr val="203F7B"/>
              </a:solidFill>
              <a:latin typeface="Nunito Sans"/>
              <a:ea typeface="Nunito Sans"/>
              <a:cs typeface="Nunito Sans"/>
              <a:sym typeface="Nunito Sans"/>
            </a:endParaRPr>
          </a:p>
        </p:txBody>
      </p:sp>
      <p:sp>
        <p:nvSpPr>
          <p:cNvPr id="181" name="Google Shape;181;p24"/>
          <p:cNvSpPr/>
          <p:nvPr/>
        </p:nvSpPr>
        <p:spPr>
          <a:xfrm>
            <a:off x="379200" y="1318949"/>
            <a:ext cx="3513300" cy="21936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182" name="Google Shape;182;p24"/>
          <p:cNvSpPr txBox="1"/>
          <p:nvPr/>
        </p:nvSpPr>
        <p:spPr>
          <a:xfrm>
            <a:off x="379200" y="1336021"/>
            <a:ext cx="3513300" cy="538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900">
                <a:solidFill>
                  <a:srgbClr val="203F7B"/>
                </a:solidFill>
                <a:latin typeface="Nunito Sans"/>
                <a:ea typeface="Nunito Sans"/>
                <a:cs typeface="Nunito Sans"/>
                <a:sym typeface="Nunito Sans"/>
              </a:rPr>
              <a:t>Betekenisvol werk</a:t>
            </a:r>
            <a:endParaRPr b="1" sz="1900">
              <a:solidFill>
                <a:srgbClr val="203F7B"/>
              </a:solidFill>
              <a:latin typeface="Nunito Sans"/>
              <a:ea typeface="Nunito Sans"/>
              <a:cs typeface="Nunito Sans"/>
              <a:sym typeface="Nunito Sans"/>
            </a:endParaRPr>
          </a:p>
        </p:txBody>
      </p:sp>
      <p:sp>
        <p:nvSpPr>
          <p:cNvPr id="183" name="Google Shape;183;p24"/>
          <p:cNvSpPr/>
          <p:nvPr/>
        </p:nvSpPr>
        <p:spPr>
          <a:xfrm>
            <a:off x="4337167" y="1318949"/>
            <a:ext cx="3513300" cy="21936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184" name="Google Shape;184;p24"/>
          <p:cNvSpPr txBox="1"/>
          <p:nvPr/>
        </p:nvSpPr>
        <p:spPr>
          <a:xfrm>
            <a:off x="4337182" y="1336021"/>
            <a:ext cx="3513300" cy="538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900">
                <a:solidFill>
                  <a:srgbClr val="203F7B"/>
                </a:solidFill>
                <a:latin typeface="Nunito Sans"/>
                <a:ea typeface="Nunito Sans"/>
                <a:cs typeface="Nunito Sans"/>
                <a:sym typeface="Nunito Sans"/>
              </a:rPr>
              <a:t>Fijne werkplek</a:t>
            </a:r>
            <a:endParaRPr b="1" sz="1900">
              <a:solidFill>
                <a:srgbClr val="203F7B"/>
              </a:solidFill>
              <a:latin typeface="Nunito Sans"/>
              <a:ea typeface="Nunito Sans"/>
              <a:cs typeface="Nunito Sans"/>
              <a:sym typeface="Nunito Sans"/>
            </a:endParaRPr>
          </a:p>
        </p:txBody>
      </p:sp>
      <p:sp>
        <p:nvSpPr>
          <p:cNvPr id="185" name="Google Shape;185;p24"/>
          <p:cNvSpPr/>
          <p:nvPr/>
        </p:nvSpPr>
        <p:spPr>
          <a:xfrm>
            <a:off x="8299600" y="1318833"/>
            <a:ext cx="3513300" cy="21936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186" name="Google Shape;186;p24"/>
          <p:cNvSpPr txBox="1"/>
          <p:nvPr/>
        </p:nvSpPr>
        <p:spPr>
          <a:xfrm>
            <a:off x="8299599" y="1336021"/>
            <a:ext cx="3513300" cy="538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900">
                <a:solidFill>
                  <a:srgbClr val="203F7B"/>
                </a:solidFill>
                <a:latin typeface="Nunito Sans"/>
                <a:ea typeface="Nunito Sans"/>
                <a:cs typeface="Nunito Sans"/>
                <a:sym typeface="Nunito Sans"/>
              </a:rPr>
              <a:t>Leiderschap</a:t>
            </a:r>
            <a:endParaRPr b="1" sz="1900">
              <a:solidFill>
                <a:srgbClr val="203F7B"/>
              </a:solidFill>
              <a:latin typeface="Nunito Sans"/>
              <a:ea typeface="Nunito Sans"/>
              <a:cs typeface="Nunito Sans"/>
              <a:sym typeface="Nunito Sans"/>
            </a:endParaRPr>
          </a:p>
        </p:txBody>
      </p:sp>
      <p:sp>
        <p:nvSpPr>
          <p:cNvPr id="187" name="Google Shape;187;p24"/>
          <p:cNvSpPr/>
          <p:nvPr/>
        </p:nvSpPr>
        <p:spPr>
          <a:xfrm>
            <a:off x="379200" y="3815822"/>
            <a:ext cx="3513300" cy="23097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188" name="Google Shape;188;p24"/>
          <p:cNvSpPr txBox="1"/>
          <p:nvPr/>
        </p:nvSpPr>
        <p:spPr>
          <a:xfrm>
            <a:off x="379200" y="3833905"/>
            <a:ext cx="3513300" cy="538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900">
                <a:solidFill>
                  <a:srgbClr val="203F7B"/>
                </a:solidFill>
                <a:latin typeface="Nunito Sans"/>
                <a:ea typeface="Nunito Sans"/>
                <a:cs typeface="Nunito Sans"/>
                <a:sym typeface="Nunito Sans"/>
              </a:rPr>
              <a:t>Gezondheid en welzijn</a:t>
            </a:r>
            <a:endParaRPr b="1" sz="1900">
              <a:solidFill>
                <a:srgbClr val="203F7B"/>
              </a:solidFill>
              <a:latin typeface="Nunito Sans"/>
              <a:ea typeface="Nunito Sans"/>
              <a:cs typeface="Nunito Sans"/>
              <a:sym typeface="Nunito Sans"/>
            </a:endParaRPr>
          </a:p>
        </p:txBody>
      </p:sp>
      <p:sp>
        <p:nvSpPr>
          <p:cNvPr id="189" name="Google Shape;189;p24"/>
          <p:cNvSpPr/>
          <p:nvPr/>
        </p:nvSpPr>
        <p:spPr>
          <a:xfrm>
            <a:off x="4337167" y="3815822"/>
            <a:ext cx="3513300" cy="23097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190" name="Google Shape;190;p24"/>
          <p:cNvSpPr txBox="1"/>
          <p:nvPr/>
        </p:nvSpPr>
        <p:spPr>
          <a:xfrm>
            <a:off x="4337182" y="3833905"/>
            <a:ext cx="3513300" cy="538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900">
                <a:solidFill>
                  <a:srgbClr val="203F7B"/>
                </a:solidFill>
                <a:latin typeface="Nunito Sans"/>
                <a:ea typeface="Nunito Sans"/>
                <a:cs typeface="Nunito Sans"/>
                <a:sym typeface="Nunito Sans"/>
              </a:rPr>
              <a:t>Groeimogelijkheden</a:t>
            </a:r>
            <a:endParaRPr b="1" sz="1900">
              <a:solidFill>
                <a:srgbClr val="203F7B"/>
              </a:solidFill>
              <a:latin typeface="Nunito Sans"/>
              <a:ea typeface="Nunito Sans"/>
              <a:cs typeface="Nunito Sans"/>
              <a:sym typeface="Nunito Sans"/>
            </a:endParaRPr>
          </a:p>
        </p:txBody>
      </p:sp>
      <p:sp>
        <p:nvSpPr>
          <p:cNvPr id="191" name="Google Shape;191;p24"/>
          <p:cNvSpPr/>
          <p:nvPr/>
        </p:nvSpPr>
        <p:spPr>
          <a:xfrm>
            <a:off x="8299600" y="3815700"/>
            <a:ext cx="3513300" cy="23097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192" name="Google Shape;192;p24"/>
          <p:cNvSpPr txBox="1"/>
          <p:nvPr/>
        </p:nvSpPr>
        <p:spPr>
          <a:xfrm>
            <a:off x="8299599" y="3833905"/>
            <a:ext cx="3513300" cy="5388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US" sz="1900">
                <a:solidFill>
                  <a:srgbClr val="203F7B"/>
                </a:solidFill>
                <a:latin typeface="Nunito Sans"/>
                <a:ea typeface="Nunito Sans"/>
                <a:cs typeface="Nunito Sans"/>
                <a:sym typeface="Nunito Sans"/>
              </a:rPr>
              <a:t>Vertrouwen in de organisatie</a:t>
            </a:r>
            <a:endParaRPr b="1" sz="1900">
              <a:solidFill>
                <a:srgbClr val="203F7B"/>
              </a:solidFill>
              <a:latin typeface="Nunito Sans"/>
              <a:ea typeface="Nunito Sans"/>
              <a:cs typeface="Nunito Sans"/>
              <a:sym typeface="Nunito Sans"/>
            </a:endParaRPr>
          </a:p>
        </p:txBody>
      </p:sp>
      <p:pic>
        <p:nvPicPr>
          <p:cNvPr id="193" name="Google Shape;193;p24"/>
          <p:cNvPicPr preferRelativeResize="0"/>
          <p:nvPr/>
        </p:nvPicPr>
        <p:blipFill>
          <a:blip r:embed="rId3">
            <a:alphaModFix/>
          </a:blip>
          <a:stretch>
            <a:fillRect/>
          </a:stretch>
        </p:blipFill>
        <p:spPr>
          <a:xfrm>
            <a:off x="1056249" y="2016740"/>
            <a:ext cx="2159104" cy="1222817"/>
          </a:xfrm>
          <a:prstGeom prst="rect">
            <a:avLst/>
          </a:prstGeom>
          <a:noFill/>
          <a:ln>
            <a:noFill/>
          </a:ln>
        </p:spPr>
      </p:pic>
      <p:pic>
        <p:nvPicPr>
          <p:cNvPr id="194" name="Google Shape;194;p24"/>
          <p:cNvPicPr preferRelativeResize="0"/>
          <p:nvPr/>
        </p:nvPicPr>
        <p:blipFill>
          <a:blip r:embed="rId4">
            <a:alphaModFix/>
          </a:blip>
          <a:stretch>
            <a:fillRect/>
          </a:stretch>
        </p:blipFill>
        <p:spPr>
          <a:xfrm>
            <a:off x="5048177" y="1996200"/>
            <a:ext cx="2091177" cy="1263898"/>
          </a:xfrm>
          <a:prstGeom prst="rect">
            <a:avLst/>
          </a:prstGeom>
          <a:noFill/>
          <a:ln>
            <a:noFill/>
          </a:ln>
        </p:spPr>
      </p:pic>
      <p:pic>
        <p:nvPicPr>
          <p:cNvPr id="195" name="Google Shape;195;p24"/>
          <p:cNvPicPr preferRelativeResize="0"/>
          <p:nvPr/>
        </p:nvPicPr>
        <p:blipFill>
          <a:blip r:embed="rId5">
            <a:alphaModFix/>
          </a:blip>
          <a:stretch>
            <a:fillRect/>
          </a:stretch>
        </p:blipFill>
        <p:spPr>
          <a:xfrm>
            <a:off x="9010604" y="2007890"/>
            <a:ext cx="2091192" cy="1240503"/>
          </a:xfrm>
          <a:prstGeom prst="rect">
            <a:avLst/>
          </a:prstGeom>
          <a:noFill/>
          <a:ln>
            <a:noFill/>
          </a:ln>
        </p:spPr>
      </p:pic>
      <p:pic>
        <p:nvPicPr>
          <p:cNvPr id="196" name="Google Shape;196;p24"/>
          <p:cNvPicPr preferRelativeResize="0"/>
          <p:nvPr/>
        </p:nvPicPr>
        <p:blipFill>
          <a:blip r:embed="rId6">
            <a:alphaModFix/>
          </a:blip>
          <a:stretch>
            <a:fillRect/>
          </a:stretch>
        </p:blipFill>
        <p:spPr>
          <a:xfrm>
            <a:off x="1090184" y="4575783"/>
            <a:ext cx="2091200" cy="1268162"/>
          </a:xfrm>
          <a:prstGeom prst="rect">
            <a:avLst/>
          </a:prstGeom>
          <a:noFill/>
          <a:ln>
            <a:noFill/>
          </a:ln>
        </p:spPr>
      </p:pic>
      <p:pic>
        <p:nvPicPr>
          <p:cNvPr id="197" name="Google Shape;197;p24"/>
          <p:cNvPicPr preferRelativeResize="0"/>
          <p:nvPr/>
        </p:nvPicPr>
        <p:blipFill>
          <a:blip r:embed="rId7">
            <a:alphaModFix/>
          </a:blip>
          <a:stretch>
            <a:fillRect/>
          </a:stretch>
        </p:blipFill>
        <p:spPr>
          <a:xfrm>
            <a:off x="5050390" y="4565209"/>
            <a:ext cx="2091202" cy="1289304"/>
          </a:xfrm>
          <a:prstGeom prst="rect">
            <a:avLst/>
          </a:prstGeom>
          <a:noFill/>
          <a:ln>
            <a:noFill/>
          </a:ln>
        </p:spPr>
      </p:pic>
      <p:pic>
        <p:nvPicPr>
          <p:cNvPr id="198" name="Google Shape;198;p24"/>
          <p:cNvPicPr preferRelativeResize="0"/>
          <p:nvPr/>
        </p:nvPicPr>
        <p:blipFill>
          <a:blip r:embed="rId8">
            <a:alphaModFix/>
          </a:blip>
          <a:stretch>
            <a:fillRect/>
          </a:stretch>
        </p:blipFill>
        <p:spPr>
          <a:xfrm>
            <a:off x="8915397" y="4565185"/>
            <a:ext cx="2281614" cy="12893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AFF"/>
        </a:solidFill>
      </p:bgPr>
    </p:bg>
    <p:spTree>
      <p:nvGrpSpPr>
        <p:cNvPr id="202" name="Shape 202"/>
        <p:cNvGrpSpPr/>
        <p:nvPr/>
      </p:nvGrpSpPr>
      <p:grpSpPr>
        <a:xfrm>
          <a:off x="0" y="0"/>
          <a:ext cx="0" cy="0"/>
          <a:chOff x="0" y="0"/>
          <a:chExt cx="0" cy="0"/>
        </a:xfrm>
      </p:grpSpPr>
      <p:sp>
        <p:nvSpPr>
          <p:cNvPr id="203" name="Google Shape;203;p25"/>
          <p:cNvSpPr/>
          <p:nvPr/>
        </p:nvSpPr>
        <p:spPr>
          <a:xfrm>
            <a:off x="379322" y="2584650"/>
            <a:ext cx="2159100" cy="16887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04" name="Google Shape;204;p25"/>
          <p:cNvSpPr/>
          <p:nvPr/>
        </p:nvSpPr>
        <p:spPr>
          <a:xfrm>
            <a:off x="5319460" y="3833899"/>
            <a:ext cx="2204700" cy="16887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05" name="Google Shape;205;p25"/>
          <p:cNvSpPr/>
          <p:nvPr/>
        </p:nvSpPr>
        <p:spPr>
          <a:xfrm>
            <a:off x="5296522" y="1893899"/>
            <a:ext cx="2204700" cy="16887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06" name="Google Shape;206;p25"/>
          <p:cNvSpPr txBox="1"/>
          <p:nvPr/>
        </p:nvSpPr>
        <p:spPr>
          <a:xfrm>
            <a:off x="0" y="358967"/>
            <a:ext cx="12192000" cy="6618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700"/>
              <a:buFont typeface="Arial"/>
              <a:buNone/>
            </a:pPr>
            <a:r>
              <a:rPr b="1" lang="en-US" sz="2700">
                <a:solidFill>
                  <a:srgbClr val="203F7B"/>
                </a:solidFill>
                <a:latin typeface="Nunito Sans"/>
                <a:ea typeface="Nunito Sans"/>
                <a:cs typeface="Nunito Sans"/>
                <a:sym typeface="Nunito Sans"/>
              </a:rPr>
              <a:t>Voorbeeld: Betekenisvol werk</a:t>
            </a:r>
            <a:endParaRPr b="1" i="0" sz="2700" u="none" cap="none" strike="noStrike">
              <a:solidFill>
                <a:srgbClr val="203F7B"/>
              </a:solidFill>
              <a:latin typeface="Nunito Sans"/>
              <a:ea typeface="Nunito Sans"/>
              <a:cs typeface="Nunito Sans"/>
              <a:sym typeface="Nunito Sans"/>
            </a:endParaRPr>
          </a:p>
        </p:txBody>
      </p:sp>
      <p:sp>
        <p:nvSpPr>
          <p:cNvPr id="207" name="Google Shape;207;p25"/>
          <p:cNvSpPr txBox="1"/>
          <p:nvPr/>
        </p:nvSpPr>
        <p:spPr>
          <a:xfrm>
            <a:off x="379200" y="2601025"/>
            <a:ext cx="2159100" cy="4926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1" i="0" lang="en-US" sz="1600" u="none" cap="none" strike="noStrike">
                <a:solidFill>
                  <a:srgbClr val="203F7B"/>
                </a:solidFill>
                <a:latin typeface="Nunito Sans"/>
                <a:ea typeface="Nunito Sans"/>
                <a:cs typeface="Nunito Sans"/>
                <a:sym typeface="Nunito Sans"/>
              </a:rPr>
              <a:t>Betekenisvol werk</a:t>
            </a:r>
            <a:endParaRPr b="1" i="0" sz="1600" u="none" cap="none" strike="noStrike">
              <a:solidFill>
                <a:srgbClr val="203F7B"/>
              </a:solidFill>
              <a:latin typeface="Nunito Sans"/>
              <a:ea typeface="Nunito Sans"/>
              <a:cs typeface="Nunito Sans"/>
              <a:sym typeface="Nunito Sans"/>
            </a:endParaRPr>
          </a:p>
        </p:txBody>
      </p:sp>
      <p:sp>
        <p:nvSpPr>
          <p:cNvPr id="208" name="Google Shape;208;p25"/>
          <p:cNvSpPr/>
          <p:nvPr/>
        </p:nvSpPr>
        <p:spPr>
          <a:xfrm>
            <a:off x="2854672" y="1893900"/>
            <a:ext cx="2159100" cy="16887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09" name="Google Shape;209;p25"/>
          <p:cNvSpPr txBox="1"/>
          <p:nvPr/>
        </p:nvSpPr>
        <p:spPr>
          <a:xfrm>
            <a:off x="2854681" y="1907042"/>
            <a:ext cx="2159100" cy="4926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1" lang="en-US" sz="1600">
                <a:solidFill>
                  <a:srgbClr val="203F7B"/>
                </a:solidFill>
                <a:latin typeface="Nunito Sans"/>
                <a:ea typeface="Nunito Sans"/>
                <a:cs typeface="Nunito Sans"/>
                <a:sym typeface="Nunito Sans"/>
              </a:rPr>
              <a:t>Autonomie</a:t>
            </a:r>
            <a:endParaRPr b="1" i="0" sz="1600" u="none" cap="none" strike="noStrike">
              <a:solidFill>
                <a:srgbClr val="203F7B"/>
              </a:solidFill>
              <a:latin typeface="Nunito Sans"/>
              <a:ea typeface="Nunito Sans"/>
              <a:cs typeface="Nunito Sans"/>
              <a:sym typeface="Nunito Sans"/>
            </a:endParaRPr>
          </a:p>
        </p:txBody>
      </p:sp>
      <p:sp>
        <p:nvSpPr>
          <p:cNvPr id="210" name="Google Shape;210;p25"/>
          <p:cNvSpPr txBox="1"/>
          <p:nvPr/>
        </p:nvSpPr>
        <p:spPr>
          <a:xfrm>
            <a:off x="5458450" y="1907135"/>
            <a:ext cx="1881000" cy="4926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1" lang="en-US" sz="1600">
                <a:solidFill>
                  <a:srgbClr val="203F7B"/>
                </a:solidFill>
                <a:latin typeface="Nunito Sans"/>
                <a:ea typeface="Nunito Sans"/>
                <a:cs typeface="Nunito Sans"/>
                <a:sym typeface="Nunito Sans"/>
              </a:rPr>
              <a:t>Functie inhoud</a:t>
            </a:r>
            <a:endParaRPr b="1" i="0" sz="1600" u="none" cap="none" strike="noStrike">
              <a:solidFill>
                <a:srgbClr val="203F7B"/>
              </a:solidFill>
              <a:latin typeface="Nunito Sans"/>
              <a:ea typeface="Nunito Sans"/>
              <a:cs typeface="Nunito Sans"/>
              <a:sym typeface="Nunito Sans"/>
            </a:endParaRPr>
          </a:p>
        </p:txBody>
      </p:sp>
      <p:sp>
        <p:nvSpPr>
          <p:cNvPr id="211" name="Google Shape;211;p25"/>
          <p:cNvSpPr txBox="1"/>
          <p:nvPr/>
        </p:nvSpPr>
        <p:spPr>
          <a:xfrm>
            <a:off x="379200" y="3833905"/>
            <a:ext cx="3513300" cy="5388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t/>
            </a:r>
            <a:endParaRPr b="1" i="0" sz="1900" u="none" cap="none" strike="noStrike">
              <a:solidFill>
                <a:srgbClr val="203F7B"/>
              </a:solidFill>
              <a:latin typeface="Nunito Sans"/>
              <a:ea typeface="Nunito Sans"/>
              <a:cs typeface="Nunito Sans"/>
              <a:sym typeface="Nunito Sans"/>
            </a:endParaRPr>
          </a:p>
        </p:txBody>
      </p:sp>
      <p:sp>
        <p:nvSpPr>
          <p:cNvPr id="212" name="Google Shape;212;p25"/>
          <p:cNvSpPr/>
          <p:nvPr/>
        </p:nvSpPr>
        <p:spPr>
          <a:xfrm>
            <a:off x="2854685" y="3833899"/>
            <a:ext cx="2204700" cy="16887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3" name="Google Shape;213;p25"/>
          <p:cNvSpPr txBox="1"/>
          <p:nvPr/>
        </p:nvSpPr>
        <p:spPr>
          <a:xfrm>
            <a:off x="2854694" y="3847120"/>
            <a:ext cx="2204700" cy="4926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1" lang="en-US" sz="1600">
                <a:solidFill>
                  <a:srgbClr val="203F7B"/>
                </a:solidFill>
                <a:latin typeface="Nunito Sans"/>
                <a:ea typeface="Nunito Sans"/>
                <a:cs typeface="Nunito Sans"/>
                <a:sym typeface="Nunito Sans"/>
              </a:rPr>
              <a:t>Motivatie</a:t>
            </a:r>
            <a:endParaRPr b="1" i="0" sz="1600" u="none" cap="none" strike="noStrike">
              <a:solidFill>
                <a:srgbClr val="203F7B"/>
              </a:solidFill>
              <a:latin typeface="Nunito Sans"/>
              <a:ea typeface="Nunito Sans"/>
              <a:cs typeface="Nunito Sans"/>
              <a:sym typeface="Nunito Sans"/>
            </a:endParaRPr>
          </a:p>
        </p:txBody>
      </p:sp>
      <p:sp>
        <p:nvSpPr>
          <p:cNvPr id="214" name="Google Shape;214;p25"/>
          <p:cNvSpPr txBox="1"/>
          <p:nvPr/>
        </p:nvSpPr>
        <p:spPr>
          <a:xfrm>
            <a:off x="5481250" y="3845649"/>
            <a:ext cx="1881000" cy="4926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1" lang="en-US" sz="1600">
                <a:solidFill>
                  <a:srgbClr val="203F7B"/>
                </a:solidFill>
                <a:latin typeface="Nunito Sans"/>
                <a:ea typeface="Nunito Sans"/>
                <a:cs typeface="Nunito Sans"/>
                <a:sym typeface="Nunito Sans"/>
              </a:rPr>
              <a:t>Samenwerken</a:t>
            </a:r>
            <a:endParaRPr b="1" i="0" sz="1600" u="none" cap="none" strike="noStrike">
              <a:solidFill>
                <a:srgbClr val="203F7B"/>
              </a:solidFill>
              <a:latin typeface="Nunito Sans"/>
              <a:ea typeface="Nunito Sans"/>
              <a:cs typeface="Nunito Sans"/>
              <a:sym typeface="Nunito Sans"/>
            </a:endParaRPr>
          </a:p>
        </p:txBody>
      </p:sp>
      <p:pic>
        <p:nvPicPr>
          <p:cNvPr id="215" name="Google Shape;215;p25"/>
          <p:cNvPicPr preferRelativeResize="0"/>
          <p:nvPr/>
        </p:nvPicPr>
        <p:blipFill rotWithShape="1">
          <a:blip r:embed="rId3">
            <a:alphaModFix/>
          </a:blip>
          <a:srcRect b="0" l="0" r="0" t="0"/>
          <a:stretch/>
        </p:blipFill>
        <p:spPr>
          <a:xfrm>
            <a:off x="730575" y="3130274"/>
            <a:ext cx="1456599" cy="824951"/>
          </a:xfrm>
          <a:prstGeom prst="rect">
            <a:avLst/>
          </a:prstGeom>
          <a:noFill/>
          <a:ln>
            <a:noFill/>
          </a:ln>
        </p:spPr>
      </p:pic>
      <p:pic>
        <p:nvPicPr>
          <p:cNvPr id="216" name="Google Shape;216;p25"/>
          <p:cNvPicPr preferRelativeResize="0"/>
          <p:nvPr/>
        </p:nvPicPr>
        <p:blipFill rotWithShape="1">
          <a:blip r:embed="rId4">
            <a:alphaModFix/>
          </a:blip>
          <a:srcRect b="0" l="0" r="0" t="0"/>
          <a:stretch/>
        </p:blipFill>
        <p:spPr>
          <a:xfrm>
            <a:off x="3291622" y="2415237"/>
            <a:ext cx="1285130" cy="972929"/>
          </a:xfrm>
          <a:prstGeom prst="rect">
            <a:avLst/>
          </a:prstGeom>
          <a:noFill/>
          <a:ln>
            <a:noFill/>
          </a:ln>
        </p:spPr>
      </p:pic>
      <p:pic>
        <p:nvPicPr>
          <p:cNvPr id="217" name="Google Shape;217;p25"/>
          <p:cNvPicPr preferRelativeResize="0"/>
          <p:nvPr/>
        </p:nvPicPr>
        <p:blipFill rotWithShape="1">
          <a:blip r:embed="rId5">
            <a:alphaModFix/>
          </a:blip>
          <a:srcRect b="0" l="0" r="0" t="0"/>
          <a:stretch/>
        </p:blipFill>
        <p:spPr>
          <a:xfrm>
            <a:off x="5828611" y="2415437"/>
            <a:ext cx="1140506" cy="972949"/>
          </a:xfrm>
          <a:prstGeom prst="rect">
            <a:avLst/>
          </a:prstGeom>
          <a:noFill/>
          <a:ln>
            <a:noFill/>
          </a:ln>
        </p:spPr>
      </p:pic>
      <p:pic>
        <p:nvPicPr>
          <p:cNvPr id="218" name="Google Shape;218;p25"/>
          <p:cNvPicPr preferRelativeResize="0"/>
          <p:nvPr/>
        </p:nvPicPr>
        <p:blipFill rotWithShape="1">
          <a:blip r:embed="rId6">
            <a:alphaModFix/>
          </a:blip>
          <a:srcRect b="0" l="0" r="0" t="0"/>
          <a:stretch/>
        </p:blipFill>
        <p:spPr>
          <a:xfrm>
            <a:off x="3302231" y="4381801"/>
            <a:ext cx="1312226" cy="942653"/>
          </a:xfrm>
          <a:prstGeom prst="rect">
            <a:avLst/>
          </a:prstGeom>
          <a:noFill/>
          <a:ln>
            <a:noFill/>
          </a:ln>
        </p:spPr>
      </p:pic>
      <p:pic>
        <p:nvPicPr>
          <p:cNvPr id="219" name="Google Shape;219;p25"/>
          <p:cNvPicPr preferRelativeResize="0"/>
          <p:nvPr/>
        </p:nvPicPr>
        <p:blipFill rotWithShape="1">
          <a:blip r:embed="rId7">
            <a:alphaModFix/>
          </a:blip>
          <a:srcRect b="0" l="0" r="0" t="0"/>
          <a:stretch/>
        </p:blipFill>
        <p:spPr>
          <a:xfrm>
            <a:off x="5765637" y="4406326"/>
            <a:ext cx="1312224" cy="893849"/>
          </a:xfrm>
          <a:prstGeom prst="rect">
            <a:avLst/>
          </a:prstGeom>
          <a:noFill/>
          <a:ln>
            <a:noFill/>
          </a:ln>
        </p:spPr>
      </p:pic>
      <p:sp>
        <p:nvSpPr>
          <p:cNvPr id="220" name="Google Shape;220;p25"/>
          <p:cNvSpPr/>
          <p:nvPr/>
        </p:nvSpPr>
        <p:spPr>
          <a:xfrm>
            <a:off x="7784200" y="1893900"/>
            <a:ext cx="3952500" cy="3628800"/>
          </a:xfrm>
          <a:prstGeom prst="roundRect">
            <a:avLst>
              <a:gd fmla="val 11066" name="adj"/>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21" name="Google Shape;221;p25"/>
          <p:cNvSpPr txBox="1"/>
          <p:nvPr/>
        </p:nvSpPr>
        <p:spPr>
          <a:xfrm>
            <a:off x="7784200" y="2353800"/>
            <a:ext cx="3952500" cy="27090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1" lang="en-US" sz="1600">
                <a:solidFill>
                  <a:srgbClr val="203F7B"/>
                </a:solidFill>
                <a:latin typeface="Nunito Sans"/>
                <a:ea typeface="Nunito Sans"/>
                <a:cs typeface="Nunito Sans"/>
                <a:sym typeface="Nunito Sans"/>
              </a:rPr>
              <a:t>Samenwerken</a:t>
            </a:r>
            <a:endParaRPr b="1" sz="1600">
              <a:solidFill>
                <a:srgbClr val="203F7B"/>
              </a:solidFill>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1900"/>
              <a:buFont typeface="Arial"/>
              <a:buNone/>
            </a:pPr>
            <a:r>
              <a:t/>
            </a:r>
            <a:endParaRPr b="1" sz="1600">
              <a:solidFill>
                <a:srgbClr val="203F7B"/>
              </a:solidFill>
              <a:latin typeface="Nunito Sans"/>
              <a:ea typeface="Nunito Sans"/>
              <a:cs typeface="Nunito Sans"/>
              <a:sym typeface="Nunito Sans"/>
            </a:endParaRPr>
          </a:p>
          <a:p>
            <a:pPr indent="-330200" lvl="0" marL="457200" marR="0" rtl="0" algn="l">
              <a:lnSpc>
                <a:spcPct val="100000"/>
              </a:lnSpc>
              <a:spcBef>
                <a:spcPts val="0"/>
              </a:spcBef>
              <a:spcAft>
                <a:spcPts val="0"/>
              </a:spcAft>
              <a:buClr>
                <a:srgbClr val="203F7B"/>
              </a:buClr>
              <a:buSzPts val="1600"/>
              <a:buFont typeface="Nunito Sans"/>
              <a:buAutoNum type="arabicPeriod"/>
            </a:pPr>
            <a:r>
              <a:rPr lang="en-US" sz="1600">
                <a:solidFill>
                  <a:srgbClr val="203F7B"/>
                </a:solidFill>
                <a:latin typeface="Nunito Sans"/>
                <a:ea typeface="Nunito Sans"/>
                <a:cs typeface="Nunito Sans"/>
                <a:sym typeface="Nunito Sans"/>
              </a:rPr>
              <a:t>I</a:t>
            </a:r>
            <a:r>
              <a:rPr lang="en-US" sz="1600">
                <a:solidFill>
                  <a:srgbClr val="203F7B"/>
                </a:solidFill>
                <a:latin typeface="Nunito Sans"/>
                <a:ea typeface="Nunito Sans"/>
                <a:cs typeface="Nunito Sans"/>
                <a:sym typeface="Nunito Sans"/>
              </a:rPr>
              <a:t>k voel mij onderdeel van een team</a:t>
            </a:r>
            <a:endParaRPr sz="1600">
              <a:solidFill>
                <a:srgbClr val="203F7B"/>
              </a:solidFill>
              <a:latin typeface="Nunito Sans"/>
              <a:ea typeface="Nunito Sans"/>
              <a:cs typeface="Nunito Sans"/>
              <a:sym typeface="Nunito Sans"/>
            </a:endParaRPr>
          </a:p>
          <a:p>
            <a:pPr indent="-330200" lvl="0" marL="457200" marR="0" rtl="0" algn="l">
              <a:lnSpc>
                <a:spcPct val="100000"/>
              </a:lnSpc>
              <a:spcBef>
                <a:spcPts val="0"/>
              </a:spcBef>
              <a:spcAft>
                <a:spcPts val="0"/>
              </a:spcAft>
              <a:buClr>
                <a:srgbClr val="203F7B"/>
              </a:buClr>
              <a:buSzPts val="1600"/>
              <a:buFont typeface="Nunito Sans"/>
              <a:buAutoNum type="arabicPeriod"/>
            </a:pPr>
            <a:r>
              <a:rPr lang="en-US" sz="1600">
                <a:solidFill>
                  <a:srgbClr val="203F7B"/>
                </a:solidFill>
                <a:latin typeface="Nunito Sans"/>
                <a:ea typeface="Nunito Sans"/>
                <a:cs typeface="Nunito Sans"/>
                <a:sym typeface="Nunito Sans"/>
              </a:rPr>
              <a:t>Ik kan rekenen op hulp van mijn collega’s</a:t>
            </a:r>
            <a:endParaRPr sz="1600">
              <a:solidFill>
                <a:srgbClr val="203F7B"/>
              </a:solidFill>
              <a:latin typeface="Nunito Sans"/>
              <a:ea typeface="Nunito Sans"/>
              <a:cs typeface="Nunito Sans"/>
              <a:sym typeface="Nunito Sans"/>
            </a:endParaRPr>
          </a:p>
          <a:p>
            <a:pPr indent="-330200" lvl="0" marL="457200" marR="0" rtl="0" algn="l">
              <a:lnSpc>
                <a:spcPct val="100000"/>
              </a:lnSpc>
              <a:spcBef>
                <a:spcPts val="0"/>
              </a:spcBef>
              <a:spcAft>
                <a:spcPts val="0"/>
              </a:spcAft>
              <a:buClr>
                <a:srgbClr val="203F7B"/>
              </a:buClr>
              <a:buSzPts val="1600"/>
              <a:buFont typeface="Nunito Sans"/>
              <a:buAutoNum type="arabicPeriod"/>
            </a:pPr>
            <a:r>
              <a:rPr lang="en-US" sz="1600">
                <a:solidFill>
                  <a:srgbClr val="203F7B"/>
                </a:solidFill>
                <a:latin typeface="Nunito Sans"/>
                <a:ea typeface="Nunito Sans"/>
                <a:cs typeface="Nunito Sans"/>
                <a:sym typeface="Nunito Sans"/>
              </a:rPr>
              <a:t>Er wordt goed samengewerkt binnen ons team</a:t>
            </a:r>
            <a:endParaRPr sz="1600">
              <a:solidFill>
                <a:srgbClr val="203F7B"/>
              </a:solidFill>
              <a:latin typeface="Nunito Sans"/>
              <a:ea typeface="Nunito Sans"/>
              <a:cs typeface="Nunito Sans"/>
              <a:sym typeface="Nunito Sans"/>
            </a:endParaRPr>
          </a:p>
          <a:p>
            <a:pPr indent="-330200" lvl="0" marL="457200" marR="0" rtl="0" algn="l">
              <a:lnSpc>
                <a:spcPct val="100000"/>
              </a:lnSpc>
              <a:spcBef>
                <a:spcPts val="0"/>
              </a:spcBef>
              <a:spcAft>
                <a:spcPts val="0"/>
              </a:spcAft>
              <a:buClr>
                <a:srgbClr val="203F7B"/>
              </a:buClr>
              <a:buSzPts val="1600"/>
              <a:buFont typeface="Nunito Sans"/>
              <a:buAutoNum type="arabicPeriod"/>
            </a:pPr>
            <a:r>
              <a:rPr lang="en-US" sz="1600">
                <a:solidFill>
                  <a:srgbClr val="203F7B"/>
                </a:solidFill>
                <a:latin typeface="Nunito Sans"/>
                <a:ea typeface="Nunito Sans"/>
                <a:cs typeface="Nunito Sans"/>
                <a:sym typeface="Nunito Sans"/>
              </a:rPr>
              <a:t>Successen worden samen gevierd</a:t>
            </a:r>
            <a:endParaRPr sz="1600">
              <a:solidFill>
                <a:srgbClr val="203F7B"/>
              </a:solidFill>
              <a:latin typeface="Nunito Sans"/>
              <a:ea typeface="Nunito Sans"/>
              <a:cs typeface="Nunito Sans"/>
              <a:sym typeface="Nunito Sans"/>
            </a:endParaRPr>
          </a:p>
          <a:p>
            <a:pPr indent="-330200" lvl="0" marL="457200" marR="0" rtl="0" algn="l">
              <a:lnSpc>
                <a:spcPct val="100000"/>
              </a:lnSpc>
              <a:spcBef>
                <a:spcPts val="0"/>
              </a:spcBef>
              <a:spcAft>
                <a:spcPts val="0"/>
              </a:spcAft>
              <a:buClr>
                <a:srgbClr val="203F7B"/>
              </a:buClr>
              <a:buSzPts val="1600"/>
              <a:buFont typeface="Nunito Sans"/>
              <a:buAutoNum type="arabicPeriod"/>
            </a:pPr>
            <a:r>
              <a:rPr lang="en-US" sz="1600">
                <a:solidFill>
                  <a:srgbClr val="203F7B"/>
                </a:solidFill>
                <a:latin typeface="Nunito Sans"/>
                <a:ea typeface="Nunito Sans"/>
                <a:cs typeface="Nunito Sans"/>
                <a:sym typeface="Nunito Sans"/>
              </a:rPr>
              <a:t>Kennis wordt goed gedeeld binnen ons team</a:t>
            </a:r>
            <a:endParaRPr sz="1600">
              <a:solidFill>
                <a:srgbClr val="203F7B"/>
              </a:solidFill>
              <a:latin typeface="Nunito Sans"/>
              <a:ea typeface="Nunito Sans"/>
              <a:cs typeface="Nunito Sans"/>
              <a:sym typeface="Nunito Sans"/>
            </a:endParaRPr>
          </a:p>
        </p:txBody>
      </p:sp>
      <p:sp>
        <p:nvSpPr>
          <p:cNvPr id="222" name="Google Shape;222;p25"/>
          <p:cNvSpPr txBox="1"/>
          <p:nvPr/>
        </p:nvSpPr>
        <p:spPr>
          <a:xfrm>
            <a:off x="379325" y="1893900"/>
            <a:ext cx="2159100" cy="5388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1" lang="en-US" sz="1900">
                <a:solidFill>
                  <a:srgbClr val="203F7B"/>
                </a:solidFill>
                <a:latin typeface="Nunito Sans"/>
                <a:ea typeface="Nunito Sans"/>
                <a:cs typeface="Nunito Sans"/>
                <a:sym typeface="Nunito Sans"/>
              </a:rPr>
              <a:t>Hoofdthema</a:t>
            </a:r>
            <a:endParaRPr b="1" i="0" sz="1900" u="none" cap="none" strike="noStrike">
              <a:solidFill>
                <a:srgbClr val="203F7B"/>
              </a:solidFill>
              <a:latin typeface="Nunito Sans"/>
              <a:ea typeface="Nunito Sans"/>
              <a:cs typeface="Nunito Sans"/>
              <a:sym typeface="Nunito Sans"/>
            </a:endParaRPr>
          </a:p>
        </p:txBody>
      </p:sp>
      <p:sp>
        <p:nvSpPr>
          <p:cNvPr id="223" name="Google Shape;223;p25"/>
          <p:cNvSpPr txBox="1"/>
          <p:nvPr/>
        </p:nvSpPr>
        <p:spPr>
          <a:xfrm>
            <a:off x="4119175" y="1187938"/>
            <a:ext cx="2159100" cy="5388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1" lang="en-US" sz="1900">
                <a:solidFill>
                  <a:srgbClr val="203F7B"/>
                </a:solidFill>
                <a:latin typeface="Nunito Sans"/>
                <a:ea typeface="Nunito Sans"/>
                <a:cs typeface="Nunito Sans"/>
                <a:sym typeface="Nunito Sans"/>
              </a:rPr>
              <a:t>Subthema’s</a:t>
            </a:r>
            <a:endParaRPr b="1" i="0" sz="1900" u="none" cap="none" strike="noStrike">
              <a:solidFill>
                <a:srgbClr val="203F7B"/>
              </a:solidFill>
              <a:latin typeface="Nunito Sans"/>
              <a:ea typeface="Nunito Sans"/>
              <a:cs typeface="Nunito Sans"/>
              <a:sym typeface="Nunito Sans"/>
            </a:endParaRPr>
          </a:p>
        </p:txBody>
      </p:sp>
      <p:sp>
        <p:nvSpPr>
          <p:cNvPr id="224" name="Google Shape;224;p25"/>
          <p:cNvSpPr txBox="1"/>
          <p:nvPr/>
        </p:nvSpPr>
        <p:spPr>
          <a:xfrm>
            <a:off x="8680900" y="1187938"/>
            <a:ext cx="2159100" cy="5388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1" lang="en-US" sz="1900">
                <a:solidFill>
                  <a:srgbClr val="203F7B"/>
                </a:solidFill>
                <a:latin typeface="Nunito Sans"/>
                <a:ea typeface="Nunito Sans"/>
                <a:cs typeface="Nunito Sans"/>
                <a:sym typeface="Nunito Sans"/>
              </a:rPr>
              <a:t>Vragen</a:t>
            </a:r>
            <a:endParaRPr b="1" i="0" sz="1900" u="none" cap="none" strike="noStrike">
              <a:solidFill>
                <a:srgbClr val="203F7B"/>
              </a:solidFill>
              <a:latin typeface="Nunito Sans"/>
              <a:ea typeface="Nunito Sans"/>
              <a:cs typeface="Nunito Sans"/>
              <a:sym typeface="Nunito Sans"/>
            </a:endParaRPr>
          </a:p>
        </p:txBody>
      </p:sp>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