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12192000"/>
  <p:notesSz cx="6858000" cy="9144000"/>
  <p:embeddedFontLst>
    <p:embeddedFont>
      <p:font typeface="Nunito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Nunito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NunitoSans-bold.fntdata"/><Relationship Id="rId6" Type="http://schemas.openxmlformats.org/officeDocument/2006/relationships/slide" Target="slides/slide1.xml"/><Relationship Id="rId18" Type="http://schemas.openxmlformats.org/officeDocument/2006/relationships/font" Target="fonts/Nunito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432c45edc1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2432c45edc1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32c45edc1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g2432c45edc1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432c45edc1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2432c45edc1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8de1f33b7b_0_6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8de1f33b7b_0_6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8de1f33b7b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8de1f33b7b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18bb39c992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18bb39c992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32c45edc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2432c45edc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432c45edc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432c45edc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432c45edc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432c45edc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432c45edc1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432c45edc1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8bb39c992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18bb39c992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432c45edc1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2432c45edc1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63" name="Google Shape;63;p1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4" name="Google Shape;64;p1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5" name="Google Shape;65;p1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68" name="Google Shape;68;p1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72" name="Google Shape;72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/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92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92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6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6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b="0" i="0" sz="1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16"/>
          <p:cNvSpPr/>
          <p:nvPr/>
        </p:nvSpPr>
        <p:spPr>
          <a:xfrm>
            <a:off x="0" y="6392917"/>
            <a:ext cx="12192000" cy="465300"/>
          </a:xfrm>
          <a:prstGeom prst="rect">
            <a:avLst/>
          </a:prstGeom>
          <a:solidFill>
            <a:srgbClr val="203F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9891329" y="648853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fld id="{00000000-1234-1234-1234-123412341234}" type="slidenum">
              <a:rPr b="0" i="0" lang="en-US" sz="1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5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512" y="6474519"/>
            <a:ext cx="792094" cy="28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0" y="6392917"/>
            <a:ext cx="12192000" cy="465083"/>
          </a:xfrm>
          <a:prstGeom prst="rect">
            <a:avLst/>
          </a:prstGeom>
          <a:solidFill>
            <a:srgbClr val="203F7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9891329" y="648853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512" y="6474519"/>
            <a:ext cx="792088" cy="2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36" name="Google Shape;36;p5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8" name="Google Shape;48;p8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dk2"/>
                </a:solidFill>
              </a:defRPr>
            </a:lvl1pPr>
            <a:lvl2pPr lvl="1" rtl="0" algn="r">
              <a:buNone/>
              <a:defRPr sz="1300">
                <a:solidFill>
                  <a:schemeClr val="dk2"/>
                </a:solidFill>
              </a:defRPr>
            </a:lvl2pPr>
            <a:lvl3pPr lvl="2" rtl="0" algn="r">
              <a:buNone/>
              <a:defRPr sz="1300">
                <a:solidFill>
                  <a:schemeClr val="dk2"/>
                </a:solidFill>
              </a:defRPr>
            </a:lvl3pPr>
            <a:lvl4pPr lvl="3" rtl="0" algn="r">
              <a:buNone/>
              <a:defRPr sz="1300">
                <a:solidFill>
                  <a:schemeClr val="dk2"/>
                </a:solidFill>
              </a:defRPr>
            </a:lvl4pPr>
            <a:lvl5pPr lvl="4" rtl="0" algn="r">
              <a:buNone/>
              <a:defRPr sz="1300">
                <a:solidFill>
                  <a:schemeClr val="dk2"/>
                </a:solidFill>
              </a:defRPr>
            </a:lvl5pPr>
            <a:lvl6pPr lvl="5" rtl="0" algn="r">
              <a:buNone/>
              <a:defRPr sz="1300">
                <a:solidFill>
                  <a:schemeClr val="dk2"/>
                </a:solidFill>
              </a:defRPr>
            </a:lvl6pPr>
            <a:lvl7pPr lvl="6" rtl="0" algn="r">
              <a:buNone/>
              <a:defRPr sz="1300">
                <a:solidFill>
                  <a:schemeClr val="dk2"/>
                </a:solidFill>
              </a:defRPr>
            </a:lvl7pPr>
            <a:lvl8pPr lvl="7" rtl="0" algn="r">
              <a:buNone/>
              <a:defRPr sz="1300">
                <a:solidFill>
                  <a:schemeClr val="dk2"/>
                </a:solidFill>
              </a:defRPr>
            </a:lvl8pPr>
            <a:lvl9pPr lvl="8" rtl="0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5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/>
        </p:nvSpPr>
        <p:spPr>
          <a:xfrm>
            <a:off x="0" y="5209778"/>
            <a:ext cx="12192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Resultaten medewerkersonderzoek</a:t>
            </a:r>
            <a:endParaRPr b="1" sz="35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[DATUM]</a:t>
            </a:r>
            <a:endParaRPr b="1" sz="35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5233" y="910702"/>
            <a:ext cx="4181534" cy="4215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Onderwerp B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72" name="Google Shape;172;p26"/>
          <p:cNvSpPr/>
          <p:nvPr/>
        </p:nvSpPr>
        <p:spPr>
          <a:xfrm>
            <a:off x="4200325" y="1624683"/>
            <a:ext cx="7065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6"/>
          <p:cNvSpPr txBox="1"/>
          <p:nvPr/>
        </p:nvSpPr>
        <p:spPr>
          <a:xfrm>
            <a:off x="4646500" y="1970075"/>
            <a:ext cx="6619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Welke positieve verandering wil je hierin aanbrengen?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Welke verbeteringen heb je er zelf al uitgehaald?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Heeft je team nog suggesties?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74" name="Google Shape;17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575" y="1844250"/>
            <a:ext cx="3421327" cy="356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Onderwerp C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80" name="Google Shape;180;p27"/>
          <p:cNvSpPr/>
          <p:nvPr/>
        </p:nvSpPr>
        <p:spPr>
          <a:xfrm>
            <a:off x="1012125" y="1624696"/>
            <a:ext cx="7065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1504175" y="1970125"/>
            <a:ext cx="6619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Welke positieve verandering wil je hierin aanbrengen?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Welke verbeteringen heb je er zelf al uitgehaald?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Heeft je team nog suggesties?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82" name="Google Shape;18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9364" y="1844250"/>
            <a:ext cx="2417567" cy="356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/>
        </p:nvSpPr>
        <p:spPr>
          <a:xfrm>
            <a:off x="0" y="5209778"/>
            <a:ext cx="12192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Bedankt!</a:t>
            </a:r>
            <a:endParaRPr b="1" sz="35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88" name="Google Shape;18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5233" y="910702"/>
            <a:ext cx="4181534" cy="4215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Programma</a:t>
            </a:r>
            <a:endParaRPr b="1" sz="2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95" name="Google Shape;95;p18"/>
          <p:cNvSpPr/>
          <p:nvPr/>
        </p:nvSpPr>
        <p:spPr>
          <a:xfrm>
            <a:off x="1058000" y="1624733"/>
            <a:ext cx="56580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96" name="Google Shape;96;p18"/>
          <p:cNvSpPr txBox="1"/>
          <p:nvPr/>
        </p:nvSpPr>
        <p:spPr>
          <a:xfrm>
            <a:off x="1433567" y="2347700"/>
            <a:ext cx="5322900" cy="2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50850" lvl="0" marL="609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lang="en-US" sz="23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Doel</a:t>
            </a:r>
            <a:endParaRPr sz="23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lang="en-US" sz="23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Resultaten</a:t>
            </a:r>
            <a:endParaRPr sz="23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lang="en-US" sz="23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Verbetersuggesties</a:t>
            </a:r>
            <a:endParaRPr sz="23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50850" lvl="0" marL="609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2300"/>
              <a:buFont typeface="Nunito Sans"/>
              <a:buChar char="●"/>
            </a:pPr>
            <a:r>
              <a:rPr lang="en-US" sz="23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Doelen en actiepunten bepalen</a:t>
            </a:r>
            <a:endParaRPr sz="23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1101" y="1800266"/>
            <a:ext cx="3282633" cy="342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0" y="358967"/>
            <a:ext cx="12192000" cy="14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Doel</a:t>
            </a:r>
            <a:endParaRPr b="1" sz="2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grpSp>
        <p:nvGrpSpPr>
          <p:cNvPr id="103" name="Google Shape;103;p19"/>
          <p:cNvGrpSpPr/>
          <p:nvPr/>
        </p:nvGrpSpPr>
        <p:grpSpPr>
          <a:xfrm>
            <a:off x="3272867" y="3682194"/>
            <a:ext cx="5646188" cy="1886464"/>
            <a:chOff x="3563825" y="3682200"/>
            <a:chExt cx="5064300" cy="2348100"/>
          </a:xfrm>
        </p:grpSpPr>
        <p:sp>
          <p:nvSpPr>
            <p:cNvPr id="104" name="Google Shape;104;p19"/>
            <p:cNvSpPr/>
            <p:nvPr/>
          </p:nvSpPr>
          <p:spPr>
            <a:xfrm>
              <a:off x="3563825" y="3682200"/>
              <a:ext cx="5064300" cy="2185800"/>
            </a:xfrm>
            <a:prstGeom prst="roundRect">
              <a:avLst>
                <a:gd fmla="val 10377" name="adj"/>
              </a:avLst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900"/>
            </a:p>
          </p:txBody>
        </p:sp>
        <p:sp>
          <p:nvSpPr>
            <p:cNvPr id="105" name="Google Shape;105;p19"/>
            <p:cNvSpPr txBox="1"/>
            <p:nvPr/>
          </p:nvSpPr>
          <p:spPr>
            <a:xfrm>
              <a:off x="3786872" y="3932400"/>
              <a:ext cx="4618200" cy="209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21900" lIns="121900" spcFirstLastPara="1" rIns="121900" wrap="square" tIns="121900">
              <a:sp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700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Samen de betrokkenheid en tevredenheid van het team </a:t>
              </a:r>
              <a:r>
                <a:rPr lang="en-US" sz="1700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 </a:t>
              </a:r>
              <a:r>
                <a:rPr lang="en-US" sz="1700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verbeteren </a:t>
              </a:r>
              <a:r>
                <a:rPr lang="en-US" sz="1700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en</a:t>
              </a:r>
              <a:r>
                <a:rPr lang="en-US" sz="1700">
                  <a:solidFill>
                    <a:srgbClr val="203F7B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 zo een betere werksfeer te creëren en te groeien als team</a:t>
              </a:r>
              <a:endParaRPr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</p:txBody>
        </p:sp>
      </p:grp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3538" y="1304399"/>
            <a:ext cx="2564924" cy="237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363" y="1378525"/>
            <a:ext cx="4877276" cy="358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0" y="5209778"/>
            <a:ext cx="121920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Resultaten</a:t>
            </a:r>
            <a:endParaRPr b="1" i="0" sz="3500" u="none" cap="none" strike="noStrike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Resultaten op hoofdlijnen</a:t>
            </a:r>
            <a:endParaRPr b="1" sz="2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350" y="1690679"/>
            <a:ext cx="11687175" cy="34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Onze kracht</a:t>
            </a:r>
            <a:endParaRPr b="1" sz="2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379200" y="1613700"/>
            <a:ext cx="3513300" cy="40068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25" name="Google Shape;125;p22"/>
          <p:cNvSpPr txBox="1"/>
          <p:nvPr/>
        </p:nvSpPr>
        <p:spPr>
          <a:xfrm>
            <a:off x="379200" y="2983100"/>
            <a:ext cx="351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Onderwerp A</a:t>
            </a:r>
            <a:endParaRPr b="1" sz="2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379200" y="3606667"/>
            <a:ext cx="3513300" cy="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Toelichting op basis van de antwoorden</a:t>
            </a:r>
            <a:endParaRPr sz="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7" name="Google Shape;127;p22"/>
          <p:cNvSpPr/>
          <p:nvPr/>
        </p:nvSpPr>
        <p:spPr>
          <a:xfrm>
            <a:off x="4337183" y="1613700"/>
            <a:ext cx="3513300" cy="40068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28" name="Google Shape;128;p22"/>
          <p:cNvSpPr txBox="1"/>
          <p:nvPr/>
        </p:nvSpPr>
        <p:spPr>
          <a:xfrm>
            <a:off x="4337182" y="2983100"/>
            <a:ext cx="351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Onderwerp B</a:t>
            </a:r>
            <a:endParaRPr b="1" sz="2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4337182" y="3606667"/>
            <a:ext cx="3513300" cy="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Toelichting op basis van de antwoorden</a:t>
            </a:r>
            <a:endParaRPr sz="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0" name="Google Shape;130;p22"/>
          <p:cNvSpPr/>
          <p:nvPr/>
        </p:nvSpPr>
        <p:spPr>
          <a:xfrm>
            <a:off x="8299600" y="1613700"/>
            <a:ext cx="3513300" cy="40068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31" name="Google Shape;131;p22"/>
          <p:cNvSpPr txBox="1"/>
          <p:nvPr/>
        </p:nvSpPr>
        <p:spPr>
          <a:xfrm>
            <a:off x="8141200" y="2983100"/>
            <a:ext cx="379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Onderwerp C</a:t>
            </a:r>
            <a:endParaRPr b="1" sz="2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32" name="Google Shape;132;p22"/>
          <p:cNvSpPr txBox="1"/>
          <p:nvPr/>
        </p:nvSpPr>
        <p:spPr>
          <a:xfrm>
            <a:off x="8299599" y="3606667"/>
            <a:ext cx="3513300" cy="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Toelichting op basis van de antwoorden</a:t>
            </a:r>
            <a:endParaRPr sz="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9912" y="1979276"/>
            <a:ext cx="1811876" cy="10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0901" y="1944800"/>
            <a:ext cx="1811901" cy="1095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45854" y="1944801"/>
            <a:ext cx="1937897" cy="109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Onze aandachtspunten</a:t>
            </a:r>
            <a:endParaRPr b="1" sz="2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1" name="Google Shape;141;p23"/>
          <p:cNvSpPr/>
          <p:nvPr/>
        </p:nvSpPr>
        <p:spPr>
          <a:xfrm>
            <a:off x="379200" y="1613700"/>
            <a:ext cx="3513300" cy="40068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42" name="Google Shape;142;p23"/>
          <p:cNvSpPr txBox="1"/>
          <p:nvPr/>
        </p:nvSpPr>
        <p:spPr>
          <a:xfrm>
            <a:off x="379200" y="2983100"/>
            <a:ext cx="351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Onderwerp A</a:t>
            </a:r>
            <a:endParaRPr b="1" sz="2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3" name="Google Shape;143;p23"/>
          <p:cNvSpPr txBox="1"/>
          <p:nvPr/>
        </p:nvSpPr>
        <p:spPr>
          <a:xfrm>
            <a:off x="379200" y="3606667"/>
            <a:ext cx="3513300" cy="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Toelichting op basis van de antwoorden</a:t>
            </a:r>
            <a:endParaRPr sz="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4" name="Google Shape;144;p23"/>
          <p:cNvSpPr/>
          <p:nvPr/>
        </p:nvSpPr>
        <p:spPr>
          <a:xfrm>
            <a:off x="4337183" y="1613700"/>
            <a:ext cx="3513300" cy="40068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45" name="Google Shape;145;p23"/>
          <p:cNvSpPr txBox="1"/>
          <p:nvPr/>
        </p:nvSpPr>
        <p:spPr>
          <a:xfrm>
            <a:off x="4337182" y="2983100"/>
            <a:ext cx="3513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Onderwerp B</a:t>
            </a:r>
            <a:endParaRPr b="1" sz="2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6" name="Google Shape;146;p23"/>
          <p:cNvSpPr txBox="1"/>
          <p:nvPr/>
        </p:nvSpPr>
        <p:spPr>
          <a:xfrm>
            <a:off x="4337182" y="3606667"/>
            <a:ext cx="3513300" cy="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Toelichting op basis van de antwoorden</a:t>
            </a:r>
            <a:endParaRPr sz="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7" name="Google Shape;147;p23"/>
          <p:cNvSpPr/>
          <p:nvPr/>
        </p:nvSpPr>
        <p:spPr>
          <a:xfrm>
            <a:off x="8299600" y="1613700"/>
            <a:ext cx="3513300" cy="4006800"/>
          </a:xfrm>
          <a:prstGeom prst="roundRect">
            <a:avLst>
              <a:gd fmla="val 11066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148" name="Google Shape;148;p23"/>
          <p:cNvSpPr txBox="1"/>
          <p:nvPr/>
        </p:nvSpPr>
        <p:spPr>
          <a:xfrm>
            <a:off x="8141200" y="2983100"/>
            <a:ext cx="3792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Onderwerp C</a:t>
            </a:r>
            <a:endParaRPr b="1" sz="2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8299599" y="3606667"/>
            <a:ext cx="3513300" cy="8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264000" spcFirstLastPara="1" rIns="264000" wrap="square" tIns="12000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Toelichting op basis van de antwoorden</a:t>
            </a:r>
            <a:endParaRPr sz="4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50" name="Google Shape;15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3673" y="1979273"/>
            <a:ext cx="1664347" cy="102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10889" y="1942951"/>
            <a:ext cx="1811899" cy="1098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130088" y="1942949"/>
            <a:ext cx="1852324" cy="10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03F7B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 txBox="1"/>
          <p:nvPr/>
        </p:nvSpPr>
        <p:spPr>
          <a:xfrm>
            <a:off x="0" y="5209778"/>
            <a:ext cx="12192000" cy="18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350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Verbetersuggesties</a:t>
            </a:r>
            <a:endParaRPr b="1" sz="35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1200" y="1206534"/>
            <a:ext cx="5409599" cy="36754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FAF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5"/>
          <p:cNvSpPr txBox="1"/>
          <p:nvPr/>
        </p:nvSpPr>
        <p:spPr>
          <a:xfrm>
            <a:off x="0" y="358967"/>
            <a:ext cx="121920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lang="en-US" sz="2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Onderwerp A</a:t>
            </a:r>
            <a:endParaRPr b="1" i="0" sz="2700" u="none" cap="none" strike="noStrike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164" name="Google Shape;164;p25"/>
          <p:cNvSpPr/>
          <p:nvPr/>
        </p:nvSpPr>
        <p:spPr>
          <a:xfrm>
            <a:off x="1058000" y="1624733"/>
            <a:ext cx="7065300" cy="4005300"/>
          </a:xfrm>
          <a:prstGeom prst="roundRect">
            <a:avLst>
              <a:gd fmla="val 10377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5"/>
          <p:cNvSpPr txBox="1"/>
          <p:nvPr/>
        </p:nvSpPr>
        <p:spPr>
          <a:xfrm>
            <a:off x="1504175" y="1970125"/>
            <a:ext cx="66192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Welke positieve verandering wil je hierin aanbrengen?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Welke verbeteringen heb je er zelf al uitgehaald?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indent="-412750" lvl="0" marL="609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3F7B"/>
              </a:buClr>
              <a:buSzPts val="1700"/>
              <a:buFont typeface="Nunito Sans"/>
              <a:buChar char="●"/>
            </a:pPr>
            <a:r>
              <a:rPr lang="en-US" sz="1700">
                <a:solidFill>
                  <a:srgbClr val="203F7B"/>
                </a:solidFill>
                <a:latin typeface="Nunito Sans"/>
                <a:ea typeface="Nunito Sans"/>
                <a:cs typeface="Nunito Sans"/>
                <a:sym typeface="Nunito Sans"/>
              </a:rPr>
              <a:t>Heeft je team nog suggesties?</a:t>
            </a:r>
            <a:endParaRPr sz="1700">
              <a:solidFill>
                <a:srgbClr val="203F7B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166" name="Google Shape;16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99364" y="1844250"/>
            <a:ext cx="2417567" cy="3566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