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12192000"/>
  <p:notesSz cx="6858000" cy="9144000"/>
  <p:embeddedFontLst>
    <p:embeddedFont>
      <p:font typeface="Nunito Sans ExtraBold"/>
      <p:bold r:id="rId42"/>
      <p:boldItalic r:id="rId43"/>
    </p:embeddedFont>
    <p:embeddedFont>
      <p:font typeface="Nunito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i6sZ1gcHfvAYhbeY5Q/utdT9uS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NunitoSansExtraBold-bold.fntdata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NunitoSans-regular.fntdata"/><Relationship Id="rId21" Type="http://schemas.openxmlformats.org/officeDocument/2006/relationships/slide" Target="slides/slide17.xml"/><Relationship Id="rId43" Type="http://schemas.openxmlformats.org/officeDocument/2006/relationships/font" Target="fonts/NunitoSansExtraBold-boldItalic.fntdata"/><Relationship Id="rId24" Type="http://schemas.openxmlformats.org/officeDocument/2006/relationships/slide" Target="slides/slide20.xml"/><Relationship Id="rId46" Type="http://schemas.openxmlformats.org/officeDocument/2006/relationships/font" Target="fonts/NunitoSans-italic.fntdata"/><Relationship Id="rId23" Type="http://schemas.openxmlformats.org/officeDocument/2006/relationships/slide" Target="slides/slide19.xml"/><Relationship Id="rId45" Type="http://schemas.openxmlformats.org/officeDocument/2006/relationships/font" Target="fonts/Nunito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customschemas.google.com/relationships/presentationmetadata" Target="metadata"/><Relationship Id="rId25" Type="http://schemas.openxmlformats.org/officeDocument/2006/relationships/slide" Target="slides/slide21.xml"/><Relationship Id="rId47" Type="http://schemas.openxmlformats.org/officeDocument/2006/relationships/font" Target="fonts/NunitoSans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7183d610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57183d610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7183d610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57183d610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7183d610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57183d610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7183d610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57183d610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7183d610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57183d610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7183d6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57183d6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7183d610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57183d610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7183d610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257183d610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7183d6106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57183d610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7183d610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257183d61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7183d610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257183d610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7183d6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257183d6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7183d610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57183d610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576334b6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2576334b6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7183d610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257183d610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7183d610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257183d610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7183d6106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257183d6106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7183d6106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257183d610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7183d610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257183d610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7183d61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57183d61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57183d6106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257183d610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57183d6106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257183d6106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57183d6106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257183d6106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57183d6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257183d6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57183d6106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257183d610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57183d610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257183d610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6" name="Google Shape;56;p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9" name="Google Shape;59;p3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8"/>
          <p:cNvSpPr/>
          <p:nvPr/>
        </p:nvSpPr>
        <p:spPr>
          <a:xfrm>
            <a:off x="0" y="6392917"/>
            <a:ext cx="12192000" cy="465300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8"/>
          <p:cNvSpPr txBox="1"/>
          <p:nvPr/>
        </p:nvSpPr>
        <p:spPr>
          <a:xfrm>
            <a:off x="9891329" y="6488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94" cy="2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3" name="Google Shape;43;p3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1" name="Google Shape;51;p3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3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support@dialog.nl" TargetMode="External"/><Relationship Id="rId4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0" y="358967"/>
            <a:ext cx="1219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Kick-off Leidinggevenden</a:t>
            </a:r>
            <a:endParaRPr b="1" i="0" sz="40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0" y="5209776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Nieuwe Gesprekkencyclus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150" y="1373267"/>
            <a:ext cx="3839711" cy="3684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7183d6106_0_31"/>
          <p:cNvSpPr/>
          <p:nvPr/>
        </p:nvSpPr>
        <p:spPr>
          <a:xfrm>
            <a:off x="1058000" y="1624725"/>
            <a:ext cx="7899000" cy="43377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57183d6106_0_31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Waarom vernieuwen we de gesprekkencyclus?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4" name="Google Shape;164;g257183d6106_0_31"/>
          <p:cNvSpPr txBox="1"/>
          <p:nvPr/>
        </p:nvSpPr>
        <p:spPr>
          <a:xfrm>
            <a:off x="1185800" y="1677750"/>
            <a:ext cx="7771200" cy="4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381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●"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Staat los van dagelijkse praktijk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○"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Proces is start en dwingend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81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●"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Is een administratief ‘moetje’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○"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Gesprekken kosten veel tijd en leveren niets op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81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●"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Helpt mensen niet beter te worden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○"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Doelen zijn niet top-of-mind gedurende het jaar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81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●"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Beperkt nemen van verantwoordelijkheid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100"/>
              <a:buFont typeface="Nunito Sans"/>
              <a:buChar char="○"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Manager is leidend en doelen zijn opgelegd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5" name="Google Shape;165;g257183d6106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875" y="2371875"/>
            <a:ext cx="2312650" cy="40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57183d6106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2744" y="1624719"/>
            <a:ext cx="405150" cy="59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7183d6106_0_1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willen we stimuleren?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2" name="Google Shape;172;g257183d6106_0_12"/>
          <p:cNvSpPr/>
          <p:nvPr/>
        </p:nvSpPr>
        <p:spPr>
          <a:xfrm>
            <a:off x="379200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57183d6106_0_12"/>
          <p:cNvSpPr txBox="1"/>
          <p:nvPr/>
        </p:nvSpPr>
        <p:spPr>
          <a:xfrm>
            <a:off x="379200" y="3592700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Eigenaarschap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4" name="Google Shape;174;g257183d6106_0_12"/>
          <p:cNvSpPr txBox="1"/>
          <p:nvPr/>
        </p:nvSpPr>
        <p:spPr>
          <a:xfrm>
            <a:off x="374750" y="4149317"/>
            <a:ext cx="3513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 geven medewerkers het vertrouwen om meer regie te voeren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5" name="Google Shape;175;g257183d6106_0_12"/>
          <p:cNvSpPr/>
          <p:nvPr/>
        </p:nvSpPr>
        <p:spPr>
          <a:xfrm>
            <a:off x="4337183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57183d6106_0_12"/>
          <p:cNvSpPr txBox="1"/>
          <p:nvPr/>
        </p:nvSpPr>
        <p:spPr>
          <a:xfrm>
            <a:off x="4339416" y="3592700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Reflectie &amp; feedback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7" name="Google Shape;177;g257183d6106_0_12"/>
          <p:cNvSpPr txBox="1"/>
          <p:nvPr/>
        </p:nvSpPr>
        <p:spPr>
          <a:xfrm>
            <a:off x="4339391" y="4149317"/>
            <a:ext cx="3513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 stimuleren zelfreflectie en feedback, wat leidt tot betere resultaten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8" name="Google Shape;178;g257183d6106_0_12"/>
          <p:cNvSpPr/>
          <p:nvPr/>
        </p:nvSpPr>
        <p:spPr>
          <a:xfrm>
            <a:off x="8299600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57183d6106_0_12"/>
          <p:cNvSpPr txBox="1"/>
          <p:nvPr/>
        </p:nvSpPr>
        <p:spPr>
          <a:xfrm>
            <a:off x="8299599" y="3592683"/>
            <a:ext cx="3513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Het goede gesprek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0" name="Google Shape;180;g257183d6106_0_12"/>
          <p:cNvSpPr txBox="1"/>
          <p:nvPr/>
        </p:nvSpPr>
        <p:spPr>
          <a:xfrm>
            <a:off x="8354250" y="4162100"/>
            <a:ext cx="3513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 zijn steeds met elkaar in gesprek over hoe het gaat en wat iemand nodig heeft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1" name="Google Shape;181;g257183d6106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6775" y="2168426"/>
            <a:ext cx="1278150" cy="12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57183d6106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1625" y="2118064"/>
            <a:ext cx="1408850" cy="137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57183d6106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7314" y="2217719"/>
            <a:ext cx="1197864" cy="11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7183d6106_0_54"/>
          <p:cNvSpPr/>
          <p:nvPr/>
        </p:nvSpPr>
        <p:spPr>
          <a:xfrm rot="-5400000">
            <a:off x="-135525" y="1682875"/>
            <a:ext cx="5076900" cy="39408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57183d6106_0_54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ziet de nieuwe gesprekkencyclus eruit?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0" name="Google Shape;190;g257183d6106_0_54"/>
          <p:cNvSpPr/>
          <p:nvPr/>
        </p:nvSpPr>
        <p:spPr>
          <a:xfrm>
            <a:off x="1840955" y="1571184"/>
            <a:ext cx="22245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Eigenaarschap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Medewerkers maken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een persoonlijk plan en zijn in de lead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57183d6106_0_54"/>
          <p:cNvSpPr/>
          <p:nvPr/>
        </p:nvSpPr>
        <p:spPr>
          <a:xfrm>
            <a:off x="1840950" y="3057250"/>
            <a:ext cx="2314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Reflectie &amp; feedback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Medewerkers vragen regelmatig feedback en reflecteren.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57183d6106_0_54"/>
          <p:cNvSpPr/>
          <p:nvPr/>
        </p:nvSpPr>
        <p:spPr>
          <a:xfrm>
            <a:off x="1840950" y="4543325"/>
            <a:ext cx="23877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Het goede gesprek</a:t>
            </a:r>
            <a:endParaRPr b="1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Elk gesprek (Bila) staan we stil bij het persoonlijke plan en hoe het gaat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257183d6106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139" y="4668069"/>
            <a:ext cx="896112" cy="89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57183d6106_0_54"/>
          <p:cNvPicPr preferRelativeResize="0"/>
          <p:nvPr/>
        </p:nvPicPr>
        <p:blipFill rotWithShape="1">
          <a:blip r:embed="rId4">
            <a:alphaModFix/>
          </a:blip>
          <a:srcRect b="0" l="1143" r="1133" t="0"/>
          <a:stretch/>
        </p:blipFill>
        <p:spPr>
          <a:xfrm>
            <a:off x="714147" y="3182874"/>
            <a:ext cx="896112" cy="89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57183d6106_0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147" y="1724238"/>
            <a:ext cx="896112" cy="89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57183d6106_0_54"/>
          <p:cNvSpPr/>
          <p:nvPr/>
        </p:nvSpPr>
        <p:spPr>
          <a:xfrm>
            <a:off x="6419575" y="1114825"/>
            <a:ext cx="5063100" cy="5076900"/>
          </a:xfrm>
          <a:prstGeom prst="roundRect">
            <a:avLst>
              <a:gd fmla="val 11182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Januari</a:t>
            </a:r>
            <a:endParaRPr b="1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Voorstel medewerker persoonlijk plan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Februari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Bespreken persoonlijk plan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Juli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Tussentijdse evaluatie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December</a:t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5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Eindejaars evaluatie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257183d6106_0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23738">
            <a:off x="8352908" y="4022216"/>
            <a:ext cx="5457336" cy="299758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57183d6106_0_54"/>
          <p:cNvSpPr/>
          <p:nvPr/>
        </p:nvSpPr>
        <p:spPr>
          <a:xfrm rot="-2629">
            <a:off x="8634879" y="4477575"/>
            <a:ext cx="4708201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Suggesties &amp; toelichting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Pas deze slide aan aan de cyclus van de klant. Hier omschrijven we het formele proces van de klant.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7183d6106_0_78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Hoe ondersteunt Dialog hierbij?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4" name="Google Shape;204;g257183d6106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475" y="931674"/>
            <a:ext cx="6465050" cy="416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7183d6106_0_8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Maak een persoonlijk plan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0" name="Google Shape;210;g257183d6106_0_83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57183d6106_0_83"/>
          <p:cNvSpPr txBox="1"/>
          <p:nvPr/>
        </p:nvSpPr>
        <p:spPr>
          <a:xfrm>
            <a:off x="923175" y="1911075"/>
            <a:ext cx="66957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 je bereiken?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prestatiedoelen kan je voor jezelf formuleren?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 je ontwikkelen?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ontwikkeldoelen wil je voor jezelf stellen?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wil je herinnerd worden aan je doelen?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Stel reminders in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12" name="Google Shape;212;g257183d6106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7183d6106_0_9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Inspiratie voor prestatiedoelen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8" name="Google Shape;218;g257183d6106_0_90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57183d6106_0_90"/>
          <p:cNvSpPr txBox="1"/>
          <p:nvPr/>
        </p:nvSpPr>
        <p:spPr>
          <a:xfrm>
            <a:off x="923175" y="1911075"/>
            <a:ext cx="66957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Jouw huidige functie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kun je doen om beter te worden in je huidige rol?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Team- en organisatiedoelen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kun je bijdragen aan de doelen van jouw team, of van de organisatie?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Eigen doelen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 je verder bereiken?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20" name="Google Shape;220;g257183d6106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974" y="2558100"/>
            <a:ext cx="3853001" cy="21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7183d6106_0_9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Inspiratie voor ontwikkeldoelen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6" name="Google Shape;226;g257183d6106_0_98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57183d6106_0_98"/>
          <p:cNvSpPr txBox="1"/>
          <p:nvPr/>
        </p:nvSpPr>
        <p:spPr>
          <a:xfrm>
            <a:off x="923175" y="1911075"/>
            <a:ext cx="66957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Competencies en kernwaarden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 wil je beter in worden?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Loopbaanontwikkeling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Wil je eventueel een volgende stap zetten?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Persoonlijke ontwikkeling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wil je eventueel nog verder ontwikkelen?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28" name="Google Shape;228;g257183d6106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7825" y="2351001"/>
            <a:ext cx="3620924" cy="21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7183d6106_0_10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Algemene tips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4" name="Google Shape;234;g257183d6106_0_106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57183d6106_0_106"/>
          <p:cNvSpPr txBox="1"/>
          <p:nvPr/>
        </p:nvSpPr>
        <p:spPr>
          <a:xfrm>
            <a:off x="923175" y="1911075"/>
            <a:ext cx="66957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Focus! Start niet met teveel doelen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3-4 doelen wil je nu mee aan de slag?</a:t>
            </a:r>
            <a:b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Opknippen in haalbare stappen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Maak je doelen smart, vergroot de kans op succes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Prik een vast moment voor reflectie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Houd je plan top of mind en bespreek het regelmatig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36" name="Google Shape;236;g257183d6106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3723" y="2356477"/>
            <a:ext cx="3618001" cy="21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7183d6106_0_114"/>
          <p:cNvSpPr txBox="1"/>
          <p:nvPr/>
        </p:nvSpPr>
        <p:spPr>
          <a:xfrm>
            <a:off x="0" y="5209778"/>
            <a:ext cx="12192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Hoe ondersteunt Dialog jou en je team?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DEMO</a:t>
            </a:r>
            <a:endParaRPr b="1" i="0" sz="27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42" name="Google Shape;242;g257183d6106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013" y="367675"/>
            <a:ext cx="7847964" cy="490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7183d6106_0_119"/>
          <p:cNvSpPr txBox="1"/>
          <p:nvPr/>
        </p:nvSpPr>
        <p:spPr>
          <a:xfrm>
            <a:off x="0" y="5209778"/>
            <a:ext cx="12192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Wat wordt er van jou verwacht: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je persoonlijke plan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48" name="Google Shape;248;g257183d61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475" y="931674"/>
            <a:ext cx="6465050" cy="416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/>
          <p:nvPr/>
        </p:nvSpPr>
        <p:spPr>
          <a:xfrm>
            <a:off x="1058000" y="1624725"/>
            <a:ext cx="7899000" cy="43377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Korte introductie door HR en/of Directie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1376775" y="1624725"/>
            <a:ext cx="75801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gaan we doen?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De gesprekkencyclus vernieuwen…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Waarom doen we dit?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De wens vanuit de organisatie iets te veranderen…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gaan we dat doen?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Ondersteund door Dialog…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7" name="Google Shape;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822648" y="2437774"/>
            <a:ext cx="1566699" cy="396617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 txBox="1"/>
          <p:nvPr/>
        </p:nvSpPr>
        <p:spPr>
          <a:xfrm>
            <a:off x="9753150" y="1405775"/>
            <a:ext cx="1179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03F7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!</a:t>
            </a:r>
            <a:endParaRPr b="0" i="0" sz="6000" u="none" cap="none" strike="noStrike">
              <a:solidFill>
                <a:srgbClr val="203F7B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79" name="Google Shape;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6421">
            <a:off x="6895262" y="4362185"/>
            <a:ext cx="2702592" cy="211917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"/>
          <p:cNvSpPr/>
          <p:nvPr/>
        </p:nvSpPr>
        <p:spPr>
          <a:xfrm rot="-7524">
            <a:off x="7088924" y="4778747"/>
            <a:ext cx="2330106" cy="140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Geef kaders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Bijv. maak je plan voor datum .. En plan het gesprek met je leidinggevende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183d6106_0_124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je doelen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4" name="Google Shape;254;g257183d6106_0_124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57183d6106_0_124"/>
          <p:cNvSpPr txBox="1"/>
          <p:nvPr/>
        </p:nvSpPr>
        <p:spPr>
          <a:xfrm>
            <a:off x="995550" y="1811550"/>
            <a:ext cx="66957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2 prestatiedoelen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Voorbeeld: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wil het gebruik van Dialog in mijn team borgen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■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100% van mijn team heeft een persoonlijk plan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■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Alle teamleden vragen elke maand feedback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■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100% van mijn team rond zijn evaluaties af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6" name="Google Shape;256;g257183d6106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974" y="2558100"/>
            <a:ext cx="3853001" cy="21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7183d6106_0_131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je doelen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2" name="Google Shape;262;g257183d6106_0_131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57183d6106_0_131"/>
          <p:cNvSpPr txBox="1"/>
          <p:nvPr/>
        </p:nvSpPr>
        <p:spPr>
          <a:xfrm>
            <a:off x="995550" y="1811550"/>
            <a:ext cx="66957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2 ontwikkeldoelen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Voorbeeld: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○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wil beter worden in het geven van feedback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■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geef elke maand aan alle teamleden feedback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■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geef vaker complimenten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800"/>
              <a:buFont typeface="Nunito Sans"/>
              <a:buChar char="■"/>
            </a:pPr>
            <a:r>
              <a:rPr b="0" i="0" lang="en-US" sz="18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geef vaker constructieve feedback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64" name="Google Shape;264;g257183d6106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974" y="2558100"/>
            <a:ext cx="3853001" cy="21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7183d6106_0_13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Zelf aan de slag met Dialog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0" name="Google Shape;270;g257183d6106_0_138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57183d6106_0_138"/>
          <p:cNvSpPr txBox="1"/>
          <p:nvPr/>
        </p:nvSpPr>
        <p:spPr>
          <a:xfrm>
            <a:off x="923175" y="1911075"/>
            <a:ext cx="6695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Registreren en inloggen (single sign-on)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</a:t>
            </a:r>
            <a:r>
              <a:rPr b="0" i="0" lang="en-US" sz="2000" u="sng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minstens 1 eigen prestatiedoel</a:t>
            </a:r>
            <a:endParaRPr b="0" i="0" sz="2000" u="sng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</a:t>
            </a:r>
            <a:r>
              <a:rPr b="0" i="0" lang="en-US" sz="2000" u="sng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minstens 1 eigen ontwikkeldoel</a:t>
            </a:r>
            <a:endParaRPr b="0" i="0" sz="2000" u="sng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Formuleer </a:t>
            </a:r>
            <a:r>
              <a:rPr b="0" i="0" lang="en-US" sz="2000" u="sng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minstens 1 teamdoel</a:t>
            </a:r>
            <a:endParaRPr b="0" i="0" sz="2000" u="sng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Reflecteer op je eigen doelen (met de smileys)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Vraag en geef minstens 1 keer feedback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Eventueel: Dialog installeren op mobiel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72" name="Google Shape;272;g257183d6106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76334b667_0_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Problemen met inloggen?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8" name="Google Shape;278;g2576334b667_0_0"/>
          <p:cNvSpPr/>
          <p:nvPr/>
        </p:nvSpPr>
        <p:spPr>
          <a:xfrm>
            <a:off x="1058000" y="1624725"/>
            <a:ext cx="7456500" cy="43176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576334b667_0_0"/>
          <p:cNvSpPr txBox="1"/>
          <p:nvPr/>
        </p:nvSpPr>
        <p:spPr>
          <a:xfrm>
            <a:off x="1357375" y="1890500"/>
            <a:ext cx="67518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Stuur een mail naar: </a:t>
            </a:r>
            <a:r>
              <a:rPr b="0" i="0" lang="en-US" sz="2300" u="sng" cap="none" strike="noStrike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support@dialog.nl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Zet jullie HR manager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Nunito Sans"/>
                <a:ea typeface="Nunito Sans"/>
                <a:cs typeface="Nunito Sans"/>
                <a:sym typeface="Nunito Sans"/>
              </a:rPr>
              <a:t>[mail]</a:t>
            </a: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 op cc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Maak een screenshot van je hele scherm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Leg uit welke stappen je hebt gezet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80" name="Google Shape;280;g2576334b66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8674" y="2572149"/>
            <a:ext cx="1925875" cy="17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7183d6106_0_145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Teamdoelen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86" name="Google Shape;286;g257183d6106_0_145"/>
          <p:cNvSpPr/>
          <p:nvPr/>
        </p:nvSpPr>
        <p:spPr>
          <a:xfrm>
            <a:off x="1058000" y="1624725"/>
            <a:ext cx="56841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57183d6106_0_145"/>
          <p:cNvSpPr txBox="1"/>
          <p:nvPr/>
        </p:nvSpPr>
        <p:spPr>
          <a:xfrm>
            <a:off x="923175" y="1911075"/>
            <a:ext cx="6695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Teamdoel toevoegen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Geef aan om welk team het gaat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Bepaal wie mag bijdragen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Alleen dit team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Alle onderliggende teams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Geef teamdoel een herkenbare naam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Bepaal de periode van geldigheid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88" name="Google Shape;288;g257183d6106_0_145"/>
          <p:cNvPicPr preferRelativeResize="0"/>
          <p:nvPr/>
        </p:nvPicPr>
        <p:blipFill rotWithShape="1">
          <a:blip r:embed="rId3">
            <a:alphaModFix/>
          </a:blip>
          <a:srcRect b="0" l="0" r="0" t="7227"/>
          <a:stretch/>
        </p:blipFill>
        <p:spPr>
          <a:xfrm>
            <a:off x="6899450" y="1351625"/>
            <a:ext cx="5186500" cy="44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7183d6106_0_15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Inzichten in de activiteit van jouw team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94" name="Google Shape;294;g257183d6106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800" y="1186174"/>
            <a:ext cx="10478401" cy="478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Installeren op smartphone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709217" y="1624733"/>
            <a:ext cx="5063100" cy="40053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6419583" y="1624733"/>
            <a:ext cx="5063100" cy="4005300"/>
          </a:xfrm>
          <a:prstGeom prst="roundRect">
            <a:avLst>
              <a:gd fmla="val 11182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 txBox="1"/>
          <p:nvPr/>
        </p:nvSpPr>
        <p:spPr>
          <a:xfrm>
            <a:off x="1083100" y="1579133"/>
            <a:ext cx="4119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Iphone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3" name="Google Shape;3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8804" y="1764709"/>
            <a:ext cx="1483522" cy="361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338" y="1764709"/>
            <a:ext cx="1483522" cy="361246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"/>
          <p:cNvSpPr/>
          <p:nvPr/>
        </p:nvSpPr>
        <p:spPr>
          <a:xfrm>
            <a:off x="3132650" y="5196976"/>
            <a:ext cx="2815989" cy="908581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Stap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Klik daarna op de knop ‘Download’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"/>
          <p:cNvSpPr txBox="1"/>
          <p:nvPr/>
        </p:nvSpPr>
        <p:spPr>
          <a:xfrm>
            <a:off x="6891475" y="1579133"/>
            <a:ext cx="4119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Android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7" name="Google Shape;3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0910" y="1700929"/>
            <a:ext cx="5418706" cy="36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0553" y="1700929"/>
            <a:ext cx="5418706" cy="3612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"/>
          <p:cNvGrpSpPr/>
          <p:nvPr/>
        </p:nvGrpSpPr>
        <p:grpSpPr>
          <a:xfrm>
            <a:off x="6158527" y="5196835"/>
            <a:ext cx="5544910" cy="903672"/>
            <a:chOff x="490547" y="4879343"/>
            <a:chExt cx="5234998" cy="544840"/>
          </a:xfrm>
        </p:grpSpPr>
        <p:sp>
          <p:nvSpPr>
            <p:cNvPr id="310" name="Google Shape;310;p2"/>
            <p:cNvSpPr/>
            <p:nvPr/>
          </p:nvSpPr>
          <p:spPr>
            <a:xfrm>
              <a:off x="3066945" y="4879343"/>
              <a:ext cx="2658600" cy="52410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Stap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Klik daarna op de knop ‘Installeren’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0547" y="4882383"/>
              <a:ext cx="2576400" cy="54180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Stap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Zoek in de Google Play Store op ‘Dialog HR’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"/>
          <p:cNvSpPr/>
          <p:nvPr/>
        </p:nvSpPr>
        <p:spPr>
          <a:xfrm>
            <a:off x="403852" y="5202015"/>
            <a:ext cx="2728800" cy="8985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Stap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Zoek in de App Store </a:t>
            </a:r>
            <a:br>
              <a:rPr b="0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-US" sz="16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op ‘Dialog’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57183d6106_0_188"/>
          <p:cNvSpPr txBox="1"/>
          <p:nvPr/>
        </p:nvSpPr>
        <p:spPr>
          <a:xfrm>
            <a:off x="0" y="5209778"/>
            <a:ext cx="12192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Wat wordt er van jou verwacht: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je plan van aanpak voor je team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18" name="Google Shape;318;g257183d6106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475" y="931674"/>
            <a:ext cx="6465050" cy="416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7183d6106_0_19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Plan van aanpak voor je team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4" name="Google Shape;324;g257183d6106_0_193"/>
          <p:cNvSpPr txBox="1"/>
          <p:nvPr/>
        </p:nvSpPr>
        <p:spPr>
          <a:xfrm>
            <a:off x="0" y="1060850"/>
            <a:ext cx="121920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10 minuten zelfstandig + 20 minuten plenair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5" name="Google Shape;325;g257183d6106_0_193"/>
          <p:cNvSpPr txBox="1"/>
          <p:nvPr/>
        </p:nvSpPr>
        <p:spPr>
          <a:xfrm>
            <a:off x="3856713" y="3882450"/>
            <a:ext cx="40134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Een goed gesprek leidt tot: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26" name="Google Shape;326;g257183d6106_0_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5874" y="1174997"/>
            <a:ext cx="3740252" cy="16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257183d6106_0_193"/>
          <p:cNvSpPr txBox="1"/>
          <p:nvPr/>
        </p:nvSpPr>
        <p:spPr>
          <a:xfrm>
            <a:off x="3770298" y="3972725"/>
            <a:ext cx="51489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Gezamenlijk doel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Positieve houding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Echt luisteren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Aannames toetsen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28" name="Google Shape;328;g257183d6106_0_193"/>
          <p:cNvGrpSpPr/>
          <p:nvPr/>
        </p:nvGrpSpPr>
        <p:grpSpPr>
          <a:xfrm>
            <a:off x="3006277" y="3682200"/>
            <a:ext cx="6357994" cy="2820038"/>
            <a:chOff x="3324737" y="3682200"/>
            <a:chExt cx="5359516" cy="2820038"/>
          </a:xfrm>
        </p:grpSpPr>
        <p:sp>
          <p:nvSpPr>
            <p:cNvPr id="329" name="Google Shape;329;g257183d6106_0_193"/>
            <p:cNvSpPr/>
            <p:nvPr/>
          </p:nvSpPr>
          <p:spPr>
            <a:xfrm>
              <a:off x="3324737" y="3682200"/>
              <a:ext cx="5303400" cy="2185800"/>
            </a:xfrm>
            <a:prstGeom prst="roundRect">
              <a:avLst>
                <a:gd fmla="val 1037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257183d6106_0_193"/>
            <p:cNvSpPr txBox="1"/>
            <p:nvPr/>
          </p:nvSpPr>
          <p:spPr>
            <a:xfrm>
              <a:off x="3380853" y="3754838"/>
              <a:ext cx="53034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-431800" lvl="0" marL="609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F7B"/>
                </a:buClr>
                <a:buSzPts val="2000"/>
                <a:buFont typeface="Nunito Sans"/>
                <a:buChar char="●"/>
              </a:pPr>
              <a:r>
                <a:rPr b="0" i="0" lang="en-US" sz="20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Plannen teamsessie (introductie)</a:t>
              </a:r>
              <a:endParaRPr b="0" i="0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-431800" lvl="0" marL="609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F7B"/>
                </a:buClr>
                <a:buSzPts val="2000"/>
                <a:buFont typeface="Nunito Sans"/>
                <a:buChar char="●"/>
              </a:pPr>
              <a:r>
                <a:rPr b="0" i="0" lang="en-US" sz="20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Afspraken en verwachtingen</a:t>
              </a:r>
              <a:endParaRPr b="0" i="0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-431800" lvl="0" marL="609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F7B"/>
                </a:buClr>
                <a:buSzPts val="2000"/>
                <a:buFont typeface="Nunito Sans"/>
                <a:buChar char="●"/>
              </a:pPr>
              <a:r>
                <a:rPr b="0" i="0" lang="en-US" sz="20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Impact op Bila’s, teamoverleg e.d. bepalen</a:t>
              </a:r>
              <a:endParaRPr b="0" i="0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-431800" lvl="0" marL="609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F7B"/>
                </a:buClr>
                <a:buSzPts val="2000"/>
                <a:buFont typeface="Nunito Sans"/>
                <a:buChar char="●"/>
              </a:pPr>
              <a:r>
                <a:rPr b="0" i="0" lang="en-US" sz="20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Feedback: hoe moet dit terugkomen?</a:t>
              </a:r>
              <a:endParaRPr b="0" i="0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57183d6106_0_204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Checklist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6" name="Google Shape;336;g257183d6106_0_204"/>
          <p:cNvSpPr/>
          <p:nvPr/>
        </p:nvSpPr>
        <p:spPr>
          <a:xfrm>
            <a:off x="1058000" y="1624725"/>
            <a:ext cx="701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57183d6106_0_204"/>
          <p:cNvSpPr txBox="1"/>
          <p:nvPr/>
        </p:nvSpPr>
        <p:spPr>
          <a:xfrm>
            <a:off x="932300" y="1903425"/>
            <a:ext cx="71400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Teamsessie plannen (dag – tijd)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Presentatie maken voor teamsessie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Datum plannen wanneer de persoonlijke plannen gereed zijn 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Data plannen voor gesprekken om deze plannen te bespreken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Afspraken maken hoe Dialog te gebruiken tijdens bila’s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Afspraken maken hoe Dialog te gebruiken tijdens teamoverleg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Communiceren wat medewerkers van jou mogen verwachten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Communiceren van jij van je medewerkers verwacht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Bepalen hoe je feedback geven/vragen gaat stimuleren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38" name="Google Shape;338;g257183d6106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6326" y="1859941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7183d6106_0_0"/>
          <p:cNvSpPr/>
          <p:nvPr/>
        </p:nvSpPr>
        <p:spPr>
          <a:xfrm>
            <a:off x="1058000" y="1624725"/>
            <a:ext cx="7899000" cy="43377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57183d6106_0_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Korte introductie door HR en/of Directie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7" name="Google Shape;87;g257183d6106_0_0"/>
          <p:cNvSpPr txBox="1"/>
          <p:nvPr/>
        </p:nvSpPr>
        <p:spPr>
          <a:xfrm>
            <a:off x="1376775" y="1624725"/>
            <a:ext cx="75801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ziet de planning eruit?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Er zijn sessies in de komende weken…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verwachten we van jou?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Zelf actief aan de slag…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 kan je terecht met vragen?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Bij HR…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8" name="Google Shape;88;g257183d610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822648" y="2437774"/>
            <a:ext cx="1566699" cy="396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57183d6106_0_0"/>
          <p:cNvSpPr txBox="1"/>
          <p:nvPr/>
        </p:nvSpPr>
        <p:spPr>
          <a:xfrm>
            <a:off x="9753150" y="1405775"/>
            <a:ext cx="1179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03F7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!</a:t>
            </a:r>
            <a:endParaRPr b="0" i="0" sz="6000" u="none" cap="none" strike="noStrike">
              <a:solidFill>
                <a:srgbClr val="203F7B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90" name="Google Shape;90;g257183d610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6421">
            <a:off x="6895262" y="4362185"/>
            <a:ext cx="2702592" cy="21191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57183d6106_0_0"/>
          <p:cNvSpPr/>
          <p:nvPr/>
        </p:nvSpPr>
        <p:spPr>
          <a:xfrm rot="-7524">
            <a:off x="7088924" y="4778747"/>
            <a:ext cx="2330106" cy="140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Geef kaders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Bijv. maak je plan voor datum .. En plan het gesprek met je leidinggevende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57183d6106_0_211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Wat is het vervolg?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44" name="Google Shape;344;g257183d6106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7673" y="1715996"/>
            <a:ext cx="3696651" cy="317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7183d6106_0_22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Kick-off sessies medewerkers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0" name="Google Shape;350;g257183d6106_0_228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57183d6106_0_228"/>
          <p:cNvSpPr txBox="1"/>
          <p:nvPr/>
        </p:nvSpPr>
        <p:spPr>
          <a:xfrm>
            <a:off x="995550" y="1811550"/>
            <a:ext cx="66957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Wanneer staan deze gepland?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Ook leidinggevenden zijn hierbij aanwezig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Leidinggevenden doen actief mee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Uitspreken van verwachtingen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Eigen persoonlijk plan laten zien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Voorbeeldrol: goed voorbeeld doet volgen!</a:t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2" name="Google Shape;352;g257183d6106_0_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974" y="2558100"/>
            <a:ext cx="3853001" cy="21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7183d6106_0_235"/>
          <p:cNvSpPr txBox="1"/>
          <p:nvPr/>
        </p:nvSpPr>
        <p:spPr>
          <a:xfrm>
            <a:off x="0" y="358967"/>
            <a:ext cx="12192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Terugkomsessie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1 maand nadat medewerkers gestart zijn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8" name="Google Shape;358;g257183d6106_0_235"/>
          <p:cNvSpPr/>
          <p:nvPr/>
        </p:nvSpPr>
        <p:spPr>
          <a:xfrm>
            <a:off x="1058000" y="1624725"/>
            <a:ext cx="6444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57183d6106_0_235"/>
          <p:cNvSpPr txBox="1"/>
          <p:nvPr/>
        </p:nvSpPr>
        <p:spPr>
          <a:xfrm>
            <a:off x="995550" y="1811550"/>
            <a:ext cx="66957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gaat het gebruik van Dialog binnen je team?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Heeft iedereen een persoonlijk plan? Jij ook?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verlopen de gesprekken?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gaat goed, wat kan beter?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vragen heb je nog over Dialog?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ga je Dialog gebruiken in je way of working?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is de volgende stap?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60" name="Google Shape;360;g257183d6106_0_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974" y="2558100"/>
            <a:ext cx="3853001" cy="21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7183d6106_0_24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Volgende stappen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6" name="Google Shape;366;g257183d6106_0_242"/>
          <p:cNvSpPr/>
          <p:nvPr/>
        </p:nvSpPr>
        <p:spPr>
          <a:xfrm>
            <a:off x="3792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57183d6106_0_242"/>
          <p:cNvSpPr txBox="1"/>
          <p:nvPr/>
        </p:nvSpPr>
        <p:spPr>
          <a:xfrm>
            <a:off x="379200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Persoonlijk Plan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8" name="Google Shape;368;g257183d6106_0_242"/>
          <p:cNvSpPr txBox="1"/>
          <p:nvPr/>
        </p:nvSpPr>
        <p:spPr>
          <a:xfrm>
            <a:off x="379200" y="3606667"/>
            <a:ext cx="35133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Bepaal wat je wil bereiken en ontwikkelen en leg dit vast in je je persoonlijk plan</a:t>
            </a:r>
            <a:endParaRPr b="0" i="0" sz="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fbeelding met tekst, teken&#10;&#10;Automatisch gegenereerde beschrijving" id="369" name="Google Shape;369;g257183d6106_0_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7220" y="1989167"/>
            <a:ext cx="857160" cy="84731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257183d6106_0_242"/>
          <p:cNvSpPr/>
          <p:nvPr/>
        </p:nvSpPr>
        <p:spPr>
          <a:xfrm>
            <a:off x="4337183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57183d6106_0_242"/>
          <p:cNvSpPr txBox="1"/>
          <p:nvPr/>
        </p:nvSpPr>
        <p:spPr>
          <a:xfrm>
            <a:off x="4337182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Plan van aanpak team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2" name="Google Shape;372;g257183d6106_0_242"/>
          <p:cNvSpPr txBox="1"/>
          <p:nvPr/>
        </p:nvSpPr>
        <p:spPr>
          <a:xfrm>
            <a:off x="4337182" y="3606667"/>
            <a:ext cx="35133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Bepaal hoe je met je team aan de slag gaat en hoe je met hen in gesprek blijft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3" name="Google Shape;373;g257183d6106_0_242"/>
          <p:cNvSpPr/>
          <p:nvPr/>
        </p:nvSpPr>
        <p:spPr>
          <a:xfrm>
            <a:off x="82996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57183d6106_0_242"/>
          <p:cNvSpPr txBox="1"/>
          <p:nvPr/>
        </p:nvSpPr>
        <p:spPr>
          <a:xfrm>
            <a:off x="8141200" y="2983100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Terugkomsessie</a:t>
            </a:r>
            <a:endParaRPr b="1" i="0" sz="24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5" name="Google Shape;375;g257183d6106_0_242"/>
          <p:cNvSpPr txBox="1"/>
          <p:nvPr/>
        </p:nvSpPr>
        <p:spPr>
          <a:xfrm>
            <a:off x="8299599" y="3606667"/>
            <a:ext cx="35133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Bepaal wat je verder nog 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wilt bespreken tijdens de terugkomsessie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76" name="Google Shape;376;g257183d6106_0_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6008" y="1972363"/>
            <a:ext cx="986239" cy="88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57183d6106_0_2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3271" y="1972387"/>
            <a:ext cx="901477" cy="8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Evaluatie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83" name="Google Shape;3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233" y="910702"/>
            <a:ext cx="4181534" cy="421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57183d6106_0_165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Evaluatie - 6 vragen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89" name="Google Shape;389;g257183d6106_0_165"/>
          <p:cNvSpPr/>
          <p:nvPr/>
        </p:nvSpPr>
        <p:spPr>
          <a:xfrm>
            <a:off x="709217" y="1624733"/>
            <a:ext cx="5063100" cy="40053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57183d6106_0_165"/>
          <p:cNvSpPr/>
          <p:nvPr/>
        </p:nvSpPr>
        <p:spPr>
          <a:xfrm>
            <a:off x="6419583" y="1624733"/>
            <a:ext cx="5063100" cy="4005300"/>
          </a:xfrm>
          <a:prstGeom prst="roundRect">
            <a:avLst>
              <a:gd fmla="val 11182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57183d6106_0_165"/>
          <p:cNvSpPr txBox="1"/>
          <p:nvPr/>
        </p:nvSpPr>
        <p:spPr>
          <a:xfrm>
            <a:off x="1653100" y="2149133"/>
            <a:ext cx="4119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Naam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92" name="Google Shape;392;g257183d6106_0_165"/>
          <p:cNvSpPr txBox="1"/>
          <p:nvPr/>
        </p:nvSpPr>
        <p:spPr>
          <a:xfrm>
            <a:off x="6664433" y="3098367"/>
            <a:ext cx="4496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93" name="Google Shape;393;g257183d6106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667" y="1762250"/>
            <a:ext cx="3730233" cy="373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57183d6106_0_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3002" y="2494192"/>
            <a:ext cx="3656250" cy="226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7183d6106_0_21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Evaluatie 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0" name="Google Shape;400;g257183d6106_0_218"/>
          <p:cNvSpPr/>
          <p:nvPr/>
        </p:nvSpPr>
        <p:spPr>
          <a:xfrm>
            <a:off x="709217" y="1624733"/>
            <a:ext cx="5063100" cy="40053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57183d6106_0_218"/>
          <p:cNvSpPr/>
          <p:nvPr/>
        </p:nvSpPr>
        <p:spPr>
          <a:xfrm>
            <a:off x="6419583" y="1624733"/>
            <a:ext cx="5063100" cy="4005300"/>
          </a:xfrm>
          <a:prstGeom prst="roundRect">
            <a:avLst>
              <a:gd fmla="val 11182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57183d6106_0_218"/>
          <p:cNvSpPr txBox="1"/>
          <p:nvPr/>
        </p:nvSpPr>
        <p:spPr>
          <a:xfrm>
            <a:off x="709225" y="1809275"/>
            <a:ext cx="52731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weet wat er van mij </a:t>
            </a: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verwacht </a:t>
            </a: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wordt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heb een duidelijk </a:t>
            </a: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plan </a:t>
            </a: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 mijn team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</a:t>
            </a: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begrijp </a:t>
            </a: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goed hoe Dialog werkt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Ik ben </a:t>
            </a: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enthousiast </a:t>
            </a: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over het platform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3" name="Google Shape;403;g257183d6106_0_218"/>
          <p:cNvSpPr txBox="1"/>
          <p:nvPr/>
        </p:nvSpPr>
        <p:spPr>
          <a:xfrm>
            <a:off x="6664433" y="3098367"/>
            <a:ext cx="4496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04" name="Google Shape;404;g257183d6106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002" y="2494192"/>
            <a:ext cx="3656250" cy="226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 txBox="1"/>
          <p:nvPr/>
        </p:nvSpPr>
        <p:spPr>
          <a:xfrm>
            <a:off x="0" y="5209778"/>
            <a:ext cx="12192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Bedankt en veel succes &amp; plezier toegewenst!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10" name="Google Shape;4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1701" y="1379900"/>
            <a:ext cx="6108601" cy="362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/>
          <p:nvPr/>
        </p:nvSpPr>
        <p:spPr>
          <a:xfrm>
            <a:off x="1058000" y="1624725"/>
            <a:ext cx="7899000" cy="43377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Informatie bij online sessie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1504167" y="1970133"/>
            <a:ext cx="7065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Zet je microfoon aan als je iets wilt zeggen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Stuur een chatbericht als je iets wilt vragen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Zet je mail en telefoon uit (geen afleiding)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ontvangt de presentatie achteraf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b="0" i="0" lang="en-US" sz="23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krijgt straks de ‘Aan de slag’ brochure</a:t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875" y="2371875"/>
            <a:ext cx="2312650" cy="40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2744" y="1624719"/>
            <a:ext cx="405150" cy="59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 van deze sessie: starten met Dialog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165325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165333" y="3962669"/>
            <a:ext cx="3513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begrijpt goed</a:t>
            </a:r>
            <a:b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Dialog werkt</a:t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4337183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4270733" y="3962667"/>
            <a:ext cx="364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wilt met Dialog</a:t>
            </a:r>
            <a:b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aan de slag</a:t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8299600" y="1644424"/>
            <a:ext cx="3513300" cy="40569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 txBox="1"/>
          <p:nvPr/>
        </p:nvSpPr>
        <p:spPr>
          <a:xfrm>
            <a:off x="8295133" y="3962667"/>
            <a:ext cx="3513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bent gestart!</a:t>
            </a:r>
            <a:br>
              <a:rPr b="1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1" i="0" sz="15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hebt een persoonlijk plan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én een plan van aanpak </a:t>
            </a:r>
            <a:b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 je team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2" name="Google Shape;1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500" y="2230427"/>
            <a:ext cx="2166702" cy="13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767" y="2189162"/>
            <a:ext cx="2166702" cy="139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1987" y="1946700"/>
            <a:ext cx="3008524" cy="18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058000" y="1624725"/>
            <a:ext cx="60345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69750" y="1843425"/>
            <a:ext cx="6399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318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Waarom doen we dit: nieuwe gesprekkencyclus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18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Hoe ondersteunt Dialog hierbij?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18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wordt er van jou verwacht: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eigen persoonlijk plan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Je plan van aanpak voor het team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318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●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Wat is het vervolg: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Kick-off sessie(s) medewerkers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000"/>
              <a:buFont typeface="Nunito Sans"/>
              <a:buChar char="○"/>
            </a:pPr>
            <a:r>
              <a:rPr b="0" i="0" lang="en-US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Terugkomsessie</a:t>
            </a:r>
            <a:endParaRPr b="0" i="0" sz="20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/>
        </p:nvSpPr>
        <p:spPr>
          <a:xfrm>
            <a:off x="0" y="5209778"/>
            <a:ext cx="12192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Waarom doen we dit: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de nieuwe gesprekkencyclus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475" y="931674"/>
            <a:ext cx="6465050" cy="416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 gesprekkencyclus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0" y="1060850"/>
            <a:ext cx="121920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10 minuten plenair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3856713" y="3882450"/>
            <a:ext cx="40134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Een goed gesprek leidt tot:</a:t>
            </a:r>
            <a:endParaRPr b="0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5874" y="1174997"/>
            <a:ext cx="3740252" cy="16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/>
          <p:nvPr/>
        </p:nvSpPr>
        <p:spPr>
          <a:xfrm>
            <a:off x="3770298" y="3972725"/>
            <a:ext cx="51489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Gezamenlijk doel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Positieve houding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Echt luisteren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b="0" i="0" lang="en-US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Aannames toetsen</a:t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138" name="Google Shape;138;p11"/>
          <p:cNvGrpSpPr/>
          <p:nvPr/>
        </p:nvGrpSpPr>
        <p:grpSpPr>
          <a:xfrm>
            <a:off x="3006277" y="3682200"/>
            <a:ext cx="6357994" cy="2358338"/>
            <a:chOff x="3324737" y="3682200"/>
            <a:chExt cx="5359516" cy="2358338"/>
          </a:xfrm>
        </p:grpSpPr>
        <p:sp>
          <p:nvSpPr>
            <p:cNvPr id="139" name="Google Shape;139;p11"/>
            <p:cNvSpPr/>
            <p:nvPr/>
          </p:nvSpPr>
          <p:spPr>
            <a:xfrm>
              <a:off x="3324737" y="3682200"/>
              <a:ext cx="5303400" cy="2185800"/>
            </a:xfrm>
            <a:prstGeom prst="roundRect">
              <a:avLst>
                <a:gd fmla="val 1037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 txBox="1"/>
            <p:nvPr/>
          </p:nvSpPr>
          <p:spPr>
            <a:xfrm>
              <a:off x="3380853" y="3754838"/>
              <a:ext cx="5303400" cy="22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-431800" lvl="0" marL="609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F7B"/>
                </a:buClr>
                <a:buSzPts val="2000"/>
                <a:buFont typeface="Nunito Sans"/>
                <a:buChar char="●"/>
              </a:pPr>
              <a:r>
                <a:rPr b="0" i="0" lang="en-US" sz="20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Waarom hebben we een gesprekkencyclus?</a:t>
              </a:r>
              <a:endParaRPr b="0" i="0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-431800" lvl="0" marL="609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F7B"/>
                </a:buClr>
                <a:buSzPts val="2000"/>
                <a:buFont typeface="Nunito Sans"/>
                <a:buChar char="●"/>
              </a:pPr>
              <a:r>
                <a:rPr b="0" i="0" lang="en-US" sz="20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Wat is het doel?</a:t>
              </a:r>
              <a:endParaRPr b="0" i="0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-431800" lvl="0" marL="6096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F7B"/>
                </a:buClr>
                <a:buSzPts val="2000"/>
                <a:buFont typeface="Nunito Sans"/>
                <a:buChar char="●"/>
              </a:pPr>
              <a:r>
                <a:rPr b="0" i="0" lang="en-US" sz="2000" u="none" cap="none" strike="noStrike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Wat willen we er mee bereiken?</a:t>
              </a:r>
              <a:endParaRPr b="0" i="0" sz="20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 gesprekkencyclus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379200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379200" y="3592700"/>
            <a:ext cx="351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Stimuleren van persoonlijke ontwikkeling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379200" y="4495667"/>
            <a:ext cx="3513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Tekst</a:t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4337183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4339416" y="3592700"/>
            <a:ext cx="3513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Mensen laten doen waar ze goed in zijn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4339416" y="4495667"/>
            <a:ext cx="3513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Tekst</a:t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8299600" y="1613700"/>
            <a:ext cx="3513300" cy="39612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8299599" y="3592683"/>
            <a:ext cx="3513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Realiseren van team- en organisatiedoelen</a:t>
            </a:r>
            <a:endParaRPr b="1" i="0" sz="21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8299599" y="4495650"/>
            <a:ext cx="3513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Tekst</a:t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3975" y="2143509"/>
            <a:ext cx="1278150" cy="122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500" y="1875797"/>
            <a:ext cx="2535376" cy="14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6973" y="2142137"/>
            <a:ext cx="1278150" cy="1232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