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2192000" cy="6858000"/>
  <p:notesSz cx="6858000" cy="9144000"/>
  <p:embeddedFontLst>
    <p:embeddedFont>
      <p:font typeface="Calibri" panose="020F0502020204030204" pitchFamily="34" charset="0"/>
      <p:regular r:id="rId71"/>
      <p:bold r:id="rId72"/>
      <p:italic r:id="rId73"/>
      <p:boldItalic r:id="rId74"/>
    </p:embeddedFont>
    <p:embeddedFont>
      <p:font typeface="Nunito Sans" pitchFamily="2"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ibld9J5UTdajGMGwCbZ4UibnUj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dialog.nl/zo-breng-je-het-goede-gesprek-op-gang-in-jouw-organisati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8" name="Google Shape;14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168" name="Google Shape;1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Leg uit dat een schaal per definitie subjectief en dus persoonlijk is. Mijn 5 kan voor jou een 7 zijn of andersom. Het gaat dan ook niet om de getallen, maar om wat </a:t>
            </a:r>
            <a:endParaRPr sz="1200" b="0" i="0" u="none" strike="noStrike" cap="none">
              <a:solidFill>
                <a:schemeClr val="lt1"/>
              </a:solidFill>
              <a:latin typeface="Calibri"/>
              <a:ea typeface="Calibri"/>
              <a:cs typeface="Calibri"/>
              <a:sym typeface="Calibri"/>
            </a:endParaRPr>
          </a:p>
        </p:txBody>
      </p:sp>
      <p:sp>
        <p:nvSpPr>
          <p:cNvPr id="181" name="Google Shape;1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5" name="Google Shape;19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Speel een kort rollenspel. De trainer speelt de medewerker, een deelnemer de leidinggevende. Laat de deelnemer het gesprek starten. Stop na een paar minuten het gesprek en vraag de andere deelnemers wat hen is opgevallen.</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Deze casus gebruik je om de onderwerpen in de training te duiden. Waarschijnlijk gaat de leidinggevende direct in de overtuig-vertel-oplos modus stappen. IN plaats van Het Goede Gesprek aan te gaan. </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4" name="Google Shape;204;p1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Een goed gesprek start met het hebben van een gezamenlijk doel. Zonder gezamenlijk doel praat je langs elkaar heen en praat je niet samen. </a:t>
            </a:r>
            <a:endParaRPr sz="1200" b="0" i="0" u="none" strike="noStrike" cap="none">
              <a:solidFill>
                <a:schemeClr val="dk1"/>
              </a:solidFill>
              <a:latin typeface="Calibri"/>
              <a:ea typeface="Calibri"/>
              <a:cs typeface="Calibri"/>
              <a:sym typeface="Calibri"/>
            </a:endParaRPr>
          </a:p>
        </p:txBody>
      </p:sp>
      <p:sp>
        <p:nvSpPr>
          <p:cNvPr id="213" name="Google Shape;21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In deze casus wordt duidelijk dat er vaak geen gezamenlijk doel is in een gesprek tussen leidinggevende en medewerker. Dit leidt vaak tot gedoe, frustraties, ineffectiviteit, etc.</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221" name="Google Shape;2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232" name="Google Shape;2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TRAINERL Laat de deelnemers voor zichzelf opschrijven in welk gedrag ze nog verder willen groeien. </a:t>
            </a:r>
            <a:endParaRPr sz="1200" b="0" i="0" u="none" strike="noStrike" cap="none">
              <a:solidFill>
                <a:schemeClr val="lt1"/>
              </a:solidFill>
              <a:latin typeface="Calibri"/>
              <a:ea typeface="Calibri"/>
              <a:cs typeface="Calibri"/>
              <a:sym typeface="Calibri"/>
            </a:endParaRPr>
          </a:p>
        </p:txBody>
      </p:sp>
      <p:sp>
        <p:nvSpPr>
          <p:cNvPr id="246" name="Google Shape;2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TRAINER: Maak de brug van een gezamenlijk doel naar een positieve mindset.</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Het gezamenlijke doel in het goede gesprek bereik je vooral door een goede, positieve vibe. Dit verder aanvullen ……. </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Haal ook de eerdere casus aan. Welke mindset was er in dat gesprek?</a:t>
            </a:r>
            <a:endParaRPr sz="1200" b="0" i="0" u="none" strike="noStrike" cap="none">
              <a:solidFill>
                <a:schemeClr val="dk1"/>
              </a:solidFill>
              <a:latin typeface="Calibri"/>
              <a:ea typeface="Calibri"/>
              <a:cs typeface="Calibri"/>
              <a:sym typeface="Calibri"/>
            </a:endParaRPr>
          </a:p>
        </p:txBody>
      </p:sp>
      <p:sp>
        <p:nvSpPr>
          <p:cNvPr id="262" name="Google Shape;26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TRAINERL Vraag in het plenaire deel hoe de deelnemers zich hierbij voelen (‘wat gebeurt er met jou?’)</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Het doel is om deelnemers te laten ervaren wat het effect is van negatieve gedachtes</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270" name="Google Shape;27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Vraag in het plenaire deel hoe de deelnemers zich hierbij voelen (‘wat gebeurt er met jou?’)</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Laat vooral duidelijk worden dat er een groot verschil in gevoel/energie is met de vorige vraag.</a:t>
            </a:r>
            <a:endParaRPr/>
          </a:p>
        </p:txBody>
      </p:sp>
      <p:sp>
        <p:nvSpPr>
          <p:cNvPr id="282" name="Google Shape;28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TRAINER: Belangrijk om te beseffen dat een positieve mindset in gesprekken belangrijk is, en dat je dat als leidinggevende kunt beïnvloeden</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Negativiteit wordt intenser beleefd dan positiviteit</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Medewerkers ervaren in gesprekken met hun leidinggevende vaak een P/N ratio van 1:2. Ze ervaren dus twee keer meer negatieve ervaringen dan positieve ervaringen.</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Bij de meeste mensen is een P/N-ratio 2:1 nodig</a:t>
            </a:r>
            <a:br>
              <a:rPr lang="en-US" sz="1200" b="1"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Er moeten dus twee keer meer positieve ervaringen zijn dan negatieve ervaringen om het gevoel van negativiteit te compenseren.</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Vergroot je P/N ratio tot minimaal 2:1</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Positieve emoties geven niet alleen een goed gevoel, ze zorgen ook voor openheid. Ook maakt positiviteit socialer en geeft het ons meer veerkracht bij tegenslag. Als de P/N-ratio hoog genoeg is, dan ontstaat er een opwaartse spiraal van positiviteit.</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95" name="Google Shape;29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Laat de deelnemers voor zichzelf opschrijven in welk gedrag ze willen groeien. </a:t>
            </a:r>
            <a:endParaRPr sz="1200" b="0" i="0" u="none" strike="noStrike" cap="none">
              <a:solidFill>
                <a:schemeClr val="lt1"/>
              </a:solidFill>
              <a:latin typeface="Calibri"/>
              <a:ea typeface="Calibri"/>
              <a:cs typeface="Calibri"/>
              <a:sym typeface="Calibri"/>
            </a:endParaRPr>
          </a:p>
        </p:txBody>
      </p:sp>
      <p:sp>
        <p:nvSpPr>
          <p:cNvPr id="310" name="Google Shape;3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Maak de brug van positieve mindset naar echt luisteren.</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Haal ook de eerdere casus aan. Hoe werd er geluisterd in dat gesprek?</a:t>
            </a:r>
            <a:endParaRPr sz="1200" b="0" i="0" u="none" strike="noStrike" cap="none">
              <a:solidFill>
                <a:schemeClr val="dk1"/>
              </a:solidFill>
              <a:latin typeface="Calibri"/>
              <a:ea typeface="Calibri"/>
              <a:cs typeface="Calibri"/>
              <a:sym typeface="Calibri"/>
            </a:endParaRPr>
          </a:p>
        </p:txBody>
      </p:sp>
      <p:sp>
        <p:nvSpPr>
          <p:cNvPr id="326" name="Google Shape;32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Ga het gesprek aan met een deelnemer over zijn/haar vakantie in Nederland. En luister vanuit de 1</a:t>
            </a:r>
            <a:r>
              <a:rPr lang="en-US" sz="1200" b="0" i="0" u="none" strike="noStrike" cap="none" baseline="30000">
                <a:solidFill>
                  <a:schemeClr val="lt1"/>
                </a:solidFill>
                <a:latin typeface="Calibri"/>
                <a:ea typeface="Calibri"/>
                <a:cs typeface="Calibri"/>
                <a:sym typeface="Calibri"/>
              </a:rPr>
              <a:t>e</a:t>
            </a:r>
            <a:r>
              <a:rPr lang="en-US" sz="1200" b="0" i="0" u="none" strike="noStrike" cap="none">
                <a:solidFill>
                  <a:schemeClr val="lt1"/>
                </a:solidFill>
                <a:latin typeface="Calibri"/>
                <a:ea typeface="Calibri"/>
                <a:cs typeface="Calibri"/>
                <a:sym typeface="Calibri"/>
              </a:rPr>
              <a:t> luisterhouding (zie volgende slide). Neem het gesprek over (oh, daar ben ik ook geweest, heb je dat en dat ook bezocht, gaaf hè), stel vooral gesloten vragen, vraag vooral naar feiten, etc. Doe het niet te opzichtig, maar laat het lijken op een normaal gesprek. Hou het kort en vraag na afloop aan de deelnemers: wat viel jullie op?</a:t>
            </a:r>
            <a:endParaRPr sz="1200" b="0" i="0" u="none" strike="noStrike" cap="none">
              <a:solidFill>
                <a:schemeClr val="lt1"/>
              </a:solidFill>
              <a:latin typeface="Calibri"/>
              <a:ea typeface="Calibri"/>
              <a:cs typeface="Calibri"/>
              <a:sym typeface="Calibri"/>
            </a:endParaRPr>
          </a:p>
        </p:txBody>
      </p:sp>
      <p:sp>
        <p:nvSpPr>
          <p:cNvPr id="334" name="Google Shape;33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1. Ik: wat vind ik er van?</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Op zoek naar herkenning</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Luisteren om te reageren, met je eigen verhaal of met advies</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2. Jij: wat bedoel jij precies?</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Op zoek naar wat de ander echt bedoelt</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Luisteren om te begrijpen, het ‘verwonderde kind’</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48" name="Google Shape;34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Als het goed is, noemen de deelnemers hier zaken die op de volgende slide staan.</a:t>
            </a:r>
            <a:endParaRPr sz="1200" b="0" i="0" u="none" strike="noStrike" cap="none">
              <a:solidFill>
                <a:schemeClr val="lt1"/>
              </a:solidFill>
              <a:latin typeface="Calibri"/>
              <a:ea typeface="Calibri"/>
              <a:cs typeface="Calibri"/>
              <a:sym typeface="Calibri"/>
            </a:endParaRPr>
          </a:p>
        </p:txBody>
      </p:sp>
      <p:sp>
        <p:nvSpPr>
          <p:cNvPr id="361" name="Google Shape;36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Wees oprecht nieuwsgierig</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Verwonder je en oordeel niet te snel, het ‘verwonderde kind’</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Sta open om verrast te worden, om iets te leren, stel open vragen</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Je hebt twee oren en één mond</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Luister mee dan dat je praat</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Stiltes zijn een machtig instrument</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Stop met multi-tasken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Richt je op het hier en nu</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Heb geduld, vertraag</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Gun de ander de tijd om onder woorden te brengen wat hij/zij denkt</a:t>
            </a:r>
            <a:endParaRPr/>
          </a:p>
          <a:p>
            <a:pPr marL="0" marR="0" lvl="0" indent="0" algn="l" rtl="0">
              <a:lnSpc>
                <a:spcPct val="100000"/>
              </a:lnSpc>
              <a:spcBef>
                <a:spcPts val="0"/>
              </a:spcBef>
              <a:spcAft>
                <a:spcPts val="0"/>
              </a:spcAft>
              <a:buClr>
                <a:schemeClr val="lt1"/>
              </a:buClr>
              <a:buSzPts val="1200"/>
              <a:buFont typeface="Calibri"/>
              <a:buNone/>
            </a:pP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74" name="Google Shape;37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Voordat je uitlegt wat het programma van de training is, en wat deelnemers ervan verwachten: de kenmerken van een goed gesprek inventariseren. Deze kenmerken vormen straks namelijk de onderdelen van de training.</a:t>
            </a:r>
            <a:endParaRPr sz="1200" b="0" i="0" u="none" strike="noStrike" cap="none">
              <a:solidFill>
                <a:schemeClr val="lt1"/>
              </a:solidFill>
              <a:latin typeface="Calibri"/>
              <a:ea typeface="Calibri"/>
              <a:cs typeface="Calibri"/>
              <a:sym typeface="Calibri"/>
            </a:endParaRPr>
          </a:p>
        </p:txBody>
      </p:sp>
      <p:sp>
        <p:nvSpPr>
          <p:cNvPr id="55" name="Google Shape;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TRAINERL Laat de deelnemers rouleren. Geef de opdracht aan de deelnemers om goed op te letten en één keer in je handen te klappen als iemand vanuit de 1</a:t>
            </a:r>
            <a:r>
              <a:rPr lang="en-US" sz="1200" b="0" i="0" u="none" strike="noStrike" cap="none" baseline="30000">
                <a:solidFill>
                  <a:schemeClr val="lt1"/>
                </a:solidFill>
                <a:latin typeface="Calibri"/>
                <a:ea typeface="Calibri"/>
                <a:cs typeface="Calibri"/>
                <a:sym typeface="Calibri"/>
              </a:rPr>
              <a:t>e</a:t>
            </a:r>
            <a:r>
              <a:rPr lang="en-US" sz="1200" b="0" i="0" u="none" strike="noStrike" cap="none">
                <a:solidFill>
                  <a:schemeClr val="lt1"/>
                </a:solidFill>
                <a:latin typeface="Calibri"/>
                <a:ea typeface="Calibri"/>
                <a:cs typeface="Calibri"/>
                <a:sym typeface="Calibri"/>
              </a:rPr>
              <a:t> luisterhouding luistert (dus als er een gesloten vraag wordt gesteld, als het gesprek wordt overgenomen, etc.). </a:t>
            </a:r>
            <a:endParaRPr sz="1200" b="0" i="0" u="none" strike="noStrike" cap="none">
              <a:solidFill>
                <a:schemeClr val="lt1"/>
              </a:solidFill>
              <a:latin typeface="Calibri"/>
              <a:ea typeface="Calibri"/>
              <a:cs typeface="Calibri"/>
              <a:sym typeface="Calibri"/>
            </a:endParaRPr>
          </a:p>
        </p:txBody>
      </p:sp>
      <p:sp>
        <p:nvSpPr>
          <p:cNvPr id="389" name="Google Shape;38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Laat de deelnemers voor zichzelf opschrijven in welk gedrag ze willen groeien. </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401" name="Google Shape;40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17" name="Google Shape;417;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Maak de brug van luisteren naar scherp doorvragen.</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Haal ook de eerdere casus aan. Hoe werd er doorgevraagd in dat gesprek? Welke vragen werden er gesteld? Wat voor type vragen?</a:t>
            </a:r>
            <a:endParaRPr/>
          </a:p>
        </p:txBody>
      </p:sp>
      <p:sp>
        <p:nvSpPr>
          <p:cNvPr id="426" name="Google Shape;42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Dit is een oefening om te laten zien dat we onbewust aannames hebben als we een gesprek voeren. Laat één deelnemer de vraag beantwoorden en laat anderen aanvullen.   </a:t>
            </a:r>
            <a:endParaRPr sz="1200" b="0" i="0" u="none" strike="noStrike" cap="none">
              <a:solidFill>
                <a:schemeClr val="lt1"/>
              </a:solidFill>
              <a:latin typeface="Calibri"/>
              <a:ea typeface="Calibri"/>
              <a:cs typeface="Calibri"/>
              <a:sym typeface="Calibri"/>
            </a:endParaRPr>
          </a:p>
        </p:txBody>
      </p:sp>
      <p:sp>
        <p:nvSpPr>
          <p:cNvPr id="434" name="Google Shape;43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Laat zien dat in de acties n.a.v. de oefening allerlei aannames verborgen zitten. De crux is dat aannames ansich niet verkeerd zijn. Maar herken ze. Als je weet welke aannames je hebt, kun je die inzetten voor het scherp doorvragen (zie volgende slide).</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Vraag de groep welke vragen ze zouden kunnen stellen om scherp door te vragen (antwoorden op volgende pagina)</a:t>
            </a:r>
            <a:endParaRPr sz="1200" b="0" i="0" u="none" strike="noStrike" cap="none">
              <a:solidFill>
                <a:schemeClr val="lt1"/>
              </a:solidFill>
              <a:latin typeface="Calibri"/>
              <a:ea typeface="Calibri"/>
              <a:cs typeface="Calibri"/>
              <a:sym typeface="Calibri"/>
            </a:endParaRPr>
          </a:p>
        </p:txBody>
      </p:sp>
      <p:sp>
        <p:nvSpPr>
          <p:cNvPr id="446" name="Google Shape;44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TRAINER:</a:t>
            </a:r>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Als we luisteren hebben we aannames</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Het is geen doen om alles wat je hoort, alle aannames die je brein invult, te toetsen. Ons brein wil graag efficiënt kunnen functioneren. Dus vult het veel in. </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Herken deze aannames</a:t>
            </a:r>
            <a:endParaRPr/>
          </a:p>
          <a:p>
            <a:pPr marL="0" marR="0" lvl="0" indent="0" algn="l" rtl="0">
              <a:lnSpc>
                <a:spcPct val="100000"/>
              </a:lnSpc>
              <a:spcBef>
                <a:spcPts val="0"/>
              </a:spcBef>
              <a:spcAft>
                <a:spcPts val="0"/>
              </a:spcAft>
              <a:buClr>
                <a:schemeClr val="lt1"/>
              </a:buClr>
              <a:buSzPts val="1200"/>
              <a:buFont typeface="Calibri"/>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Stel vragen over deze aannames</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Dit zijn de scherpe doorvraag-vragen die voor het oprapen liggen.</a:t>
            </a:r>
            <a:endParaRPr/>
          </a:p>
        </p:txBody>
      </p:sp>
      <p:sp>
        <p:nvSpPr>
          <p:cNvPr id="461" name="Google Shape;461;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474" name="Google Shape;4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Als het goed is noemen ze zaken die op de volgende 2 slides staan. Moraal hiervan is: weet wanneer je welk type vraag kunt inzetten (afhankelijk van wat je wil bereiken).</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Vul het aan met je eigen voorbeelden. </a:t>
            </a:r>
            <a:endParaRPr sz="1200" b="0" i="0" u="none" strike="noStrike" cap="none">
              <a:solidFill>
                <a:schemeClr val="lt1"/>
              </a:solidFill>
              <a:latin typeface="Calibri"/>
              <a:ea typeface="Calibri"/>
              <a:cs typeface="Calibri"/>
              <a:sym typeface="Calibri"/>
            </a:endParaRPr>
          </a:p>
        </p:txBody>
      </p:sp>
      <p:sp>
        <p:nvSpPr>
          <p:cNvPr id="492" name="Google Shape;49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Open vragen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Wie, wat, wanneer, waar, hoe, waarmee</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Let op met waarom-vragen: voelt als verantwoording</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Gesloten vragen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‘Vind je je werk leuk?’</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Keuze vragen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‘Wil je die uitnodiging voor of na het weekend versturen?’</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05" name="Google Shape;505;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Bedoeling van deze oefening is om te laten zien dat we vaak achterwaartse vragen stellen. We kijken terug. Op de vraag in de oefening gaan deelnemers waarschijnlijk antwoorden: ‘Waarom verloopt het overleg weer chaotisch? Waar ligt dat aan?’</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In de volgende slide staan voorbeelden van voorwaartse vragen. Die zijn veel constructiever, positief, vooruitkijkend en gaan uit van een growth mindset. </a:t>
            </a:r>
            <a:endParaRPr sz="1200" b="0" i="0" u="none" strike="noStrike" cap="none">
              <a:solidFill>
                <a:schemeClr val="lt1"/>
              </a:solidFill>
              <a:latin typeface="Calibri"/>
              <a:ea typeface="Calibri"/>
              <a:cs typeface="Calibri"/>
              <a:sym typeface="Calibri"/>
            </a:endParaRPr>
          </a:p>
        </p:txBody>
      </p:sp>
      <p:sp>
        <p:nvSpPr>
          <p:cNvPr id="521" name="Google Shape;52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34" name="Google Shape;53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41</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Laat de deelnemers voor zichzelf opschrijven in welk gedrag ze willen groeien. </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549" name="Google Shape;54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TRAINER:</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Herinner de deelnemers aan de Secret Observer</a:t>
            </a:r>
            <a:endParaRPr sz="1200" b="0" i="0" u="none" strike="noStrike" cap="none">
              <a:solidFill>
                <a:schemeClr val="dk1"/>
              </a:solidFill>
              <a:latin typeface="Calibri"/>
              <a:ea typeface="Calibri"/>
              <a:cs typeface="Calibri"/>
              <a:sym typeface="Calibri"/>
            </a:endParaRPr>
          </a:p>
        </p:txBody>
      </p:sp>
      <p:sp>
        <p:nvSpPr>
          <p:cNvPr id="565" name="Google Shape;56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Bedoeling van deze oefening is te laten zien hoe snel en makkelijk er feedback wordt gegeven dat niet over specifiek gedrag gaat. Feedback waar je dus weinig van leert.</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Vraag na een paar minuten feedback ontvangen te hebben (waarschijnlijk zowel positieve als kritische feedback) wat de deelnemers opvalt. </a:t>
            </a:r>
            <a:endParaRPr sz="1200" b="0" i="0" u="none" strike="noStrike" cap="none">
              <a:solidFill>
                <a:schemeClr val="lt1"/>
              </a:solidFill>
              <a:latin typeface="Calibri"/>
              <a:ea typeface="Calibri"/>
              <a:cs typeface="Calibri"/>
              <a:sym typeface="Calibri"/>
            </a:endParaRPr>
          </a:p>
        </p:txBody>
      </p:sp>
      <p:sp>
        <p:nvSpPr>
          <p:cNvPr id="573" name="Google Shape;57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Voeg hieraan toe dat vooral (het stimuleren van) feedback vragen zorgt voor meer en betere feedback. Als leidinggevende kun je hierin prima een voorbeeldfunctie vervullen. Als jij als leidinggevende feedback aan een medewerker vraagt is de kans groot dat die medewerker ook een keer feedback aan jou vraagt (wederkerigheid).  </a:t>
            </a:r>
            <a:endParaRPr sz="1200" b="0" i="0" u="none" strike="noStrike" cap="none">
              <a:solidFill>
                <a:schemeClr val="lt1"/>
              </a:solidFill>
              <a:latin typeface="Calibri"/>
              <a:ea typeface="Calibri"/>
              <a:cs typeface="Calibri"/>
              <a:sym typeface="Calibri"/>
            </a:endParaRPr>
          </a:p>
        </p:txBody>
      </p:sp>
      <p:sp>
        <p:nvSpPr>
          <p:cNvPr id="585" name="Google Shape;58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DIALOG: Uiteraard is het doel van feedback om iemand aan te zetten tot leren, vanuit de growth mindset.</a:t>
            </a:r>
            <a:endParaRPr/>
          </a:p>
        </p:txBody>
      </p:sp>
      <p:sp>
        <p:nvSpPr>
          <p:cNvPr id="600" name="Google Shape;600;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TRAINER:</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Er zijn veel modellen om feedback te geven. De principes van de modellen zijn allemaal hetzelfde.</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Punt 2 bij ‘Geef aan wat het effect is van het gedrag’ is een wezenlijke. Als je weet wat de ander wil bereiken kun je effectieve feedback geven. En die feedback gaat niet over wat jij van het gedrag vindt, maar over of het gedrag het gewenste effect heeft. </a:t>
            </a:r>
            <a:endParaRPr/>
          </a:p>
        </p:txBody>
      </p:sp>
      <p:sp>
        <p:nvSpPr>
          <p:cNvPr id="614" name="Google Shape;61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TRAINER: De meeste mensen deugen. Dus de meeste mensen hebben met hun gedrag het beste voor. Ze willen er iets mee bereiken. Er is dus geen goed en fout gedrag (crimineel gedrag daargelaten). Er is effectief en ineffectief gedrag.</a:t>
            </a:r>
            <a:endParaRPr/>
          </a:p>
        </p:txBody>
      </p:sp>
      <p:sp>
        <p:nvSpPr>
          <p:cNvPr id="632" name="Google Shape;63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TRAINER: Vul dit eventueel aan met andere tips van deelnemers en je eigen tips</a:t>
            </a:r>
            <a:endParaRPr/>
          </a:p>
        </p:txBody>
      </p:sp>
      <p:sp>
        <p:nvSpPr>
          <p:cNvPr id="650" name="Google Shape;650;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49</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Dit zijn belangrijke kenmerken van een goed gesprek in de werkcontext. Deze punten vormen ook de opbouw van de training.</a:t>
            </a:r>
            <a:endParaRPr sz="1200" b="0" i="0" u="none" strike="noStrike" cap="none">
              <a:solidFill>
                <a:schemeClr val="lt1"/>
              </a:solidFill>
              <a:latin typeface="Calibri"/>
              <a:ea typeface="Calibri"/>
              <a:cs typeface="Calibri"/>
              <a:sym typeface="Calibri"/>
            </a:endParaRPr>
          </a:p>
        </p:txBody>
      </p:sp>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Laat de deelnemers voor zichzelf opschrijven in welk gedrag ze willen groeien. </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667" name="Google Shape;66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Maak de brug van het voeren van een goed gesprek (de kenmerken van een goed gesprek) naar zorgen dat je in het gesprek het over de goede dingen praat: de drie versnellers. </a:t>
            </a:r>
            <a:endParaRPr sz="1200" b="0" i="0" u="none" strike="noStrike" cap="none">
              <a:solidFill>
                <a:schemeClr val="dk1"/>
              </a:solidFill>
              <a:latin typeface="Calibri"/>
              <a:ea typeface="Calibri"/>
              <a:cs typeface="Calibri"/>
              <a:sym typeface="Calibri"/>
            </a:endParaRPr>
          </a:p>
        </p:txBody>
      </p:sp>
      <p:sp>
        <p:nvSpPr>
          <p:cNvPr id="683" name="Google Shape;683;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Zie ook het artikel van Jochem en Stefan. </a:t>
            </a:r>
            <a:r>
              <a:rPr lang="en-US" u="sng">
                <a:solidFill>
                  <a:schemeClr val="hlink"/>
                </a:solidFill>
                <a:hlinkClick r:id="rId3"/>
              </a:rPr>
              <a:t>Zo breng je het goede gesprek op gang in jouw organisatie (dialog.nl)</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92" name="Google Shape;692;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52</a:t>
            </a:fld>
            <a:endParaRPr sz="12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Zie ook het artikel van Jochem en Stefan. Zo breng je het goede gesprek op gang in jouw organisatie (dialog.nl)</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Persoonlijk</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Hoe is het met je? Hoe zit je in je vel? Waar krijg je energie van en wat kost je energie? Waar wil je meer aandacht aan geven?</a:t>
            </a:r>
            <a:endParaRPr/>
          </a:p>
          <a:p>
            <a:pPr marL="0" marR="0" lvl="0" indent="0" algn="l" rtl="0">
              <a:lnSpc>
                <a:spcPct val="100000"/>
              </a:lnSpc>
              <a:spcBef>
                <a:spcPts val="0"/>
              </a:spcBef>
              <a:spcAft>
                <a:spcPts val="0"/>
              </a:spcAft>
              <a:buClr>
                <a:schemeClr val="lt1"/>
              </a:buClr>
              <a:buSzPts val="1200"/>
              <a:buFont typeface="Calibri"/>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Huidige rol</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Hoe vul je je huidige rol in? Hoe gaat het met de doelen die zijn afgesproken? Welke feedback wil ik geven?</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1" i="0" u="none" strike="noStrike" cap="none">
                <a:solidFill>
                  <a:schemeClr val="dk1"/>
                </a:solidFill>
                <a:latin typeface="Calibri"/>
                <a:ea typeface="Calibri"/>
                <a:cs typeface="Calibri"/>
                <a:sym typeface="Calibri"/>
              </a:rPr>
              <a:t>Groei &amp; ontwikkeling</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dk1"/>
                </a:solidFill>
                <a:latin typeface="Calibri"/>
                <a:ea typeface="Calibri"/>
                <a:cs typeface="Calibri"/>
                <a:sym typeface="Calibri"/>
              </a:rPr>
              <a:t>Welke talenten wil je meer inzetten? Welke kennis en vaardigheden wil je ontwikkelen? Wat is je ambitie en welke mogelijkheden zijn er binnen de organisatie?</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11" name="Google Shape;711;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53</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Laat door middel van de demo van Dialog zien hoe je informatie toegankelijk maakt in Dialog</a:t>
            </a:r>
            <a:endParaRPr sz="1200" b="0" i="0" u="none" strike="noStrike" cap="none">
              <a:solidFill>
                <a:schemeClr val="lt1"/>
              </a:solidFill>
              <a:latin typeface="Calibri"/>
              <a:ea typeface="Calibri"/>
              <a:cs typeface="Calibri"/>
              <a:sym typeface="Calibri"/>
            </a:endParaRPr>
          </a:p>
        </p:txBody>
      </p:sp>
      <p:sp>
        <p:nvSpPr>
          <p:cNvPr id="726" name="Google Shape;7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733" name="Google Shape;73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Laat de deelnemers voor zichzelf opschrijven in welk gedrag ze willen groeien. </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745" name="Google Shape;74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61" name="Google Shape;761;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70" name="Google Shape;770;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Dit zijn belangrijke kenmerken van een goed gesprek in de werkcontext. </a:t>
            </a:r>
            <a:endParaRPr sz="1200" b="0" i="0" u="none" strike="noStrike" cap="none">
              <a:solidFill>
                <a:schemeClr val="lt1"/>
              </a:solidFill>
              <a:latin typeface="Calibri"/>
              <a:ea typeface="Calibri"/>
              <a:cs typeface="Calibri"/>
              <a:sym typeface="Calibri"/>
            </a:endParaRPr>
          </a:p>
        </p:txBody>
      </p:sp>
      <p:sp>
        <p:nvSpPr>
          <p:cNvPr id="778" name="Google Shape;77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94" name="Google Shape;794;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In breakoutrooms. Begin met een korte pauze, verse koffie/thee.</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Kies toepasselijke cases uit.</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Bijvoorbeeld:</a:t>
            </a:r>
            <a:endParaRPr/>
          </a:p>
          <a:p>
            <a:pPr marL="171450" marR="0" lvl="0" indent="-171450" algn="l" rtl="0">
              <a:lnSpc>
                <a:spcPct val="100000"/>
              </a:lnSpc>
              <a:spcBef>
                <a:spcPts val="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medewerker is niet gemotiveerd, ziet dit gesprek niet zitten, heeft geen doelen opgesteld </a:t>
            </a:r>
            <a:endParaRPr/>
          </a:p>
          <a:p>
            <a:pPr marL="171450" marR="0" lvl="0" indent="-171450" algn="l" rtl="0">
              <a:lnSpc>
                <a:spcPct val="100000"/>
              </a:lnSpc>
              <a:spcBef>
                <a:spcPts val="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medewerker neemt onvoldoende initiatieven (in werk, in teamoverleg)</a:t>
            </a:r>
            <a:endParaRPr/>
          </a:p>
          <a:p>
            <a:pPr marL="171450" marR="0" lvl="0" indent="-171450" algn="l" rtl="0">
              <a:lnSpc>
                <a:spcPct val="100000"/>
              </a:lnSpc>
              <a:spcBef>
                <a:spcPts val="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medewerker is heel stil in het gesprek</a:t>
            </a:r>
            <a:endParaRPr/>
          </a:p>
          <a:p>
            <a:pPr marL="171450" marR="0" lvl="0" indent="-171450" algn="l" rtl="0">
              <a:lnSpc>
                <a:spcPct val="100000"/>
              </a:lnSpc>
              <a:spcBef>
                <a:spcPts val="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medewerker vindt dat hij heel goed functioneert en jij denkt daar anders over</a:t>
            </a:r>
            <a:endParaRPr/>
          </a:p>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802" name="Google Shape;80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17" name="Google Shape;817;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Vraag wie er wil beginnen met zijn/haar feedback. De persoon die de feedback heeft ontvangen is de volgende met feedback geven.</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Vraag na afloop hoe ze dit hebben gevonden.</a:t>
            </a:r>
            <a:endParaRPr sz="1200" b="0" i="0" u="none" strike="noStrike" cap="none">
              <a:solidFill>
                <a:schemeClr val="lt1"/>
              </a:solidFill>
              <a:latin typeface="Calibri"/>
              <a:ea typeface="Calibri"/>
              <a:cs typeface="Calibri"/>
              <a:sym typeface="Calibri"/>
            </a:endParaRPr>
          </a:p>
        </p:txBody>
      </p:sp>
      <p:sp>
        <p:nvSpPr>
          <p:cNvPr id="825" name="Google Shape;82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40" name="Google Shape;840;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848" name="Google Shape;848;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63" name="Google Shape;863;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daad74425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71" name="Google Shape;871;gdaad7442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82" name="Google Shape;882;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111" name="Google Shape;1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6" name="Google Shape;12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TRAINER: Bedoeling van deze oefening is dat deelnemers leren observeren en feedback geven (compliment en tip). </a:t>
            </a:r>
            <a:endParaRPr/>
          </a:p>
          <a:p>
            <a:pPr marL="0" marR="0" lvl="0" indent="0" algn="l" rtl="0">
              <a:lnSpc>
                <a:spcPct val="10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Iedere deelnemer observeert een andere deelnemer, zonder dat de ander dat weet. Maak zelf een indeling of laat deelnemers lootjes trekken.</a:t>
            </a:r>
            <a:endParaRPr sz="1200" b="0" i="0" u="none" strike="noStrike" cap="none">
              <a:solidFill>
                <a:schemeClr val="lt1"/>
              </a:solidFill>
              <a:latin typeface="Calibri"/>
              <a:ea typeface="Calibri"/>
              <a:cs typeface="Calibri"/>
              <a:sym typeface="Calibri"/>
            </a:endParaRPr>
          </a:p>
        </p:txBody>
      </p:sp>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g12551a99bdc_0_2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g12551a99bdc_0_2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8" name="Google Shape;18;g12551a99bdc_0_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9" name="Google Shape;19;g12551a99bdc_0_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0" name="Google Shape;20;g12551a99bdc_0_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g12551a99bdc_0_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g12551a99bdc_0_3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4" name="Google Shape;24;g12551a99bdc_0_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Google Shape;25;g12551a99bdc_0_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Google Shape;26;g12551a99bdc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
        <p:nvSpPr>
          <p:cNvPr id="27" name="Google Shape;27;g12551a99bdc_0_33"/>
          <p:cNvSpPr/>
          <p:nvPr/>
        </p:nvSpPr>
        <p:spPr>
          <a:xfrm>
            <a:off x="0" y="6392917"/>
            <a:ext cx="12192000" cy="465000"/>
          </a:xfrm>
          <a:prstGeom prst="rect">
            <a:avLst/>
          </a:prstGeom>
          <a:solidFill>
            <a:srgbClr val="203F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g12551a99bdc_0_33"/>
          <p:cNvSpPr txBox="1"/>
          <p:nvPr/>
        </p:nvSpPr>
        <p:spPr>
          <a:xfrm>
            <a:off x="9891329" y="6488536"/>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Calibri"/>
                <a:ea typeface="Calibri"/>
                <a:cs typeface="Calibri"/>
                <a:sym typeface="Calibri"/>
              </a:rPr>
              <a:t>‹nr.›</a:t>
            </a:fld>
            <a:endParaRPr sz="1400" b="0" i="0" u="none" strike="noStrike" cap="none">
              <a:solidFill>
                <a:schemeClr val="lt1"/>
              </a:solidFill>
              <a:latin typeface="Calibri"/>
              <a:ea typeface="Calibri"/>
              <a:cs typeface="Calibri"/>
              <a:sym typeface="Calibri"/>
            </a:endParaRPr>
          </a:p>
        </p:txBody>
      </p:sp>
      <p:pic>
        <p:nvPicPr>
          <p:cNvPr id="29" name="Google Shape;29;g12551a99bdc_0_33"/>
          <p:cNvPicPr preferRelativeResize="0"/>
          <p:nvPr/>
        </p:nvPicPr>
        <p:blipFill rotWithShape="1">
          <a:blip r:embed="rId2">
            <a:alphaModFix/>
          </a:blip>
          <a:srcRect/>
          <a:stretch/>
        </p:blipFill>
        <p:spPr>
          <a:xfrm>
            <a:off x="179512" y="6474519"/>
            <a:ext cx="792088" cy="282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2551a99bdc_0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2551a99bdc_0_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g12551a99bdc_0_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g12551a99bdc_0_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g12551a99bdc_0_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36" name="Google Shape;36;p1"/>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37" name="Google Shape;37;p1"/>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Training Het Goede Gesprek </a:t>
            </a:r>
            <a:endParaRPr sz="1400" b="0" i="0" u="none" strike="noStrike" cap="none">
              <a:solidFill>
                <a:srgbClr val="000000"/>
              </a:solidFill>
              <a:latin typeface="Arial"/>
              <a:ea typeface="Arial"/>
              <a:cs typeface="Arial"/>
              <a:sym typeface="Arial"/>
            </a:endParaRPr>
          </a:p>
        </p:txBody>
      </p:sp>
      <p:pic>
        <p:nvPicPr>
          <p:cNvPr id="38" name="Google Shape;38;p1"/>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10"/>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151" name="Google Shape;151;p10"/>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152" name="Google Shape;152;p10"/>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Een goed gesprek</a:t>
            </a:r>
            <a:endParaRPr sz="4200" b="0" i="0" u="none" strike="noStrike" cap="none">
              <a:solidFill>
                <a:schemeClr val="dk1"/>
              </a:solidFill>
              <a:latin typeface="Nunito Sans"/>
              <a:ea typeface="Nunito Sans"/>
              <a:cs typeface="Nunito Sans"/>
              <a:sym typeface="Nunito Sans"/>
            </a:endParaRPr>
          </a:p>
        </p:txBody>
      </p:sp>
      <p:pic>
        <p:nvPicPr>
          <p:cNvPr id="153" name="Google Shape;153;p10"/>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11"/>
          <p:cNvSpPr/>
          <p:nvPr/>
        </p:nvSpPr>
        <p:spPr>
          <a:xfrm>
            <a:off x="468143"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59" name="Google Shape;159;p11"/>
          <p:cNvSpPr/>
          <p:nvPr/>
        </p:nvSpPr>
        <p:spPr>
          <a:xfrm>
            <a:off x="468143"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60" name="Google Shape;160;p11"/>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5 minuten (plenair)</a:t>
            </a:r>
            <a:endParaRPr sz="2800" b="0" i="0" u="none" strike="noStrike" cap="none">
              <a:solidFill>
                <a:schemeClr val="dk1"/>
              </a:solidFill>
              <a:latin typeface="Nunito Sans"/>
              <a:ea typeface="Nunito Sans"/>
              <a:cs typeface="Nunito Sans"/>
              <a:sym typeface="Nunito Sans"/>
            </a:endParaRPr>
          </a:p>
        </p:txBody>
      </p:sp>
      <p:pic>
        <p:nvPicPr>
          <p:cNvPr id="161" name="Google Shape;161;p11"/>
          <p:cNvPicPr preferRelativeResize="0"/>
          <p:nvPr/>
        </p:nvPicPr>
        <p:blipFill rotWithShape="1">
          <a:blip r:embed="rId3">
            <a:alphaModFix/>
          </a:blip>
          <a:srcRect/>
          <a:stretch/>
        </p:blipFill>
        <p:spPr>
          <a:xfrm>
            <a:off x="735499" y="3508042"/>
            <a:ext cx="447277" cy="447277"/>
          </a:xfrm>
          <a:prstGeom prst="rect">
            <a:avLst/>
          </a:prstGeom>
          <a:noFill/>
          <a:ln>
            <a:noFill/>
          </a:ln>
        </p:spPr>
      </p:pic>
      <p:sp>
        <p:nvSpPr>
          <p:cNvPr id="162" name="Google Shape;162;p11"/>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63" name="Google Shape;163;p11"/>
          <p:cNvSpPr/>
          <p:nvPr/>
        </p:nvSpPr>
        <p:spPr>
          <a:xfrm>
            <a:off x="1267675" y="3346560"/>
            <a:ext cx="107406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Waarom is Het Goede Gesprek belangrijk op het werk? </a:t>
            </a:r>
            <a:endParaRPr sz="1400" b="0" i="0" u="none" strike="noStrike" cap="none">
              <a:solidFill>
                <a:schemeClr val="dk1"/>
              </a:solidFill>
              <a:latin typeface="Arial"/>
              <a:ea typeface="Arial"/>
              <a:cs typeface="Arial"/>
              <a:sym typeface="Arial"/>
            </a:endParaRPr>
          </a:p>
        </p:txBody>
      </p:sp>
      <p:sp>
        <p:nvSpPr>
          <p:cNvPr id="164" name="Google Shape;164;p11"/>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Het belang van Het Goede Gesprek</a:t>
            </a:r>
            <a:endParaRPr b="0" i="0" u="none" strike="noStrike" cap="none">
              <a:solidFill>
                <a:srgbClr val="203F7B"/>
              </a:solidFill>
            </a:endParaRPr>
          </a:p>
        </p:txBody>
      </p:sp>
      <p:pic>
        <p:nvPicPr>
          <p:cNvPr id="165" name="Google Shape;165;p11"/>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12"/>
          <p:cNvSpPr/>
          <p:nvPr/>
        </p:nvSpPr>
        <p:spPr>
          <a:xfrm>
            <a:off x="8330752" y="1215456"/>
            <a:ext cx="3488137" cy="469385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sp>
        <p:nvSpPr>
          <p:cNvPr id="171" name="Google Shape;171;p12"/>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De essentie van Het Goede Gesprek</a:t>
            </a:r>
            <a:endParaRPr sz="4400" b="0" i="0" u="none" strike="noStrike" cap="none">
              <a:solidFill>
                <a:srgbClr val="203F7B"/>
              </a:solidFill>
              <a:latin typeface="Calibri"/>
              <a:ea typeface="Calibri"/>
              <a:cs typeface="Calibri"/>
              <a:sym typeface="Calibri"/>
            </a:endParaRPr>
          </a:p>
        </p:txBody>
      </p:sp>
      <p:sp>
        <p:nvSpPr>
          <p:cNvPr id="172" name="Google Shape;172;p12"/>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73" name="Google Shape;173;p12"/>
          <p:cNvSpPr/>
          <p:nvPr/>
        </p:nvSpPr>
        <p:spPr>
          <a:xfrm>
            <a:off x="373110" y="1215455"/>
            <a:ext cx="7769214" cy="469385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sp>
        <p:nvSpPr>
          <p:cNvPr id="174" name="Google Shape;174;p12"/>
          <p:cNvSpPr/>
          <p:nvPr/>
        </p:nvSpPr>
        <p:spPr>
          <a:xfrm>
            <a:off x="1252981" y="1631991"/>
            <a:ext cx="7077769"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1" i="0" u="none" strike="noStrike" cap="none" dirty="0" err="1">
                <a:solidFill>
                  <a:schemeClr val="dk1"/>
                </a:solidFill>
                <a:latin typeface="Nunito Sans"/>
                <a:ea typeface="Nunito Sans"/>
                <a:cs typeface="Nunito Sans"/>
                <a:sym typeface="Nunito Sans"/>
              </a:rPr>
              <a:t>Verhogen</a:t>
            </a:r>
            <a:r>
              <a:rPr lang="en-US" sz="2800" b="1" i="0" u="none" strike="noStrike" cap="none" dirty="0">
                <a:solidFill>
                  <a:schemeClr val="dk1"/>
                </a:solidFill>
                <a:latin typeface="Nunito Sans"/>
                <a:ea typeface="Nunito Sans"/>
                <a:cs typeface="Nunito Sans"/>
                <a:sym typeface="Nunito Sans"/>
              </a:rPr>
              <a:t> van </a:t>
            </a:r>
            <a:r>
              <a:rPr lang="en-US" sz="2800" b="1" i="0" u="none" strike="noStrike" cap="none" dirty="0" err="1">
                <a:solidFill>
                  <a:schemeClr val="dk1"/>
                </a:solidFill>
                <a:latin typeface="Nunito Sans"/>
                <a:ea typeface="Nunito Sans"/>
                <a:cs typeface="Nunito Sans"/>
                <a:sym typeface="Nunito Sans"/>
              </a:rPr>
              <a:t>prestaties</a:t>
            </a:r>
            <a:r>
              <a:rPr lang="en-US" sz="2800" b="1" i="0" u="none" strike="noStrike" cap="none" dirty="0">
                <a:solidFill>
                  <a:schemeClr val="dk1"/>
                </a:solidFill>
                <a:latin typeface="Nunito Sans"/>
                <a:ea typeface="Nunito Sans"/>
                <a:cs typeface="Nunito Sans"/>
                <a:sym typeface="Nunito Sans"/>
              </a:rPr>
              <a:t> </a:t>
            </a:r>
            <a:r>
              <a:rPr lang="en-US" sz="2800" b="1" i="0" u="none" strike="noStrike" cap="none" dirty="0" err="1">
                <a:solidFill>
                  <a:schemeClr val="dk1"/>
                </a:solidFill>
                <a:latin typeface="Nunito Sans"/>
                <a:ea typeface="Nunito Sans"/>
                <a:cs typeface="Nunito Sans"/>
                <a:sym typeface="Nunito Sans"/>
              </a:rPr>
              <a:t>en</a:t>
            </a:r>
            <a:r>
              <a:rPr lang="en-US" sz="2800" b="1" i="0" u="none" strike="noStrike" cap="none" dirty="0">
                <a:solidFill>
                  <a:schemeClr val="dk1"/>
                </a:solidFill>
                <a:latin typeface="Nunito Sans"/>
                <a:ea typeface="Nunito Sans"/>
                <a:cs typeface="Nunito Sans"/>
                <a:sym typeface="Nunito Sans"/>
              </a:rPr>
              <a:t> </a:t>
            </a:r>
            <a:r>
              <a:rPr lang="en-US" sz="2800" b="1" i="0" u="none" strike="noStrike" cap="none" dirty="0" err="1">
                <a:solidFill>
                  <a:schemeClr val="dk1"/>
                </a:solidFill>
                <a:latin typeface="Nunito Sans"/>
                <a:ea typeface="Nunito Sans"/>
                <a:cs typeface="Nunito Sans"/>
                <a:sym typeface="Nunito Sans"/>
              </a:rPr>
              <a:t>betrokkenheid</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Een</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goed</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gesprek</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leidt</a:t>
            </a:r>
            <a:r>
              <a:rPr lang="en-US" sz="2800" b="0" i="0" u="none" strike="noStrike" cap="none" dirty="0">
                <a:solidFill>
                  <a:schemeClr val="dk1"/>
                </a:solidFill>
                <a:latin typeface="Nunito Sans"/>
                <a:ea typeface="Nunito Sans"/>
                <a:cs typeface="Nunito Sans"/>
                <a:sym typeface="Nunito Sans"/>
              </a:rPr>
              <a:t> tot:</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chemeClr val="dk1"/>
                </a:solidFill>
                <a:latin typeface="Nunito Sans"/>
                <a:ea typeface="Nunito Sans"/>
                <a:cs typeface="Nunito Sans"/>
                <a:sym typeface="Nunito Sans"/>
              </a:rPr>
              <a:t>Meer focus op </a:t>
            </a:r>
            <a:r>
              <a:rPr lang="en-US" sz="2800" b="0" i="0" u="none" strike="noStrike" cap="none" dirty="0" err="1">
                <a:solidFill>
                  <a:schemeClr val="dk1"/>
                </a:solidFill>
                <a:latin typeface="Nunito Sans"/>
                <a:ea typeface="Nunito Sans"/>
                <a:cs typeface="Nunito Sans"/>
                <a:sym typeface="Nunito Sans"/>
              </a:rPr>
              <a:t>doelen</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Beter</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benutten</a:t>
            </a:r>
            <a:r>
              <a:rPr lang="en-US" sz="2800" b="0" i="0" u="none" strike="noStrike" cap="none" dirty="0">
                <a:solidFill>
                  <a:schemeClr val="dk1"/>
                </a:solidFill>
                <a:latin typeface="Nunito Sans"/>
                <a:ea typeface="Nunito Sans"/>
                <a:cs typeface="Nunito Sans"/>
                <a:sym typeface="Nunito Sans"/>
              </a:rPr>
              <a:t> van </a:t>
            </a:r>
            <a:r>
              <a:rPr lang="en-US" sz="2800" b="0" i="0" u="none" strike="noStrike" cap="none" dirty="0" err="1">
                <a:solidFill>
                  <a:schemeClr val="dk1"/>
                </a:solidFill>
                <a:latin typeface="Nunito Sans"/>
                <a:ea typeface="Nunito Sans"/>
                <a:cs typeface="Nunito Sans"/>
                <a:sym typeface="Nunito Sans"/>
              </a:rPr>
              <a:t>talenten</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Hogere</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motivatie</a:t>
            </a:r>
            <a:endParaRPr sz="1400" b="0" i="0" u="none" strike="noStrike" cap="none" dirty="0">
              <a:solidFill>
                <a:schemeClr val="dk1"/>
              </a:solidFill>
              <a:latin typeface="Arial"/>
              <a:ea typeface="Arial"/>
              <a:cs typeface="Arial"/>
              <a:sym typeface="Arial"/>
            </a:endParaRPr>
          </a:p>
        </p:txBody>
      </p:sp>
      <p:pic>
        <p:nvPicPr>
          <p:cNvPr id="175" name="Google Shape;175;p12"/>
          <p:cNvPicPr preferRelativeResize="0"/>
          <p:nvPr/>
        </p:nvPicPr>
        <p:blipFill rotWithShape="1">
          <a:blip r:embed="rId3">
            <a:alphaModFix/>
          </a:blip>
          <a:srcRect/>
          <a:stretch/>
        </p:blipFill>
        <p:spPr>
          <a:xfrm>
            <a:off x="826802" y="4459031"/>
            <a:ext cx="316964" cy="244927"/>
          </a:xfrm>
          <a:prstGeom prst="rect">
            <a:avLst/>
          </a:prstGeom>
          <a:noFill/>
          <a:ln>
            <a:noFill/>
          </a:ln>
        </p:spPr>
      </p:pic>
      <p:pic>
        <p:nvPicPr>
          <p:cNvPr id="176" name="Google Shape;176;p12"/>
          <p:cNvPicPr preferRelativeResize="0"/>
          <p:nvPr/>
        </p:nvPicPr>
        <p:blipFill rotWithShape="1">
          <a:blip r:embed="rId4">
            <a:alphaModFix/>
          </a:blip>
          <a:srcRect/>
          <a:stretch/>
        </p:blipFill>
        <p:spPr>
          <a:xfrm>
            <a:off x="8779761" y="2464990"/>
            <a:ext cx="2590118" cy="2194784"/>
          </a:xfrm>
          <a:prstGeom prst="rect">
            <a:avLst/>
          </a:prstGeom>
          <a:noFill/>
          <a:ln>
            <a:noFill/>
          </a:ln>
        </p:spPr>
      </p:pic>
      <p:pic>
        <p:nvPicPr>
          <p:cNvPr id="177" name="Google Shape;177;p12"/>
          <p:cNvPicPr preferRelativeResize="0"/>
          <p:nvPr/>
        </p:nvPicPr>
        <p:blipFill rotWithShape="1">
          <a:blip r:embed="rId3">
            <a:alphaModFix/>
          </a:blip>
          <a:srcRect/>
          <a:stretch/>
        </p:blipFill>
        <p:spPr>
          <a:xfrm>
            <a:off x="826802" y="3823230"/>
            <a:ext cx="316964" cy="244927"/>
          </a:xfrm>
          <a:prstGeom prst="rect">
            <a:avLst/>
          </a:prstGeom>
          <a:noFill/>
          <a:ln>
            <a:noFill/>
          </a:ln>
        </p:spPr>
      </p:pic>
      <p:pic>
        <p:nvPicPr>
          <p:cNvPr id="178" name="Google Shape;178;p12"/>
          <p:cNvPicPr preferRelativeResize="0"/>
          <p:nvPr/>
        </p:nvPicPr>
        <p:blipFill rotWithShape="1">
          <a:blip r:embed="rId3">
            <a:alphaModFix/>
          </a:blip>
          <a:srcRect/>
          <a:stretch/>
        </p:blipFill>
        <p:spPr>
          <a:xfrm>
            <a:off x="820720" y="5094832"/>
            <a:ext cx="316964" cy="2449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13"/>
          <p:cNvSpPr/>
          <p:nvPr/>
        </p:nvSpPr>
        <p:spPr>
          <a:xfrm>
            <a:off x="468143"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4" name="Google Shape;184;p13"/>
          <p:cNvSpPr/>
          <p:nvPr/>
        </p:nvSpPr>
        <p:spPr>
          <a:xfrm>
            <a:off x="468143"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5" name="Google Shape;185;p13"/>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2 minuten (individueel) – 13 minuten (plenair)</a:t>
            </a:r>
            <a:endParaRPr sz="2800" b="0" i="0" u="none" strike="noStrike" cap="none">
              <a:solidFill>
                <a:schemeClr val="dk1"/>
              </a:solidFill>
              <a:latin typeface="Nunito Sans"/>
              <a:ea typeface="Nunito Sans"/>
              <a:cs typeface="Nunito Sans"/>
              <a:sym typeface="Nunito Sans"/>
            </a:endParaRPr>
          </a:p>
        </p:txBody>
      </p:sp>
      <p:pic>
        <p:nvPicPr>
          <p:cNvPr id="186" name="Google Shape;186;p13"/>
          <p:cNvPicPr preferRelativeResize="0"/>
          <p:nvPr/>
        </p:nvPicPr>
        <p:blipFill rotWithShape="1">
          <a:blip r:embed="rId3">
            <a:alphaModFix/>
          </a:blip>
          <a:srcRect/>
          <a:stretch/>
        </p:blipFill>
        <p:spPr>
          <a:xfrm>
            <a:off x="729766" y="3429000"/>
            <a:ext cx="447277" cy="447277"/>
          </a:xfrm>
          <a:prstGeom prst="rect">
            <a:avLst/>
          </a:prstGeom>
          <a:noFill/>
          <a:ln>
            <a:noFill/>
          </a:ln>
        </p:spPr>
      </p:pic>
      <p:sp>
        <p:nvSpPr>
          <p:cNvPr id="187" name="Google Shape;187;p13"/>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88" name="Google Shape;188;p13"/>
          <p:cNvSpPr/>
          <p:nvPr/>
        </p:nvSpPr>
        <p:spPr>
          <a:xfrm>
            <a:off x="1258938" y="3196889"/>
            <a:ext cx="10569000" cy="2423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chemeClr val="dk1"/>
                </a:solidFill>
                <a:latin typeface="Nunito Sans"/>
                <a:ea typeface="Nunito Sans"/>
                <a:cs typeface="Nunito Sans"/>
                <a:sym typeface="Nunito Sans"/>
              </a:rPr>
              <a:t>Op </a:t>
            </a:r>
            <a:r>
              <a:rPr lang="en-US" sz="2800" b="0" i="0" u="none" strike="noStrike" cap="none" dirty="0" err="1">
                <a:solidFill>
                  <a:schemeClr val="dk1"/>
                </a:solidFill>
                <a:latin typeface="Nunito Sans"/>
                <a:ea typeface="Nunito Sans"/>
                <a:cs typeface="Nunito Sans"/>
                <a:sym typeface="Nunito Sans"/>
              </a:rPr>
              <a:t>een</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schaal</a:t>
            </a:r>
            <a:r>
              <a:rPr lang="en-US" sz="2800" b="0" i="0" u="none" strike="noStrike" cap="none" dirty="0">
                <a:solidFill>
                  <a:schemeClr val="dk1"/>
                </a:solidFill>
                <a:latin typeface="Nunito Sans"/>
                <a:ea typeface="Nunito Sans"/>
                <a:cs typeface="Nunito Sans"/>
                <a:sym typeface="Nunito Sans"/>
              </a:rPr>
              <a:t> van 1 tot 10: Hoe </a:t>
            </a:r>
            <a:r>
              <a:rPr lang="en-US" sz="2800" b="0" i="0" u="none" strike="noStrike" cap="none" dirty="0" err="1">
                <a:solidFill>
                  <a:schemeClr val="dk1"/>
                </a:solidFill>
                <a:latin typeface="Nunito Sans"/>
                <a:ea typeface="Nunito Sans"/>
                <a:cs typeface="Nunito Sans"/>
                <a:sym typeface="Nunito Sans"/>
              </a:rPr>
              <a:t>vind</a:t>
            </a:r>
            <a:r>
              <a:rPr lang="en-US" sz="2800" b="0" i="0" u="none" strike="noStrike" cap="none" dirty="0">
                <a:solidFill>
                  <a:schemeClr val="dk1"/>
                </a:solidFill>
                <a:latin typeface="Nunito Sans"/>
                <a:ea typeface="Nunito Sans"/>
                <a:cs typeface="Nunito Sans"/>
                <a:sym typeface="Nunito Sans"/>
              </a:rPr>
              <a:t> je </a:t>
            </a:r>
            <a:r>
              <a:rPr lang="en-US" sz="2800" b="0" i="0" u="none" strike="noStrike" cap="none" dirty="0" err="1">
                <a:solidFill>
                  <a:schemeClr val="dk1"/>
                </a:solidFill>
                <a:latin typeface="Nunito Sans"/>
                <a:ea typeface="Nunito Sans"/>
                <a:cs typeface="Nunito Sans"/>
                <a:sym typeface="Nunito Sans"/>
              </a:rPr>
              <a:t>dat</a:t>
            </a:r>
            <a:r>
              <a:rPr lang="en-US" sz="2800" b="0" i="0" u="none" strike="noStrike" cap="none" dirty="0">
                <a:solidFill>
                  <a:schemeClr val="dk1"/>
                </a:solidFill>
                <a:latin typeface="Nunito Sans"/>
                <a:ea typeface="Nunito Sans"/>
                <a:cs typeface="Nunito Sans"/>
                <a:sym typeface="Nunito Sans"/>
              </a:rPr>
              <a:t> je Het Goede </a:t>
            </a:r>
            <a:r>
              <a:rPr lang="en-US" sz="2800" b="0" i="0" u="none" strike="noStrike" cap="none" dirty="0" err="1">
                <a:solidFill>
                  <a:schemeClr val="dk1"/>
                </a:solidFill>
                <a:latin typeface="Nunito Sans"/>
                <a:ea typeface="Nunito Sans"/>
                <a:cs typeface="Nunito Sans"/>
                <a:sym typeface="Nunito Sans"/>
              </a:rPr>
              <a:t>Gesprek</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voert</a:t>
            </a:r>
            <a:r>
              <a:rPr lang="en-US" sz="2800" b="0" i="0" u="none" strike="noStrike" cap="none" dirty="0">
                <a:solidFill>
                  <a:schemeClr val="dk1"/>
                </a:solidFill>
                <a:latin typeface="Nunito Sans"/>
                <a:ea typeface="Nunito Sans"/>
                <a:cs typeface="Nunito Sans"/>
                <a:sym typeface="Nunito Sans"/>
              </a:rPr>
              <a:t> met </a:t>
            </a:r>
            <a:r>
              <a:rPr lang="en-US" sz="2800" b="0" i="0" u="none" strike="noStrike" cap="none" dirty="0" err="1">
                <a:solidFill>
                  <a:schemeClr val="dk1"/>
                </a:solidFill>
                <a:latin typeface="Nunito Sans"/>
                <a:ea typeface="Nunito Sans"/>
                <a:cs typeface="Nunito Sans"/>
                <a:sym typeface="Nunito Sans"/>
              </a:rPr>
              <a:t>jouw</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medewerkers</a:t>
            </a:r>
            <a:r>
              <a:rPr lang="en-US" sz="2800" b="0" i="0" u="none" strike="noStrike" cap="none" dirty="0">
                <a:solidFill>
                  <a:schemeClr val="dk1"/>
                </a:solidFill>
                <a:latin typeface="Nunito Sans"/>
                <a:ea typeface="Nunito Sans"/>
                <a:cs typeface="Nunito Sans"/>
                <a:sym typeface="Nunito Sans"/>
              </a:rPr>
              <a:t>?</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chemeClr val="dk1"/>
                </a:solidFill>
                <a:latin typeface="Nunito Sans"/>
                <a:ea typeface="Nunito Sans"/>
                <a:cs typeface="Nunito Sans"/>
                <a:sym typeface="Nunito Sans"/>
              </a:rPr>
              <a:t>Wat doe je </a:t>
            </a:r>
            <a:r>
              <a:rPr lang="en-US" sz="2800" b="0" i="0" u="none" strike="noStrike" cap="none" dirty="0" err="1">
                <a:solidFill>
                  <a:schemeClr val="dk1"/>
                </a:solidFill>
                <a:latin typeface="Nunito Sans"/>
                <a:ea typeface="Nunito Sans"/>
                <a:cs typeface="Nunito Sans"/>
                <a:sym typeface="Nunito Sans"/>
              </a:rPr>
              <a:t>wel</a:t>
            </a:r>
            <a:r>
              <a:rPr lang="en-US" sz="2800" b="0" i="0" u="none" strike="noStrike" cap="none" dirty="0">
                <a:solidFill>
                  <a:schemeClr val="dk1"/>
                </a:solidFill>
                <a:latin typeface="Nunito Sans"/>
                <a:ea typeface="Nunito Sans"/>
                <a:cs typeface="Nunito Sans"/>
                <a:sym typeface="Nunito Sans"/>
              </a:rPr>
              <a:t>/</a:t>
            </a:r>
            <a:r>
              <a:rPr lang="en-US" sz="2800" b="0" i="0" u="none" strike="noStrike" cap="none" dirty="0" err="1">
                <a:solidFill>
                  <a:schemeClr val="dk1"/>
                </a:solidFill>
                <a:latin typeface="Nunito Sans"/>
                <a:ea typeface="Nunito Sans"/>
                <a:cs typeface="Nunito Sans"/>
                <a:sym typeface="Nunito Sans"/>
              </a:rPr>
              <a:t>niet</a:t>
            </a:r>
            <a:r>
              <a:rPr lang="en-US" sz="2800" b="0" i="0" u="none" strike="noStrike" cap="none" dirty="0">
                <a:solidFill>
                  <a:schemeClr val="dk1"/>
                </a:solidFill>
                <a:latin typeface="Nunito Sans"/>
                <a:ea typeface="Nunito Sans"/>
                <a:cs typeface="Nunito Sans"/>
                <a:sym typeface="Nunito Sans"/>
              </a:rPr>
              <a:t> in </a:t>
            </a:r>
            <a:r>
              <a:rPr lang="en-US" sz="2800" b="0" i="0" u="none" strike="noStrike" cap="none" dirty="0" err="1">
                <a:solidFill>
                  <a:schemeClr val="dk1"/>
                </a:solidFill>
                <a:latin typeface="Nunito Sans"/>
                <a:ea typeface="Nunito Sans"/>
                <a:cs typeface="Nunito Sans"/>
                <a:sym typeface="Nunito Sans"/>
              </a:rPr>
              <a:t>deze</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gesprekken</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dat</a:t>
            </a:r>
            <a:r>
              <a:rPr lang="en-US" sz="2800" b="0" i="0" u="none" strike="noStrike" cap="none" dirty="0">
                <a:solidFill>
                  <a:schemeClr val="dk1"/>
                </a:solidFill>
                <a:latin typeface="Nunito Sans"/>
                <a:ea typeface="Nunito Sans"/>
                <a:cs typeface="Nunito Sans"/>
                <a:sym typeface="Nunito Sans"/>
              </a:rPr>
              <a:t> je </a:t>
            </a:r>
            <a:r>
              <a:rPr lang="en-US" sz="2800" b="0" i="0" u="none" strike="noStrike" cap="none" dirty="0" err="1">
                <a:solidFill>
                  <a:schemeClr val="dk1"/>
                </a:solidFill>
                <a:latin typeface="Nunito Sans"/>
                <a:ea typeface="Nunito Sans"/>
                <a:cs typeface="Nunito Sans"/>
                <a:sym typeface="Nunito Sans"/>
              </a:rPr>
              <a:t>jezelf</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dit</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cijfer</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geeft</a:t>
            </a:r>
            <a:r>
              <a:rPr lang="en-US" sz="2800" b="0" i="0" u="none" strike="noStrike" cap="none" dirty="0">
                <a:solidFill>
                  <a:schemeClr val="dk1"/>
                </a:solidFill>
                <a:latin typeface="Nunito Sans"/>
                <a:ea typeface="Nunito Sans"/>
                <a:cs typeface="Nunito Sans"/>
                <a:sym typeface="Nunito Sans"/>
              </a:rPr>
              <a:t>? </a:t>
            </a:r>
            <a:endParaRPr sz="1400" b="0" i="0" u="none" strike="noStrike" cap="none" dirty="0">
              <a:solidFill>
                <a:schemeClr val="dk1"/>
              </a:solidFill>
              <a:latin typeface="Arial"/>
              <a:ea typeface="Arial"/>
              <a:cs typeface="Arial"/>
              <a:sym typeface="Arial"/>
            </a:endParaRPr>
          </a:p>
        </p:txBody>
      </p:sp>
      <p:sp>
        <p:nvSpPr>
          <p:cNvPr id="189" name="Google Shape;189;p13"/>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Waar sta je nu?</a:t>
            </a:r>
            <a:endParaRPr b="0" i="0" u="none" strike="noStrike" cap="none">
              <a:solidFill>
                <a:srgbClr val="203F7B"/>
              </a:solidFill>
            </a:endParaRPr>
          </a:p>
        </p:txBody>
      </p:sp>
      <p:pic>
        <p:nvPicPr>
          <p:cNvPr id="190" name="Google Shape;190;p13"/>
          <p:cNvPicPr preferRelativeResize="0"/>
          <p:nvPr/>
        </p:nvPicPr>
        <p:blipFill rotWithShape="1">
          <a:blip r:embed="rId3">
            <a:alphaModFix/>
          </a:blip>
          <a:srcRect/>
          <a:stretch/>
        </p:blipFill>
        <p:spPr>
          <a:xfrm>
            <a:off x="729766" y="4653383"/>
            <a:ext cx="447277" cy="447277"/>
          </a:xfrm>
          <a:prstGeom prst="rect">
            <a:avLst/>
          </a:prstGeom>
          <a:noFill/>
          <a:ln>
            <a:noFill/>
          </a:ln>
        </p:spPr>
      </p:pic>
      <p:pic>
        <p:nvPicPr>
          <p:cNvPr id="191" name="Google Shape;191;p13"/>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4"/>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198" name="Google Shape;198;p14"/>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199" name="Google Shape;199;p14"/>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Pauze</a:t>
            </a:r>
            <a:endParaRPr sz="4200" b="0" i="0" u="none" strike="noStrike" cap="none">
              <a:solidFill>
                <a:schemeClr val="dk1"/>
              </a:solidFill>
              <a:latin typeface="Nunito Sans"/>
              <a:ea typeface="Nunito Sans"/>
              <a:cs typeface="Nunito Sans"/>
              <a:sym typeface="Nunito Sans"/>
            </a:endParaRPr>
          </a:p>
        </p:txBody>
      </p:sp>
      <p:pic>
        <p:nvPicPr>
          <p:cNvPr id="200" name="Google Shape;200;p14"/>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15"/>
          <p:cNvSpPr/>
          <p:nvPr/>
        </p:nvSpPr>
        <p:spPr>
          <a:xfrm>
            <a:off x="468143" y="1215456"/>
            <a:ext cx="11334408" cy="462490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07" name="Google Shape;207;p15"/>
          <p:cNvSpPr txBox="1">
            <a:spLocks noGrp="1"/>
          </p:cNvSpPr>
          <p:nvPr>
            <p:ph type="title"/>
          </p:nvPr>
        </p:nvSpPr>
        <p:spPr>
          <a:xfrm>
            <a:off x="239350" y="274639"/>
            <a:ext cx="11713301" cy="1143000"/>
          </a:xfrm>
          <a:prstGeom prst="rect">
            <a:avLst/>
          </a:prstGeom>
          <a:noFill/>
          <a:ln>
            <a:noFill/>
          </a:ln>
        </p:spPr>
        <p:txBody>
          <a:bodyPr spcFirstLastPara="1" wrap="square" lIns="121900" tIns="60925" rIns="121900" bIns="60925" anchor="t" anchorCtr="0">
            <a:noAutofit/>
          </a:bodyPr>
          <a:lstStyle/>
          <a:p>
            <a:pPr marL="0" lvl="0" indent="0" algn="ctr" rtl="0">
              <a:lnSpc>
                <a:spcPct val="90000"/>
              </a:lnSpc>
              <a:spcBef>
                <a:spcPts val="0"/>
              </a:spcBef>
              <a:spcAft>
                <a:spcPts val="0"/>
              </a:spcAft>
              <a:buClr>
                <a:srgbClr val="0073AC"/>
              </a:buClr>
              <a:buSzPts val="3200"/>
              <a:buNone/>
            </a:pPr>
            <a:r>
              <a:rPr lang="en-US" b="0" i="0" u="none" strike="noStrike" cap="none">
                <a:solidFill>
                  <a:srgbClr val="203F7B"/>
                </a:solidFill>
                <a:latin typeface="Nunito Sans"/>
                <a:ea typeface="Nunito Sans"/>
                <a:cs typeface="Nunito Sans"/>
                <a:sym typeface="Nunito Sans"/>
              </a:rPr>
              <a:t>Casus</a:t>
            </a:r>
            <a:endParaRPr b="0" i="0" u="none" strike="noStrike" cap="none">
              <a:solidFill>
                <a:srgbClr val="203F7B"/>
              </a:solidFill>
              <a:latin typeface="Nunito Sans"/>
              <a:ea typeface="Nunito Sans"/>
              <a:cs typeface="Nunito Sans"/>
              <a:sym typeface="Nunito Sans"/>
            </a:endParaRPr>
          </a:p>
        </p:txBody>
      </p:sp>
      <p:sp>
        <p:nvSpPr>
          <p:cNvPr id="208" name="Google Shape;208;p15"/>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9" name="Google Shape;209;p15"/>
          <p:cNvSpPr txBox="1"/>
          <p:nvPr/>
        </p:nvSpPr>
        <p:spPr>
          <a:xfrm>
            <a:off x="807443" y="1536346"/>
            <a:ext cx="10655808" cy="452140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err="1">
                <a:solidFill>
                  <a:schemeClr val="dk1"/>
                </a:solidFill>
                <a:latin typeface="Nunito Sans"/>
                <a:ea typeface="Nunito Sans"/>
                <a:cs typeface="Nunito Sans"/>
                <a:sym typeface="Nunito Sans"/>
              </a:rPr>
              <a:t>Jij</a:t>
            </a:r>
            <a:r>
              <a:rPr lang="en-US" sz="2200" b="0" i="0" u="none" strike="noStrike" cap="none" dirty="0">
                <a:solidFill>
                  <a:schemeClr val="dk1"/>
                </a:solidFill>
                <a:latin typeface="Nunito Sans"/>
                <a:ea typeface="Nunito Sans"/>
                <a:cs typeface="Nunito Sans"/>
                <a:sym typeface="Nunito Sans"/>
              </a:rPr>
              <a:t> bent </a:t>
            </a:r>
            <a:r>
              <a:rPr lang="en-US" sz="2200" b="0" i="0" u="none" strike="noStrike" cap="none" dirty="0" err="1">
                <a:solidFill>
                  <a:schemeClr val="dk1"/>
                </a:solidFill>
                <a:latin typeface="Nunito Sans"/>
                <a:ea typeface="Nunito Sans"/>
                <a:cs typeface="Nunito Sans"/>
                <a:sym typeface="Nunito Sans"/>
              </a:rPr>
              <a:t>leidinggevende</a:t>
            </a:r>
            <a:r>
              <a:rPr lang="en-US" sz="2200" b="0" i="0" u="none" strike="noStrike" cap="none" dirty="0">
                <a:solidFill>
                  <a:schemeClr val="dk1"/>
                </a:solidFill>
                <a:latin typeface="Nunito Sans"/>
                <a:ea typeface="Nunito Sans"/>
                <a:cs typeface="Nunito Sans"/>
                <a:sym typeface="Nunito Sans"/>
              </a:rPr>
              <a:t> van </a:t>
            </a:r>
            <a:r>
              <a:rPr lang="en-US" sz="2200" b="0" i="0" u="none" strike="noStrike" cap="none" dirty="0" err="1">
                <a:solidFill>
                  <a:schemeClr val="dk1"/>
                </a:solidFill>
                <a:latin typeface="Nunito Sans"/>
                <a:ea typeface="Nunito Sans"/>
                <a:cs typeface="Nunito Sans"/>
                <a:sym typeface="Nunito Sans"/>
              </a:rPr>
              <a:t>een</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verkoopmedewerker</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Deze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medewerker</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heeft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een</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offerte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gemaakt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voor</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een</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belangrijke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klant</a:t>
            </a:r>
            <a:r>
              <a:rPr lang="en-US" sz="2200" b="0" i="0" u="none" strike="noStrike" cap="none" dirty="0">
                <a:solidFill>
                  <a:schemeClr val="dk1"/>
                </a:solidFill>
                <a:latin typeface="Nunito Sans"/>
                <a:ea typeface="Nunito Sans"/>
                <a:cs typeface="Nunito Sans"/>
                <a:sym typeface="Nunito Sans"/>
              </a:rPr>
              <a:t>. De </a:t>
            </a:r>
            <a:r>
              <a:rPr lang="en-US" sz="2200" b="0" i="0" u="none" strike="noStrike" cap="none" dirty="0" err="1">
                <a:solidFill>
                  <a:schemeClr val="dk1"/>
                </a:solidFill>
                <a:latin typeface="Nunito Sans"/>
                <a:ea typeface="Nunito Sans"/>
                <a:cs typeface="Nunito Sans"/>
                <a:sym typeface="Nunito Sans"/>
              </a:rPr>
              <a:t>klant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heeft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zojuist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telefonisch</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bij</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jou</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geklaagd</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Hij</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vindt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dat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zijn</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vraag</a:t>
            </a:r>
            <a:r>
              <a:rPr lang="en-US" sz="2200" b="0" i="0" u="none" strike="noStrike" cap="none" dirty="0">
                <a:solidFill>
                  <a:schemeClr val="dk1"/>
                </a:solidFill>
                <a:latin typeface="Nunito Sans"/>
                <a:ea typeface="Nunito Sans"/>
                <a:cs typeface="Nunito Sans"/>
                <a:sym typeface="Nunito Sans"/>
              </a:rPr>
              <a:t>/</a:t>
            </a:r>
            <a:r>
              <a:rPr lang="en-US" sz="2200" b="0" i="0" u="none" strike="noStrike" cap="none" dirty="0" err="1">
                <a:solidFill>
                  <a:schemeClr val="dk1"/>
                </a:solidFill>
                <a:latin typeface="Nunito Sans"/>
                <a:ea typeface="Nunito Sans"/>
                <a:cs typeface="Nunito Sans"/>
                <a:sym typeface="Nunito Sans"/>
              </a:rPr>
              <a:t>behoefte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onvoldoende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terugkomt</a:t>
            </a:r>
            <a:r>
              <a:rPr lang="en-US" sz="2200" b="0" i="0" u="none" strike="noStrike" cap="none" dirty="0">
                <a:solidFill>
                  <a:schemeClr val="dk1"/>
                </a:solidFill>
                <a:latin typeface="Nunito Sans"/>
                <a:ea typeface="Nunito Sans"/>
                <a:cs typeface="Nunito Sans"/>
                <a:sym typeface="Nunito Sans"/>
              </a:rPr>
              <a:t> in de </a:t>
            </a:r>
            <a:r>
              <a:rPr lang="en-US" sz="2200" b="0" i="0" u="none" strike="noStrike" cap="none" dirty="0" err="1">
                <a:solidFill>
                  <a:schemeClr val="dk1"/>
                </a:solidFill>
                <a:latin typeface="Nunito Sans"/>
                <a:ea typeface="Nunito Sans"/>
                <a:cs typeface="Nunito Sans"/>
                <a:sym typeface="Nunito Sans"/>
              </a:rPr>
              <a:t>offerte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Hij</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denkt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erover</a:t>
            </a:r>
            <a:r>
              <a:rPr lang="en-US" sz="2200" b="0" i="0" u="none" strike="noStrike" cap="none" dirty="0">
                <a:solidFill>
                  <a:schemeClr val="dk1"/>
                </a:solidFill>
                <a:latin typeface="Nunito Sans"/>
                <a:ea typeface="Nunito Sans"/>
                <a:cs typeface="Nunito Sans"/>
                <a:sym typeface="Nunito Sans"/>
              </a:rPr>
              <a:t> om </a:t>
            </a:r>
            <a:r>
              <a:rPr lang="en-US" sz="2200" b="0" i="0" u="none" strike="noStrike" cap="none" dirty="0" err="1">
                <a:solidFill>
                  <a:schemeClr val="dk1"/>
                </a:solidFill>
                <a:latin typeface="Nunito Sans"/>
                <a:ea typeface="Nunito Sans"/>
                <a:cs typeface="Nunito Sans"/>
                <a:sym typeface="Nunito Sans"/>
              </a:rPr>
              <a:t>naar</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een</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andere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aanbieder</a:t>
            </a:r>
            <a:r>
              <a:rPr lang="en-US" sz="2200" b="0" i="0" u="none" strike="noStrike" cap="none" dirty="0">
                <a:solidFill>
                  <a:schemeClr val="dk1"/>
                </a:solidFill>
                <a:latin typeface="Nunito Sans"/>
                <a:ea typeface="Nunito Sans"/>
                <a:cs typeface="Nunito Sans"/>
                <a:sym typeface="Nunito Sans"/>
              </a:rPr>
              <a:t> over </a:t>
            </a:r>
            <a:r>
              <a:rPr lang="en-US" sz="2200" b="0" i="0" u="none" strike="noStrike" cap="none" dirty="0" err="1">
                <a:solidFill>
                  <a:schemeClr val="dk1"/>
                </a:solidFill>
                <a:latin typeface="Nunito Sans"/>
                <a:ea typeface="Nunito Sans"/>
                <a:cs typeface="Nunito Sans"/>
                <a:sym typeface="Nunito Sans"/>
              </a:rPr>
              <a:t>te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stappen</a:t>
            </a:r>
            <a:r>
              <a:rPr lang="en-US" sz="2200" b="0" i="0" u="none" strike="noStrike" cap="none" dirty="0">
                <a:solidFill>
                  <a:schemeClr val="dk1"/>
                </a:solidFill>
                <a:latin typeface="Nunito Sans"/>
                <a:ea typeface="Nunito Sans"/>
                <a:cs typeface="Nunito Sans"/>
                <a:sym typeface="Nunito Sans"/>
              </a:rPr>
              <a: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err="1">
                <a:solidFill>
                  <a:schemeClr val="dk1"/>
                </a:solidFill>
                <a:latin typeface="Nunito Sans"/>
                <a:ea typeface="Nunito Sans"/>
                <a:cs typeface="Nunito Sans"/>
                <a:sym typeface="Nunito Sans"/>
              </a:rPr>
              <a:t>Jij</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gaat</a:t>
            </a:r>
            <a:r>
              <a:rPr lang="en-US" sz="2200" b="0" i="0" u="none" strike="noStrike" cap="none" dirty="0">
                <a:solidFill>
                  <a:schemeClr val="dk1"/>
                </a:solidFill>
                <a:latin typeface="Nunito Sans"/>
                <a:ea typeface="Nunito Sans"/>
                <a:cs typeface="Nunito Sans"/>
                <a:sym typeface="Nunito Sans"/>
              </a:rPr>
              <a:t> het </a:t>
            </a:r>
            <a:r>
              <a:rPr lang="en-US" sz="2200" b="0" i="0" u="none" strike="noStrike" cap="none" dirty="0" err="1">
                <a:solidFill>
                  <a:schemeClr val="dk1"/>
                </a:solidFill>
                <a:latin typeface="Nunito Sans"/>
                <a:ea typeface="Nunito Sans"/>
                <a:cs typeface="Nunito Sans"/>
                <a:sym typeface="Nunito Sans"/>
              </a:rPr>
              <a:t>gesprek</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hierover</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aan</a:t>
            </a:r>
            <a:r>
              <a:rPr lang="en-US" sz="2200" b="0" i="0" u="none" strike="noStrike" cap="none" dirty="0">
                <a:solidFill>
                  <a:schemeClr val="dk1"/>
                </a:solidFill>
                <a:latin typeface="Nunito Sans"/>
                <a:ea typeface="Nunito Sans"/>
                <a:cs typeface="Nunito Sans"/>
                <a:sym typeface="Nunito Sans"/>
              </a:rPr>
              <a:t> met de </a:t>
            </a:r>
            <a:r>
              <a:rPr lang="en-US" sz="2200" b="0" i="0" u="none" strike="noStrike" cap="none" dirty="0" err="1">
                <a:solidFill>
                  <a:schemeClr val="dk1"/>
                </a:solidFill>
                <a:latin typeface="Nunito Sans"/>
                <a:ea typeface="Nunito Sans"/>
                <a:cs typeface="Nunito Sans"/>
                <a:sym typeface="Nunito Sans"/>
              </a:rPr>
              <a:t>verkoopmedewerker</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Voorafgaand</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aan</a:t>
            </a:r>
            <a:r>
              <a:rPr lang="en-US" sz="2200" b="0" i="0" u="none" strike="noStrike" cap="none" dirty="0">
                <a:solidFill>
                  <a:schemeClr val="dk1"/>
                </a:solidFill>
                <a:latin typeface="Nunito Sans"/>
                <a:ea typeface="Nunito Sans"/>
                <a:cs typeface="Nunito Sans"/>
                <a:sym typeface="Nunito Sans"/>
              </a:rPr>
              <a:t> het </a:t>
            </a:r>
            <a:r>
              <a:rPr lang="en-US" sz="2200" b="0" i="0" u="none" strike="noStrike" cap="none" dirty="0" err="1">
                <a:solidFill>
                  <a:schemeClr val="dk1"/>
                </a:solidFill>
                <a:latin typeface="Nunito Sans"/>
                <a:ea typeface="Nunito Sans"/>
                <a:cs typeface="Nunito Sans"/>
                <a:sym typeface="Nunito Sans"/>
              </a:rPr>
              <a:t>gesprek</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bekijk</a:t>
            </a:r>
            <a:r>
              <a:rPr lang="en-US" sz="2200" b="0" i="0" u="none" strike="noStrike" cap="none" dirty="0">
                <a:solidFill>
                  <a:schemeClr val="dk1"/>
                </a:solidFill>
                <a:latin typeface="Nunito Sans"/>
                <a:ea typeface="Nunito Sans"/>
                <a:cs typeface="Nunito Sans"/>
                <a:sym typeface="Nunito Sans"/>
              </a:rPr>
              <a:t> je </a:t>
            </a:r>
            <a:r>
              <a:rPr lang="en-US" sz="2200" b="0" i="0" u="none" strike="noStrike" cap="none" dirty="0" err="1">
                <a:solidFill>
                  <a:schemeClr val="dk1"/>
                </a:solidFill>
                <a:latin typeface="Nunito Sans"/>
                <a:ea typeface="Nunito Sans"/>
                <a:cs typeface="Nunito Sans"/>
                <a:sym typeface="Nunito Sans"/>
              </a:rPr>
              <a:t>snel</a:t>
            </a:r>
            <a:r>
              <a:rPr lang="en-US" sz="2200" b="0" i="0" u="none" strike="noStrike" cap="none" dirty="0">
                <a:solidFill>
                  <a:schemeClr val="dk1"/>
                </a:solidFill>
                <a:latin typeface="Nunito Sans"/>
                <a:ea typeface="Nunito Sans"/>
                <a:cs typeface="Nunito Sans"/>
                <a:sym typeface="Nunito Sans"/>
              </a:rPr>
              <a:t> de </a:t>
            </a:r>
            <a:r>
              <a:rPr lang="en-US" sz="2200" b="0" i="0" u="none" strike="noStrike" cap="none" dirty="0" err="1">
                <a:solidFill>
                  <a:schemeClr val="dk1"/>
                </a:solidFill>
                <a:latin typeface="Nunito Sans"/>
                <a:ea typeface="Nunito Sans"/>
                <a:cs typeface="Nunito Sans"/>
                <a:sym typeface="Nunito Sans"/>
              </a:rPr>
              <a:t>betreffende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offerte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en</a:t>
            </a:r>
            <a:r>
              <a:rPr lang="en-US" sz="2200" b="0" i="0" u="none" strike="noStrike" cap="none" dirty="0">
                <a:solidFill>
                  <a:schemeClr val="dk1"/>
                </a:solidFill>
                <a:latin typeface="Nunito Sans"/>
                <a:ea typeface="Nunito Sans"/>
                <a:cs typeface="Nunito Sans"/>
                <a:sym typeface="Nunito Sans"/>
              </a:rPr>
              <a:t> je </a:t>
            </a:r>
            <a:r>
              <a:rPr lang="en-US" sz="2200" b="0" i="0" u="none" strike="noStrike" cap="none" dirty="0" err="1">
                <a:solidFill>
                  <a:schemeClr val="dk1"/>
                </a:solidFill>
                <a:latin typeface="Nunito Sans"/>
                <a:ea typeface="Nunito Sans"/>
                <a:cs typeface="Nunito Sans"/>
                <a:sym typeface="Nunito Sans"/>
              </a:rPr>
              <a:t>snapt</a:t>
            </a:r>
            <a:r>
              <a:rPr lang="en-US" sz="2200" b="0" i="0" u="none" strike="noStrike" cap="none" dirty="0">
                <a:solidFill>
                  <a:schemeClr val="dk1"/>
                </a:solidFill>
                <a:latin typeface="Nunito Sans"/>
                <a:ea typeface="Nunito Sans"/>
                <a:cs typeface="Nunito Sans"/>
                <a:sym typeface="Nunito Sans"/>
              </a:rPr>
              <a:t> direct </a:t>
            </a:r>
            <a:r>
              <a:rPr lang="en-US" sz="2200" b="0" i="0" u="none" strike="noStrike" cap="none" dirty="0" err="1">
                <a:solidFill>
                  <a:schemeClr val="dk1"/>
                </a:solidFill>
                <a:latin typeface="Nunito Sans"/>
                <a:ea typeface="Nunito Sans"/>
                <a:cs typeface="Nunito Sans"/>
                <a:sym typeface="Nunito Sans"/>
              </a:rPr>
              <a:t>waarom</a:t>
            </a:r>
            <a:r>
              <a:rPr lang="en-US" sz="2200" b="0" i="0" u="none" strike="noStrike" cap="none" dirty="0">
                <a:solidFill>
                  <a:schemeClr val="dk1"/>
                </a:solidFill>
                <a:latin typeface="Nunito Sans"/>
                <a:ea typeface="Nunito Sans"/>
                <a:cs typeface="Nunito Sans"/>
                <a:sym typeface="Nunito Sans"/>
              </a:rPr>
              <a:t> de </a:t>
            </a:r>
            <a:r>
              <a:rPr lang="en-US" sz="2200" b="0" i="0" u="none" strike="noStrike" cap="none" dirty="0" err="1">
                <a:solidFill>
                  <a:schemeClr val="dk1"/>
                </a:solidFill>
                <a:latin typeface="Nunito Sans"/>
                <a:ea typeface="Nunito Sans"/>
                <a:cs typeface="Nunito Sans"/>
                <a:sym typeface="Nunito Sans"/>
              </a:rPr>
              <a:t>klant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klaagt</a:t>
            </a:r>
            <a:r>
              <a:rPr lang="en-US" sz="2200" b="0" i="0" u="none" strike="noStrike" cap="none" dirty="0">
                <a:solidFill>
                  <a:schemeClr val="dk1"/>
                </a:solidFill>
                <a:latin typeface="Nunito Sans"/>
                <a:ea typeface="Nunito Sans"/>
                <a:cs typeface="Nunito Sans"/>
                <a:sym typeface="Nunito Sans"/>
              </a:rPr>
              <a:t>. De </a:t>
            </a:r>
            <a:r>
              <a:rPr lang="en-US" sz="2200" b="0" i="0" u="none" strike="noStrike" cap="none" dirty="0" err="1">
                <a:solidFill>
                  <a:schemeClr val="dk1"/>
                </a:solidFill>
                <a:latin typeface="Nunito Sans"/>
                <a:ea typeface="Nunito Sans"/>
                <a:cs typeface="Nunito Sans"/>
                <a:sym typeface="Nunito Sans"/>
              </a:rPr>
              <a:t>offerte</a:t>
            </a:r>
            <a:r>
              <a:rPr lang="en-US" sz="2200" b="0" i="0" u="none" strike="noStrike" cap="none" dirty="0">
                <a:solidFill>
                  <a:schemeClr val="dk1"/>
                </a:solidFill>
                <a:latin typeface="Nunito Sans"/>
                <a:ea typeface="Nunito Sans"/>
                <a:cs typeface="Nunito Sans"/>
                <a:sym typeface="Nunito Sans"/>
              </a:rPr>
              <a:t> is </a:t>
            </a:r>
            <a:r>
              <a:rPr lang="en-US" sz="2200" b="0" i="0" u="none" strike="noStrike" cap="none" dirty="0" err="1">
                <a:solidFill>
                  <a:schemeClr val="dk1"/>
                </a:solidFill>
                <a:latin typeface="Nunito Sans"/>
                <a:ea typeface="Nunito Sans"/>
                <a:cs typeface="Nunito Sans"/>
                <a:sym typeface="Nunito Sans"/>
              </a:rPr>
              <a:t>te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uitgebreid</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en</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onvoldoende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concreet</a:t>
            </a:r>
            <a:r>
              <a:rPr lang="en-US" sz="2200" b="0" i="0" u="none" strike="noStrike" cap="none" dirty="0">
                <a:solidFill>
                  <a:schemeClr val="dk1"/>
                </a:solidFill>
                <a:latin typeface="Nunito Sans"/>
                <a:ea typeface="Nunito Sans"/>
                <a:cs typeface="Nunito Sans"/>
                <a:sym typeface="Nunito Sans"/>
              </a:rPr>
              <a:t>.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br>
              <a:rPr lang="en-US" sz="2200" b="0" i="0" u="none" strike="noStrike" cap="none" dirty="0">
                <a:solidFill>
                  <a:schemeClr val="dk1"/>
                </a:solidFill>
                <a:latin typeface="Nunito Sans"/>
                <a:ea typeface="Nunito Sans"/>
                <a:cs typeface="Nunito Sans"/>
                <a:sym typeface="Nunito Sans"/>
              </a:rPr>
            </a:br>
            <a:r>
              <a:rPr lang="en-US" sz="2200" b="0" i="0" u="none" strike="noStrike" cap="none" dirty="0">
                <a:solidFill>
                  <a:schemeClr val="dk1"/>
                </a:solidFill>
                <a:latin typeface="Nunito Sans"/>
                <a:ea typeface="Nunito Sans"/>
                <a:cs typeface="Nunito Sans"/>
                <a:sym typeface="Nunito Sans"/>
              </a:rPr>
              <a:t>Je </a:t>
            </a:r>
            <a:r>
              <a:rPr lang="en-US" sz="2200" b="0" i="0" u="none" strike="noStrike" cap="none" dirty="0" err="1">
                <a:solidFill>
                  <a:schemeClr val="dk1"/>
                </a:solidFill>
                <a:latin typeface="Nunito Sans"/>
                <a:ea typeface="Nunito Sans"/>
                <a:cs typeface="Nunito Sans"/>
                <a:sym typeface="Nunito Sans"/>
              </a:rPr>
              <a:t>baalt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hiervan</a:t>
            </a:r>
            <a:r>
              <a:rPr lang="en-US" sz="2200" b="0" i="0" u="none" strike="noStrike" cap="none" dirty="0">
                <a:solidFill>
                  <a:schemeClr val="dk1"/>
                </a:solidFill>
                <a:latin typeface="Nunito Sans"/>
                <a:ea typeface="Nunito Sans"/>
                <a:cs typeface="Nunito Sans"/>
                <a:sym typeface="Nunito Sans"/>
              </a:rPr>
              <a:t>. Het </a:t>
            </a:r>
            <a:r>
              <a:rPr lang="en-US" sz="2200" b="0" i="0" u="none" strike="noStrike" cap="none" dirty="0" err="1">
                <a:solidFill>
                  <a:schemeClr val="dk1"/>
                </a:solidFill>
                <a:latin typeface="Nunito Sans"/>
                <a:ea typeface="Nunito Sans"/>
                <a:cs typeface="Nunito Sans"/>
                <a:sym typeface="Nunito Sans"/>
              </a:rPr>
              <a:t>maken</a:t>
            </a:r>
            <a:r>
              <a:rPr lang="en-US" sz="2200" b="0" i="0" u="none" strike="noStrike" cap="none" dirty="0">
                <a:solidFill>
                  <a:schemeClr val="dk1"/>
                </a:solidFill>
                <a:latin typeface="Nunito Sans"/>
                <a:ea typeface="Nunito Sans"/>
                <a:cs typeface="Nunito Sans"/>
                <a:sym typeface="Nunito Sans"/>
              </a:rPr>
              <a:t> van </a:t>
            </a:r>
            <a:r>
              <a:rPr lang="en-US" sz="2200" b="0" i="0" u="none" strike="noStrike" cap="none" dirty="0" err="1">
                <a:solidFill>
                  <a:schemeClr val="dk1"/>
                </a:solidFill>
                <a:latin typeface="Nunito Sans"/>
                <a:ea typeface="Nunito Sans"/>
                <a:cs typeface="Nunito Sans"/>
                <a:sym typeface="Nunito Sans"/>
              </a:rPr>
              <a:t>goede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beknopte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offertes</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heb</a:t>
            </a:r>
            <a:r>
              <a:rPr lang="en-US" sz="2200" b="0" i="0" u="none" strike="noStrike" cap="none" dirty="0">
                <a:solidFill>
                  <a:schemeClr val="dk1"/>
                </a:solidFill>
                <a:latin typeface="Nunito Sans"/>
                <a:ea typeface="Nunito Sans"/>
                <a:cs typeface="Nunito Sans"/>
                <a:sym typeface="Nunito Sans"/>
              </a:rPr>
              <a:t> je al </a:t>
            </a:r>
            <a:r>
              <a:rPr lang="en-US" sz="2200" b="0" i="0" u="none" strike="noStrike" cap="none" dirty="0" err="1">
                <a:solidFill>
                  <a:schemeClr val="dk1"/>
                </a:solidFill>
                <a:latin typeface="Nunito Sans"/>
                <a:ea typeface="Nunito Sans"/>
                <a:cs typeface="Nunito Sans"/>
                <a:sym typeface="Nunito Sans"/>
              </a:rPr>
              <a:t>vaker</a:t>
            </a:r>
            <a:r>
              <a:rPr lang="en-US" sz="2200" b="0" i="0" u="none" strike="noStrike" cap="none" dirty="0">
                <a:solidFill>
                  <a:schemeClr val="dk1"/>
                </a:solidFill>
                <a:latin typeface="Nunito Sans"/>
                <a:ea typeface="Nunito Sans"/>
                <a:cs typeface="Nunito Sans"/>
                <a:sym typeface="Nunito Sans"/>
              </a:rPr>
              <a:t> met </a:t>
            </a:r>
            <a:r>
              <a:rPr lang="en-US" sz="2200" b="0" i="0" u="none" strike="noStrike" cap="none" dirty="0" err="1">
                <a:solidFill>
                  <a:schemeClr val="dk1"/>
                </a:solidFill>
                <a:latin typeface="Nunito Sans"/>
                <a:ea typeface="Nunito Sans"/>
                <a:cs typeface="Nunito Sans"/>
                <a:sym typeface="Nunito Sans"/>
              </a:rPr>
              <a:t>deze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verkoopmedewerker</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besproken</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En</a:t>
            </a:r>
            <a:r>
              <a:rPr lang="en-US" sz="2200" b="0" i="0" u="none" strike="noStrike" cap="none" dirty="0">
                <a:solidFill>
                  <a:schemeClr val="dk1"/>
                </a:solidFill>
                <a:latin typeface="Nunito Sans"/>
                <a:ea typeface="Nunito Sans"/>
                <a:cs typeface="Nunito Sans"/>
                <a:sym typeface="Nunito Sans"/>
              </a:rPr>
              <a:t> je </a:t>
            </a:r>
            <a:r>
              <a:rPr lang="en-US" sz="2200" b="0" i="0" u="none" strike="noStrike" cap="none" dirty="0" err="1">
                <a:solidFill>
                  <a:schemeClr val="dk1"/>
                </a:solidFill>
                <a:latin typeface="Nunito Sans"/>
                <a:ea typeface="Nunito Sans"/>
                <a:cs typeface="Nunito Sans"/>
                <a:sym typeface="Nunito Sans"/>
              </a:rPr>
              <a:t>wil</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deze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belangrijke</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klant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absoluut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niet</a:t>
            </a:r>
            <a:r>
              <a:rPr lang="en-US" sz="2200" b="0" i="0" u="none" strike="noStrike" cap="none" dirty="0">
                <a:solidFill>
                  <a:schemeClr val="dk1"/>
                </a:solidFill>
                <a:latin typeface="Nunito Sans"/>
                <a:ea typeface="Nunito Sans"/>
                <a:cs typeface="Nunito Sans"/>
                <a:sym typeface="Nunito Sans"/>
              </a:rPr>
              <a:t> </a:t>
            </a:r>
            <a:r>
              <a:rPr lang="en-US" sz="2200" b="0" i="0" u="none" strike="noStrike" cap="none" dirty="0" err="1">
                <a:solidFill>
                  <a:schemeClr val="dk1"/>
                </a:solidFill>
                <a:latin typeface="Nunito Sans"/>
                <a:ea typeface="Nunito Sans"/>
                <a:cs typeface="Nunito Sans"/>
                <a:sym typeface="Nunito Sans"/>
              </a:rPr>
              <a:t>verliezen</a:t>
            </a:r>
            <a:r>
              <a:rPr lang="en-US" sz="2200" b="0" i="0" u="none" strike="noStrike" cap="none" dirty="0">
                <a:solidFill>
                  <a:schemeClr val="dk1"/>
                </a:solidFill>
                <a:latin typeface="Nunito Sans"/>
                <a:ea typeface="Nunito Sans"/>
                <a:cs typeface="Nunito Sans"/>
                <a:sym typeface="Nunito Sans"/>
              </a:rPr>
              <a:t>. </a:t>
            </a:r>
            <a:endParaRPr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5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fade">
                                      <p:cBhvr>
                                        <p:cTn id="12" dur="5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fade">
                                      <p:cBhvr>
                                        <p:cTn id="17" dur="500"/>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fade">
                                      <p:cBhvr>
                                        <p:cTn id="22" dur="500"/>
                                        <p:tgtEl>
                                          <p:spTgt spid="2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16"/>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216" name="Google Shape;216;p16"/>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217" name="Google Shape;217;p16"/>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Gezamenlijk doel</a:t>
            </a:r>
            <a:endParaRPr sz="4200" b="0" i="0" u="none" strike="noStrike" cap="none">
              <a:solidFill>
                <a:schemeClr val="dk1"/>
              </a:solidFill>
              <a:latin typeface="Nunito Sans"/>
              <a:ea typeface="Nunito Sans"/>
              <a:cs typeface="Nunito Sans"/>
              <a:sym typeface="Nunito Sans"/>
            </a:endParaRPr>
          </a:p>
        </p:txBody>
      </p:sp>
      <p:pic>
        <p:nvPicPr>
          <p:cNvPr id="218" name="Google Shape;218;p16"/>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7"/>
          <p:cNvSpPr/>
          <p:nvPr/>
        </p:nvSpPr>
        <p:spPr>
          <a:xfrm>
            <a:off x="468143" y="1215456"/>
            <a:ext cx="11334408" cy="462490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24" name="Google Shape;224;p1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Gezamenlijk doel</a:t>
            </a:r>
            <a:endParaRPr sz="4400" b="0" i="0" u="none" strike="noStrike" cap="none">
              <a:solidFill>
                <a:srgbClr val="203F7B"/>
              </a:solidFill>
              <a:latin typeface="Calibri"/>
              <a:ea typeface="Calibri"/>
              <a:cs typeface="Calibri"/>
              <a:sym typeface="Calibri"/>
            </a:endParaRPr>
          </a:p>
        </p:txBody>
      </p:sp>
      <p:sp>
        <p:nvSpPr>
          <p:cNvPr id="225" name="Google Shape;225;p17"/>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6" name="Google Shape;226;p17"/>
          <p:cNvSpPr/>
          <p:nvPr/>
        </p:nvSpPr>
        <p:spPr>
          <a:xfrm>
            <a:off x="1252982" y="1620561"/>
            <a:ext cx="9816800"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is het doel van de leidinggevende in dit gesprek?</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is het doel van de medewerker in dit gesprek?</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denk je dat er verder gebeurt in het gesprek?</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pic>
        <p:nvPicPr>
          <p:cNvPr id="227" name="Google Shape;227;p17"/>
          <p:cNvPicPr preferRelativeResize="0"/>
          <p:nvPr/>
        </p:nvPicPr>
        <p:blipFill rotWithShape="1">
          <a:blip r:embed="rId3">
            <a:alphaModFix/>
          </a:blip>
          <a:srcRect/>
          <a:stretch/>
        </p:blipFill>
        <p:spPr>
          <a:xfrm>
            <a:off x="818481" y="1912750"/>
            <a:ext cx="316964" cy="244927"/>
          </a:xfrm>
          <a:prstGeom prst="rect">
            <a:avLst/>
          </a:prstGeom>
          <a:noFill/>
          <a:ln>
            <a:noFill/>
          </a:ln>
        </p:spPr>
      </p:pic>
      <p:pic>
        <p:nvPicPr>
          <p:cNvPr id="228" name="Google Shape;228;p17"/>
          <p:cNvPicPr preferRelativeResize="0"/>
          <p:nvPr/>
        </p:nvPicPr>
        <p:blipFill rotWithShape="1">
          <a:blip r:embed="rId3">
            <a:alphaModFix/>
          </a:blip>
          <a:srcRect/>
          <a:stretch/>
        </p:blipFill>
        <p:spPr>
          <a:xfrm>
            <a:off x="799084" y="2550882"/>
            <a:ext cx="316964" cy="244927"/>
          </a:xfrm>
          <a:prstGeom prst="rect">
            <a:avLst/>
          </a:prstGeom>
          <a:noFill/>
          <a:ln>
            <a:noFill/>
          </a:ln>
        </p:spPr>
      </p:pic>
      <p:pic>
        <p:nvPicPr>
          <p:cNvPr id="229" name="Google Shape;229;p17"/>
          <p:cNvPicPr preferRelativeResize="0"/>
          <p:nvPr/>
        </p:nvPicPr>
        <p:blipFill rotWithShape="1">
          <a:blip r:embed="rId3">
            <a:alphaModFix/>
          </a:blip>
          <a:srcRect/>
          <a:stretch/>
        </p:blipFill>
        <p:spPr>
          <a:xfrm>
            <a:off x="799084" y="3152438"/>
            <a:ext cx="316964" cy="2449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18"/>
          <p:cNvSpPr/>
          <p:nvPr/>
        </p:nvSpPr>
        <p:spPr>
          <a:xfrm>
            <a:off x="9427464" y="1215456"/>
            <a:ext cx="2386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sp>
        <p:nvSpPr>
          <p:cNvPr id="235" name="Google Shape;235;p18"/>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400" b="0" i="0" u="none" strike="noStrike" cap="none">
                <a:solidFill>
                  <a:srgbClr val="203F7B"/>
                </a:solidFill>
                <a:latin typeface="Nunito Sans"/>
                <a:ea typeface="Nunito Sans"/>
                <a:cs typeface="Nunito Sans"/>
                <a:sym typeface="Nunito Sans"/>
              </a:rPr>
              <a:t>Een gezamenlijk doel</a:t>
            </a:r>
            <a:endParaRPr sz="4400" b="0" i="0" u="none" strike="noStrike" cap="none">
              <a:solidFill>
                <a:srgbClr val="203F7B"/>
              </a:solidFill>
              <a:latin typeface="Calibri"/>
              <a:ea typeface="Calibri"/>
              <a:cs typeface="Calibri"/>
              <a:sym typeface="Calibri"/>
            </a:endParaRPr>
          </a:p>
        </p:txBody>
      </p:sp>
      <p:sp>
        <p:nvSpPr>
          <p:cNvPr id="236" name="Google Shape;236;p1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7" name="Google Shape;237;p18"/>
          <p:cNvSpPr/>
          <p:nvPr/>
        </p:nvSpPr>
        <p:spPr>
          <a:xfrm>
            <a:off x="373110" y="1215455"/>
            <a:ext cx="8860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sp>
        <p:nvSpPr>
          <p:cNvPr id="238" name="Google Shape;238;p18"/>
          <p:cNvSpPr/>
          <p:nvPr/>
        </p:nvSpPr>
        <p:spPr>
          <a:xfrm>
            <a:off x="1252981" y="1631991"/>
            <a:ext cx="7077769"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endParaRPr sz="1400" b="0" i="0" u="none" strike="noStrike" cap="none">
              <a:solidFill>
                <a:srgbClr val="595959"/>
              </a:solidFill>
              <a:latin typeface="Arial"/>
              <a:ea typeface="Arial"/>
              <a:cs typeface="Arial"/>
              <a:sym typeface="Arial"/>
            </a:endParaRPr>
          </a:p>
        </p:txBody>
      </p:sp>
      <p:sp>
        <p:nvSpPr>
          <p:cNvPr id="239" name="Google Shape;239;p18"/>
          <p:cNvSpPr/>
          <p:nvPr/>
        </p:nvSpPr>
        <p:spPr>
          <a:xfrm>
            <a:off x="1252981" y="1631991"/>
            <a:ext cx="6757163"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Waarom</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wil</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jij</a:t>
            </a:r>
            <a:r>
              <a:rPr lang="en-US" sz="2800" b="0" i="0" u="none" strike="noStrike" cap="none" dirty="0">
                <a:solidFill>
                  <a:schemeClr val="dk1"/>
                </a:solidFill>
                <a:latin typeface="Nunito Sans"/>
                <a:ea typeface="Nunito Sans"/>
                <a:cs typeface="Nunito Sans"/>
                <a:sym typeface="Nunito Sans"/>
              </a:rPr>
              <a:t> het </a:t>
            </a:r>
            <a:r>
              <a:rPr lang="en-US" sz="2800" b="0" i="0" u="none" strike="noStrike" cap="none" dirty="0" err="1">
                <a:solidFill>
                  <a:schemeClr val="dk1"/>
                </a:solidFill>
                <a:latin typeface="Nunito Sans"/>
                <a:ea typeface="Nunito Sans"/>
                <a:cs typeface="Nunito Sans"/>
                <a:sym typeface="Nunito Sans"/>
              </a:rPr>
              <a:t>gesprek</a:t>
            </a:r>
            <a:r>
              <a:rPr lang="en-US" sz="2800" b="0" i="0" u="none" strike="noStrike" cap="none" dirty="0">
                <a:solidFill>
                  <a:schemeClr val="dk1"/>
                </a:solidFill>
                <a:latin typeface="Nunito Sans"/>
                <a:ea typeface="Nunito Sans"/>
                <a:cs typeface="Nunito Sans"/>
                <a:sym typeface="Nunito Sans"/>
              </a:rPr>
              <a:t>?</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Waarom</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wil</a:t>
            </a:r>
            <a:r>
              <a:rPr lang="en-US" sz="2800" b="0" i="0" u="none" strike="noStrike" cap="none" dirty="0">
                <a:solidFill>
                  <a:schemeClr val="dk1"/>
                </a:solidFill>
                <a:latin typeface="Nunito Sans"/>
                <a:ea typeface="Nunito Sans"/>
                <a:cs typeface="Nunito Sans"/>
                <a:sym typeface="Nunito Sans"/>
              </a:rPr>
              <a:t> de </a:t>
            </a:r>
            <a:r>
              <a:rPr lang="en-US" sz="2800" b="0" i="0" u="none" strike="noStrike" cap="none" dirty="0" err="1">
                <a:solidFill>
                  <a:schemeClr val="dk1"/>
                </a:solidFill>
                <a:latin typeface="Nunito Sans"/>
                <a:ea typeface="Nunito Sans"/>
                <a:cs typeface="Nunito Sans"/>
                <a:sym typeface="Nunito Sans"/>
              </a:rPr>
              <a:t>ander</a:t>
            </a:r>
            <a:r>
              <a:rPr lang="en-US" sz="2800" b="0" i="0" u="none" strike="noStrike" cap="none" dirty="0">
                <a:solidFill>
                  <a:schemeClr val="dk1"/>
                </a:solidFill>
                <a:latin typeface="Nunito Sans"/>
                <a:ea typeface="Nunito Sans"/>
                <a:cs typeface="Nunito Sans"/>
                <a:sym typeface="Nunito Sans"/>
              </a:rPr>
              <a:t> het </a:t>
            </a:r>
            <a:r>
              <a:rPr lang="en-US" sz="2800" b="0" i="0" u="none" strike="noStrike" cap="none" dirty="0" err="1">
                <a:solidFill>
                  <a:schemeClr val="dk1"/>
                </a:solidFill>
                <a:latin typeface="Nunito Sans"/>
                <a:ea typeface="Nunito Sans"/>
                <a:cs typeface="Nunito Sans"/>
                <a:sym typeface="Nunito Sans"/>
              </a:rPr>
              <a:t>gesprek</a:t>
            </a:r>
            <a:r>
              <a:rPr lang="en-US" sz="2800" b="0" i="0" u="none" strike="noStrike" cap="none" dirty="0">
                <a:solidFill>
                  <a:schemeClr val="dk1"/>
                </a:solidFill>
                <a:latin typeface="Nunito Sans"/>
                <a:ea typeface="Nunito Sans"/>
                <a:cs typeface="Nunito Sans"/>
                <a:sym typeface="Nunito Sans"/>
              </a:rPr>
              <a:t>? </a:t>
            </a:r>
            <a:endParaRPr sz="2800" b="0" i="0" u="none" strike="noStrike" cap="none" dirty="0">
              <a:solidFill>
                <a:schemeClr val="dk1"/>
              </a:solidFill>
              <a:latin typeface="Nunito Sans"/>
              <a:ea typeface="Nunito Sans"/>
              <a:cs typeface="Nunito Sans"/>
              <a:sym typeface="Nunito Sans"/>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chemeClr val="dk1"/>
                </a:solidFill>
                <a:latin typeface="Nunito Sans"/>
                <a:ea typeface="Nunito Sans"/>
                <a:cs typeface="Nunito Sans"/>
                <a:sym typeface="Nunito Sans"/>
              </a:rPr>
              <a:t>Welk </a:t>
            </a:r>
            <a:r>
              <a:rPr lang="en-US" sz="2800" b="0" i="0" u="none" strike="noStrike" cap="none" dirty="0" err="1">
                <a:solidFill>
                  <a:schemeClr val="dk1"/>
                </a:solidFill>
                <a:latin typeface="Nunito Sans"/>
                <a:ea typeface="Nunito Sans"/>
                <a:cs typeface="Nunito Sans"/>
                <a:sym typeface="Nunito Sans"/>
              </a:rPr>
              <a:t>gezamenlijk</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doel</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hebben</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jullie</a:t>
            </a:r>
            <a:r>
              <a:rPr lang="en-US" sz="2800" b="0" i="0" u="none" strike="noStrike" cap="none" dirty="0">
                <a:solidFill>
                  <a:schemeClr val="dk1"/>
                </a:solidFill>
                <a:latin typeface="Nunito Sans"/>
                <a:ea typeface="Nunito Sans"/>
                <a:cs typeface="Nunito Sans"/>
                <a:sym typeface="Nunito Sans"/>
              </a:rPr>
              <a:t>?</a:t>
            </a:r>
            <a:endParaRPr sz="1400" b="0" i="0" u="none" strike="noStrike" cap="none" dirty="0">
              <a:solidFill>
                <a:schemeClr val="dk1"/>
              </a:solidFill>
              <a:latin typeface="Arial"/>
              <a:ea typeface="Arial"/>
              <a:cs typeface="Arial"/>
              <a:sym typeface="Arial"/>
            </a:endParaRPr>
          </a:p>
        </p:txBody>
      </p:sp>
      <p:pic>
        <p:nvPicPr>
          <p:cNvPr id="240" name="Google Shape;240;p18"/>
          <p:cNvPicPr preferRelativeResize="0"/>
          <p:nvPr/>
        </p:nvPicPr>
        <p:blipFill rotWithShape="1">
          <a:blip r:embed="rId3">
            <a:alphaModFix/>
          </a:blip>
          <a:srcRect/>
          <a:stretch/>
        </p:blipFill>
        <p:spPr>
          <a:xfrm>
            <a:off x="820720" y="1900301"/>
            <a:ext cx="316964" cy="244927"/>
          </a:xfrm>
          <a:prstGeom prst="rect">
            <a:avLst/>
          </a:prstGeom>
          <a:noFill/>
          <a:ln>
            <a:noFill/>
          </a:ln>
        </p:spPr>
      </p:pic>
      <p:pic>
        <p:nvPicPr>
          <p:cNvPr id="241" name="Google Shape;241;p18"/>
          <p:cNvPicPr preferRelativeResize="0"/>
          <p:nvPr/>
        </p:nvPicPr>
        <p:blipFill rotWithShape="1">
          <a:blip r:embed="rId3">
            <a:alphaModFix/>
          </a:blip>
          <a:srcRect/>
          <a:stretch/>
        </p:blipFill>
        <p:spPr>
          <a:xfrm>
            <a:off x="826802" y="2592316"/>
            <a:ext cx="316964" cy="244927"/>
          </a:xfrm>
          <a:prstGeom prst="rect">
            <a:avLst/>
          </a:prstGeom>
          <a:noFill/>
          <a:ln>
            <a:noFill/>
          </a:ln>
        </p:spPr>
      </p:pic>
      <p:pic>
        <p:nvPicPr>
          <p:cNvPr id="242" name="Google Shape;242;p18"/>
          <p:cNvPicPr preferRelativeResize="0"/>
          <p:nvPr/>
        </p:nvPicPr>
        <p:blipFill rotWithShape="1">
          <a:blip r:embed="rId3">
            <a:alphaModFix/>
          </a:blip>
          <a:srcRect/>
          <a:stretch/>
        </p:blipFill>
        <p:spPr>
          <a:xfrm>
            <a:off x="820720" y="3184070"/>
            <a:ext cx="316964" cy="244927"/>
          </a:xfrm>
          <a:prstGeom prst="rect">
            <a:avLst/>
          </a:prstGeom>
          <a:noFill/>
          <a:ln>
            <a:noFill/>
          </a:ln>
        </p:spPr>
      </p:pic>
      <p:pic>
        <p:nvPicPr>
          <p:cNvPr id="243" name="Google Shape;243;p18" descr="Afbeelding met tekst, teken&#10;&#10;Automatisch gegenereerde beschrijving"/>
          <p:cNvPicPr preferRelativeResize="0"/>
          <p:nvPr/>
        </p:nvPicPr>
        <p:blipFill rotWithShape="1">
          <a:blip r:embed="rId4">
            <a:alphaModFix/>
          </a:blip>
          <a:srcRect/>
          <a:stretch/>
        </p:blipFill>
        <p:spPr>
          <a:xfrm>
            <a:off x="9779477" y="2587749"/>
            <a:ext cx="1682496" cy="16824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19"/>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249" name="Google Shape;249;p19"/>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pic>
        <p:nvPicPr>
          <p:cNvPr id="250" name="Google Shape;250;p19"/>
          <p:cNvPicPr preferRelativeResize="0"/>
          <p:nvPr/>
        </p:nvPicPr>
        <p:blipFill rotWithShape="1">
          <a:blip r:embed="rId3">
            <a:alphaModFix/>
          </a:blip>
          <a:srcRect/>
          <a:stretch/>
        </p:blipFill>
        <p:spPr>
          <a:xfrm>
            <a:off x="9797207" y="2543265"/>
            <a:ext cx="1647050" cy="1647050"/>
          </a:xfrm>
          <a:prstGeom prst="rect">
            <a:avLst/>
          </a:prstGeom>
          <a:noFill/>
          <a:ln>
            <a:noFill/>
          </a:ln>
        </p:spPr>
      </p:pic>
      <p:sp>
        <p:nvSpPr>
          <p:cNvPr id="251" name="Google Shape;251;p19"/>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In welk gedrag wil jij nog verder groeien?</a:t>
            </a:r>
            <a:endParaRPr sz="1400" b="0" i="0" u="none" strike="noStrike" cap="none">
              <a:solidFill>
                <a:srgbClr val="203F7B"/>
              </a:solidFill>
              <a:latin typeface="Arial"/>
              <a:ea typeface="Arial"/>
              <a:cs typeface="Arial"/>
              <a:sym typeface="Arial"/>
            </a:endParaRPr>
          </a:p>
        </p:txBody>
      </p:sp>
      <p:sp>
        <p:nvSpPr>
          <p:cNvPr id="252" name="Google Shape;252;p19"/>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53" name="Google Shape;253;p19"/>
          <p:cNvSpPr/>
          <p:nvPr/>
        </p:nvSpPr>
        <p:spPr>
          <a:xfrm>
            <a:off x="1223926" y="1652350"/>
            <a:ext cx="7740900" cy="3860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Benadruk het gezamenlijke doel</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Stel prioriteiten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Vraag naar de ideeën van de ander </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Ondersteun de ander en denk mee</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Maak meningsverschillen bespreekbaar</a:t>
            </a:r>
            <a:endParaRPr sz="1400" b="0" i="0" u="none" strike="noStrike" cap="none">
              <a:solidFill>
                <a:schemeClr val="dk1"/>
              </a:solidFill>
              <a:latin typeface="Arial"/>
              <a:ea typeface="Arial"/>
              <a:cs typeface="Arial"/>
              <a:sym typeface="Arial"/>
            </a:endParaRPr>
          </a:p>
        </p:txBody>
      </p:sp>
      <p:pic>
        <p:nvPicPr>
          <p:cNvPr id="254" name="Google Shape;254;p19"/>
          <p:cNvPicPr preferRelativeResize="0"/>
          <p:nvPr/>
        </p:nvPicPr>
        <p:blipFill rotWithShape="1">
          <a:blip r:embed="rId4">
            <a:alphaModFix/>
          </a:blip>
          <a:srcRect/>
          <a:stretch/>
        </p:blipFill>
        <p:spPr>
          <a:xfrm>
            <a:off x="826802" y="1935078"/>
            <a:ext cx="316964" cy="244927"/>
          </a:xfrm>
          <a:prstGeom prst="rect">
            <a:avLst/>
          </a:prstGeom>
          <a:noFill/>
          <a:ln>
            <a:noFill/>
          </a:ln>
        </p:spPr>
      </p:pic>
      <p:pic>
        <p:nvPicPr>
          <p:cNvPr id="255" name="Google Shape;255;p19"/>
          <p:cNvPicPr preferRelativeResize="0"/>
          <p:nvPr/>
        </p:nvPicPr>
        <p:blipFill rotWithShape="1">
          <a:blip r:embed="rId4">
            <a:alphaModFix/>
          </a:blip>
          <a:srcRect/>
          <a:stretch/>
        </p:blipFill>
        <p:spPr>
          <a:xfrm>
            <a:off x="818481" y="2589696"/>
            <a:ext cx="316964" cy="244927"/>
          </a:xfrm>
          <a:prstGeom prst="rect">
            <a:avLst/>
          </a:prstGeom>
          <a:noFill/>
          <a:ln>
            <a:noFill/>
          </a:ln>
        </p:spPr>
      </p:pic>
      <p:pic>
        <p:nvPicPr>
          <p:cNvPr id="256" name="Google Shape;256;p19"/>
          <p:cNvPicPr preferRelativeResize="0"/>
          <p:nvPr/>
        </p:nvPicPr>
        <p:blipFill rotWithShape="1">
          <a:blip r:embed="rId4">
            <a:alphaModFix/>
          </a:blip>
          <a:srcRect/>
          <a:stretch/>
        </p:blipFill>
        <p:spPr>
          <a:xfrm>
            <a:off x="818481" y="3244314"/>
            <a:ext cx="316964" cy="244927"/>
          </a:xfrm>
          <a:prstGeom prst="rect">
            <a:avLst/>
          </a:prstGeom>
          <a:noFill/>
          <a:ln>
            <a:noFill/>
          </a:ln>
        </p:spPr>
      </p:pic>
      <p:pic>
        <p:nvPicPr>
          <p:cNvPr id="257" name="Google Shape;257;p19"/>
          <p:cNvPicPr preferRelativeResize="0"/>
          <p:nvPr/>
        </p:nvPicPr>
        <p:blipFill rotWithShape="1">
          <a:blip r:embed="rId4">
            <a:alphaModFix/>
          </a:blip>
          <a:srcRect/>
          <a:stretch/>
        </p:blipFill>
        <p:spPr>
          <a:xfrm>
            <a:off x="826802" y="3875505"/>
            <a:ext cx="316964" cy="244927"/>
          </a:xfrm>
          <a:prstGeom prst="rect">
            <a:avLst/>
          </a:prstGeom>
          <a:noFill/>
          <a:ln>
            <a:noFill/>
          </a:ln>
        </p:spPr>
      </p:pic>
      <p:pic>
        <p:nvPicPr>
          <p:cNvPr id="258" name="Google Shape;258;p19"/>
          <p:cNvPicPr preferRelativeResize="0"/>
          <p:nvPr/>
        </p:nvPicPr>
        <p:blipFill rotWithShape="1">
          <a:blip r:embed="rId4">
            <a:alphaModFix/>
          </a:blip>
          <a:srcRect/>
          <a:stretch/>
        </p:blipFill>
        <p:spPr>
          <a:xfrm>
            <a:off x="826802" y="4492266"/>
            <a:ext cx="316964" cy="2449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2"/>
          <p:cNvSpPr/>
          <p:nvPr/>
        </p:nvSpPr>
        <p:spPr>
          <a:xfrm>
            <a:off x="9427464" y="1215456"/>
            <a:ext cx="2386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8FB"/>
                </a:solidFill>
                <a:latin typeface="Calibri"/>
                <a:ea typeface="Calibri"/>
                <a:cs typeface="Calibri"/>
                <a:sym typeface="Calibri"/>
              </a:rPr>
              <a:t>     </a:t>
            </a:r>
            <a:endParaRPr sz="2400" b="0" i="0" u="none" strike="noStrike" cap="none">
              <a:solidFill>
                <a:srgbClr val="F2F8FB"/>
              </a:solidFill>
              <a:latin typeface="Calibri"/>
              <a:ea typeface="Calibri"/>
              <a:cs typeface="Calibri"/>
              <a:sym typeface="Calibri"/>
            </a:endParaRPr>
          </a:p>
        </p:txBody>
      </p:sp>
      <p:sp>
        <p:nvSpPr>
          <p:cNvPr id="44" name="Google Shape;44;p2"/>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Informatie</a:t>
            </a:r>
            <a:endParaRPr sz="4400" b="0" i="0" u="none" strike="noStrike" cap="none">
              <a:solidFill>
                <a:srgbClr val="203F7B"/>
              </a:solidFill>
              <a:latin typeface="Calibri"/>
              <a:ea typeface="Calibri"/>
              <a:cs typeface="Calibri"/>
              <a:sym typeface="Calibri"/>
            </a:endParaRPr>
          </a:p>
        </p:txBody>
      </p:sp>
      <p:sp>
        <p:nvSpPr>
          <p:cNvPr id="45" name="Google Shape;45;p2"/>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6" name="Google Shape;46;p2"/>
          <p:cNvSpPr/>
          <p:nvPr/>
        </p:nvSpPr>
        <p:spPr>
          <a:xfrm>
            <a:off x="373110" y="1215455"/>
            <a:ext cx="8860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8FB"/>
                </a:solidFill>
                <a:latin typeface="Calibri"/>
                <a:ea typeface="Calibri"/>
                <a:cs typeface="Calibri"/>
                <a:sym typeface="Calibri"/>
              </a:rPr>
              <a:t>     </a:t>
            </a:r>
            <a:endParaRPr sz="2400" b="0" i="0" u="none" strike="noStrike" cap="none">
              <a:solidFill>
                <a:srgbClr val="F2F8FB"/>
              </a:solidFill>
              <a:latin typeface="Calibri"/>
              <a:ea typeface="Calibri"/>
              <a:cs typeface="Calibri"/>
              <a:sym typeface="Calibri"/>
            </a:endParaRPr>
          </a:p>
        </p:txBody>
      </p:sp>
      <p:sp>
        <p:nvSpPr>
          <p:cNvPr id="47" name="Google Shape;47;p2"/>
          <p:cNvSpPr/>
          <p:nvPr/>
        </p:nvSpPr>
        <p:spPr>
          <a:xfrm>
            <a:off x="1252981" y="1609131"/>
            <a:ext cx="7218990"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Zet je mail en telefoon uit (geen afleiding)</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Zet je microfoon aan als je iets wil zeggen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Stuur een chat als je iets wilt vragen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Je ontvangt deze presentatie achteraf</a:t>
            </a:r>
            <a:endParaRPr sz="1400" b="0" i="0" u="none" strike="noStrike" cap="none">
              <a:solidFill>
                <a:schemeClr val="dk1"/>
              </a:solidFill>
              <a:latin typeface="Arial"/>
              <a:ea typeface="Arial"/>
              <a:cs typeface="Arial"/>
              <a:sym typeface="Arial"/>
            </a:endParaRPr>
          </a:p>
        </p:txBody>
      </p:sp>
      <p:pic>
        <p:nvPicPr>
          <p:cNvPr id="48" name="Google Shape;48;p2"/>
          <p:cNvPicPr preferRelativeResize="0"/>
          <p:nvPr/>
        </p:nvPicPr>
        <p:blipFill rotWithShape="1">
          <a:blip r:embed="rId3">
            <a:alphaModFix/>
          </a:blip>
          <a:srcRect/>
          <a:stretch/>
        </p:blipFill>
        <p:spPr>
          <a:xfrm>
            <a:off x="826802" y="1892969"/>
            <a:ext cx="316964" cy="244927"/>
          </a:xfrm>
          <a:prstGeom prst="rect">
            <a:avLst/>
          </a:prstGeom>
          <a:noFill/>
          <a:ln>
            <a:noFill/>
          </a:ln>
        </p:spPr>
      </p:pic>
      <p:pic>
        <p:nvPicPr>
          <p:cNvPr id="49" name="Google Shape;49;p2"/>
          <p:cNvPicPr preferRelativeResize="0"/>
          <p:nvPr/>
        </p:nvPicPr>
        <p:blipFill rotWithShape="1">
          <a:blip r:embed="rId3">
            <a:alphaModFix/>
          </a:blip>
          <a:srcRect/>
          <a:stretch/>
        </p:blipFill>
        <p:spPr>
          <a:xfrm>
            <a:off x="826802" y="2524512"/>
            <a:ext cx="316964" cy="244927"/>
          </a:xfrm>
          <a:prstGeom prst="rect">
            <a:avLst/>
          </a:prstGeom>
          <a:noFill/>
          <a:ln>
            <a:noFill/>
          </a:ln>
        </p:spPr>
      </p:pic>
      <p:pic>
        <p:nvPicPr>
          <p:cNvPr id="50" name="Google Shape;50;p2"/>
          <p:cNvPicPr preferRelativeResize="0"/>
          <p:nvPr/>
        </p:nvPicPr>
        <p:blipFill rotWithShape="1">
          <a:blip r:embed="rId3">
            <a:alphaModFix/>
          </a:blip>
          <a:srcRect/>
          <a:stretch/>
        </p:blipFill>
        <p:spPr>
          <a:xfrm>
            <a:off x="839124" y="3155587"/>
            <a:ext cx="316964" cy="244927"/>
          </a:xfrm>
          <a:prstGeom prst="rect">
            <a:avLst/>
          </a:prstGeom>
          <a:noFill/>
          <a:ln>
            <a:noFill/>
          </a:ln>
        </p:spPr>
      </p:pic>
      <p:pic>
        <p:nvPicPr>
          <p:cNvPr id="51" name="Google Shape;51;p2"/>
          <p:cNvPicPr preferRelativeResize="0"/>
          <p:nvPr/>
        </p:nvPicPr>
        <p:blipFill rotWithShape="1">
          <a:blip r:embed="rId3">
            <a:alphaModFix/>
          </a:blip>
          <a:srcRect/>
          <a:stretch/>
        </p:blipFill>
        <p:spPr>
          <a:xfrm>
            <a:off x="839124" y="3839616"/>
            <a:ext cx="316964" cy="244927"/>
          </a:xfrm>
          <a:prstGeom prst="rect">
            <a:avLst/>
          </a:prstGeom>
          <a:noFill/>
          <a:ln>
            <a:noFill/>
          </a:ln>
        </p:spPr>
      </p:pic>
      <p:pic>
        <p:nvPicPr>
          <p:cNvPr id="52" name="Google Shape;52;p2"/>
          <p:cNvPicPr preferRelativeResize="0"/>
          <p:nvPr/>
        </p:nvPicPr>
        <p:blipFill rotWithShape="1">
          <a:blip r:embed="rId4">
            <a:alphaModFix/>
          </a:blip>
          <a:srcRect/>
          <a:stretch/>
        </p:blipFill>
        <p:spPr>
          <a:xfrm>
            <a:off x="9880063" y="2683688"/>
            <a:ext cx="1481328" cy="11887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20"/>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265" name="Google Shape;265;p20"/>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266" name="Google Shape;266;p20"/>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Positieve houding</a:t>
            </a:r>
            <a:endParaRPr sz="4200" b="0" i="0" u="none" strike="noStrike" cap="none">
              <a:solidFill>
                <a:schemeClr val="dk1"/>
              </a:solidFill>
              <a:latin typeface="Nunito Sans"/>
              <a:ea typeface="Nunito Sans"/>
              <a:cs typeface="Nunito Sans"/>
              <a:sym typeface="Nunito Sans"/>
            </a:endParaRPr>
          </a:p>
        </p:txBody>
      </p:sp>
      <p:pic>
        <p:nvPicPr>
          <p:cNvPr id="267" name="Google Shape;267;p20"/>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21"/>
          <p:cNvSpPr/>
          <p:nvPr/>
        </p:nvSpPr>
        <p:spPr>
          <a:xfrm>
            <a:off x="468144"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73" name="Google Shape;273;p21"/>
          <p:cNvSpPr/>
          <p:nvPr/>
        </p:nvSpPr>
        <p:spPr>
          <a:xfrm>
            <a:off x="468144"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74" name="Google Shape;274;p21"/>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2 minuten (individueel) – 3 minuten (plenair)</a:t>
            </a:r>
            <a:endParaRPr sz="2800" b="0" i="0" u="none" strike="noStrike" cap="none">
              <a:solidFill>
                <a:schemeClr val="dk1"/>
              </a:solidFill>
              <a:latin typeface="Nunito Sans"/>
              <a:ea typeface="Nunito Sans"/>
              <a:cs typeface="Nunito Sans"/>
              <a:sym typeface="Nunito Sans"/>
            </a:endParaRPr>
          </a:p>
        </p:txBody>
      </p:sp>
      <p:pic>
        <p:nvPicPr>
          <p:cNvPr id="275" name="Google Shape;275;p21"/>
          <p:cNvPicPr preferRelativeResize="0"/>
          <p:nvPr/>
        </p:nvPicPr>
        <p:blipFill rotWithShape="1">
          <a:blip r:embed="rId3">
            <a:alphaModFix/>
          </a:blip>
          <a:srcRect/>
          <a:stretch/>
        </p:blipFill>
        <p:spPr>
          <a:xfrm>
            <a:off x="735499" y="3508042"/>
            <a:ext cx="447277" cy="447277"/>
          </a:xfrm>
          <a:prstGeom prst="rect">
            <a:avLst/>
          </a:prstGeom>
          <a:noFill/>
          <a:ln>
            <a:noFill/>
          </a:ln>
        </p:spPr>
      </p:pic>
      <p:sp>
        <p:nvSpPr>
          <p:cNvPr id="276" name="Google Shape;276;p21"/>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77" name="Google Shape;277;p21"/>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Waar erger je je aan in het dagelijkse leven?</a:t>
            </a:r>
            <a:endParaRPr sz="1400" b="0" i="0" u="none" strike="noStrike" cap="none">
              <a:solidFill>
                <a:schemeClr val="dk1"/>
              </a:solidFill>
              <a:latin typeface="Arial"/>
              <a:ea typeface="Arial"/>
              <a:cs typeface="Arial"/>
              <a:sym typeface="Arial"/>
            </a:endParaRPr>
          </a:p>
        </p:txBody>
      </p:sp>
      <p:sp>
        <p:nvSpPr>
          <p:cNvPr id="278" name="Google Shape;278;p21"/>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Vraag 1</a:t>
            </a:r>
            <a:endParaRPr b="0" i="0" u="none" strike="noStrike" cap="none">
              <a:solidFill>
                <a:srgbClr val="203F7B"/>
              </a:solidFill>
            </a:endParaRPr>
          </a:p>
        </p:txBody>
      </p:sp>
      <p:pic>
        <p:nvPicPr>
          <p:cNvPr id="279" name="Google Shape;279;p21"/>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22"/>
          <p:cNvSpPr/>
          <p:nvPr/>
        </p:nvSpPr>
        <p:spPr>
          <a:xfrm>
            <a:off x="468144"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85" name="Google Shape;285;p22"/>
          <p:cNvSpPr/>
          <p:nvPr/>
        </p:nvSpPr>
        <p:spPr>
          <a:xfrm>
            <a:off x="468144"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86" name="Google Shape;286;p22"/>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2 minuten (individueel) – 3 minuten (plenair)</a:t>
            </a:r>
            <a:endParaRPr sz="2800" b="0" i="0" u="none" strike="noStrike" cap="none">
              <a:solidFill>
                <a:schemeClr val="dk1"/>
              </a:solidFill>
              <a:latin typeface="Nunito Sans"/>
              <a:ea typeface="Nunito Sans"/>
              <a:cs typeface="Nunito Sans"/>
              <a:sym typeface="Nunito Sans"/>
            </a:endParaRPr>
          </a:p>
        </p:txBody>
      </p:sp>
      <p:pic>
        <p:nvPicPr>
          <p:cNvPr id="287" name="Google Shape;287;p22"/>
          <p:cNvPicPr preferRelativeResize="0"/>
          <p:nvPr/>
        </p:nvPicPr>
        <p:blipFill rotWithShape="1">
          <a:blip r:embed="rId3">
            <a:alphaModFix/>
          </a:blip>
          <a:srcRect/>
          <a:stretch/>
        </p:blipFill>
        <p:spPr>
          <a:xfrm>
            <a:off x="735499" y="3508042"/>
            <a:ext cx="447277" cy="447277"/>
          </a:xfrm>
          <a:prstGeom prst="rect">
            <a:avLst/>
          </a:prstGeom>
          <a:noFill/>
          <a:ln>
            <a:noFill/>
          </a:ln>
        </p:spPr>
      </p:pic>
      <p:sp>
        <p:nvSpPr>
          <p:cNvPr id="288" name="Google Shape;288;p22"/>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89" name="Google Shape;289;p22"/>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Waar word je heel blij van in het dagelijkse leven?</a:t>
            </a:r>
            <a:endParaRPr sz="1400" b="0" i="0" u="none" strike="noStrike" cap="none">
              <a:solidFill>
                <a:schemeClr val="dk1"/>
              </a:solidFill>
              <a:latin typeface="Arial"/>
              <a:ea typeface="Arial"/>
              <a:cs typeface="Arial"/>
              <a:sym typeface="Arial"/>
            </a:endParaRPr>
          </a:p>
        </p:txBody>
      </p:sp>
      <p:sp>
        <p:nvSpPr>
          <p:cNvPr id="290" name="Google Shape;290;p22"/>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Vraag 2</a:t>
            </a:r>
            <a:endParaRPr b="0" i="0" u="none" strike="noStrike" cap="none">
              <a:solidFill>
                <a:srgbClr val="203F7B"/>
              </a:solidFill>
            </a:endParaRPr>
          </a:p>
        </p:txBody>
      </p:sp>
      <p:pic>
        <p:nvPicPr>
          <p:cNvPr id="291" name="Google Shape;291;p22"/>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23"/>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298" name="Google Shape;298;p23"/>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Positieve houding</a:t>
            </a:r>
            <a:endParaRPr i="0" u="none" strike="noStrike" cap="none">
              <a:solidFill>
                <a:srgbClr val="203F7B"/>
              </a:solidFill>
            </a:endParaRPr>
          </a:p>
        </p:txBody>
      </p:sp>
      <p:sp>
        <p:nvSpPr>
          <p:cNvPr id="299" name="Google Shape;299;p23"/>
          <p:cNvSpPr/>
          <p:nvPr/>
        </p:nvSpPr>
        <p:spPr>
          <a:xfrm>
            <a:off x="1314915" y="1826584"/>
            <a:ext cx="6573491"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Negativiteit overheerst positiviteit</a:t>
            </a: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sp>
        <p:nvSpPr>
          <p:cNvPr id="300" name="Google Shape;300;p23"/>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301" name="Google Shape;301;p23"/>
          <p:cNvSpPr/>
          <p:nvPr/>
        </p:nvSpPr>
        <p:spPr>
          <a:xfrm>
            <a:off x="1314914" y="434485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P/N van 2:1 is het meest effectief</a:t>
            </a:r>
            <a:endParaRPr sz="1400" b="0" i="0" u="none" strike="noStrike" cap="none">
              <a:solidFill>
                <a:schemeClr val="dk1"/>
              </a:solidFill>
              <a:latin typeface="Arial"/>
              <a:ea typeface="Arial"/>
              <a:cs typeface="Arial"/>
              <a:sym typeface="Arial"/>
            </a:endParaRPr>
          </a:p>
        </p:txBody>
      </p:sp>
      <p:sp>
        <p:nvSpPr>
          <p:cNvPr id="302" name="Google Shape;302;p23"/>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303" name="Google Shape;303;p23"/>
          <p:cNvSpPr/>
          <p:nvPr/>
        </p:nvSpPr>
        <p:spPr>
          <a:xfrm>
            <a:off x="1314914" y="3073252"/>
            <a:ext cx="6883648"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P/N-ratio is in veel gesprekken 1:2</a:t>
            </a:r>
            <a:endParaRPr sz="2800" b="0" i="0" u="none" strike="noStrike" cap="none">
              <a:solidFill>
                <a:schemeClr val="dk1"/>
              </a:solidFill>
              <a:latin typeface="Nunito Sans"/>
              <a:ea typeface="Nunito Sans"/>
              <a:cs typeface="Nunito Sans"/>
              <a:sym typeface="Nunito Sans"/>
            </a:endParaRPr>
          </a:p>
        </p:txBody>
      </p:sp>
      <p:pic>
        <p:nvPicPr>
          <p:cNvPr id="304" name="Google Shape;304;p23"/>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305" name="Google Shape;305;p23"/>
          <p:cNvPicPr preferRelativeResize="0"/>
          <p:nvPr/>
        </p:nvPicPr>
        <p:blipFill rotWithShape="1">
          <a:blip r:embed="rId3">
            <a:alphaModFix/>
          </a:blip>
          <a:srcRect/>
          <a:stretch/>
        </p:blipFill>
        <p:spPr>
          <a:xfrm>
            <a:off x="826802" y="4459031"/>
            <a:ext cx="316964" cy="244927"/>
          </a:xfrm>
          <a:prstGeom prst="rect">
            <a:avLst/>
          </a:prstGeom>
          <a:noFill/>
          <a:ln>
            <a:noFill/>
          </a:ln>
        </p:spPr>
      </p:pic>
      <p:pic>
        <p:nvPicPr>
          <p:cNvPr id="306" name="Google Shape;306;p23"/>
          <p:cNvPicPr preferRelativeResize="0"/>
          <p:nvPr/>
        </p:nvPicPr>
        <p:blipFill rotWithShape="1">
          <a:blip r:embed="rId3">
            <a:alphaModFix/>
          </a:blip>
          <a:srcRect/>
          <a:stretch/>
        </p:blipFill>
        <p:spPr>
          <a:xfrm>
            <a:off x="826802" y="3187430"/>
            <a:ext cx="316964" cy="244927"/>
          </a:xfrm>
          <a:prstGeom prst="rect">
            <a:avLst/>
          </a:prstGeom>
          <a:noFill/>
          <a:ln>
            <a:noFill/>
          </a:ln>
        </p:spPr>
      </p:pic>
      <p:pic>
        <p:nvPicPr>
          <p:cNvPr id="3" name="Afbeelding 2">
            <a:extLst>
              <a:ext uri="{FF2B5EF4-FFF2-40B4-BE49-F238E27FC236}">
                <a16:creationId xmlns:a16="http://schemas.microsoft.com/office/drawing/2014/main" id="{12526D07-EAA7-6896-F341-473314350AB2}"/>
              </a:ext>
            </a:extLst>
          </p:cNvPr>
          <p:cNvPicPr>
            <a:picLocks noChangeAspect="1"/>
          </p:cNvPicPr>
          <p:nvPr/>
        </p:nvPicPr>
        <p:blipFill>
          <a:blip r:embed="rId4"/>
          <a:stretch>
            <a:fillRect/>
          </a:stretch>
        </p:blipFill>
        <p:spPr>
          <a:xfrm>
            <a:off x="9784028" y="2685118"/>
            <a:ext cx="1673371" cy="148776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24"/>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313" name="Google Shape;313;p24"/>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pic>
        <p:nvPicPr>
          <p:cNvPr id="314" name="Google Shape;314;p24"/>
          <p:cNvPicPr preferRelativeResize="0"/>
          <p:nvPr/>
        </p:nvPicPr>
        <p:blipFill rotWithShape="1">
          <a:blip r:embed="rId3">
            <a:alphaModFix/>
          </a:blip>
          <a:srcRect/>
          <a:stretch/>
        </p:blipFill>
        <p:spPr>
          <a:xfrm>
            <a:off x="9797207" y="2543265"/>
            <a:ext cx="1647050" cy="1647050"/>
          </a:xfrm>
          <a:prstGeom prst="rect">
            <a:avLst/>
          </a:prstGeom>
          <a:noFill/>
          <a:ln>
            <a:noFill/>
          </a:ln>
        </p:spPr>
      </p:pic>
      <p:sp>
        <p:nvSpPr>
          <p:cNvPr id="315" name="Google Shape;315;p24"/>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In welk gedrag wil jij nog verder groeien?</a:t>
            </a:r>
            <a:endParaRPr sz="1400" b="0" i="0" u="none" strike="noStrike" cap="none">
              <a:solidFill>
                <a:srgbClr val="203F7B"/>
              </a:solidFill>
              <a:latin typeface="Arial"/>
              <a:ea typeface="Arial"/>
              <a:cs typeface="Arial"/>
              <a:sym typeface="Arial"/>
            </a:endParaRPr>
          </a:p>
        </p:txBody>
      </p:sp>
      <p:sp>
        <p:nvSpPr>
          <p:cNvPr id="316" name="Google Shape;316;p24"/>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17" name="Google Shape;317;p24"/>
          <p:cNvSpPr/>
          <p:nvPr/>
        </p:nvSpPr>
        <p:spPr>
          <a:xfrm>
            <a:off x="1252982" y="1620561"/>
            <a:ext cx="6932374"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Geef complimenten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Benoem en vier successen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Gebruik positieve taal</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Spreek positief over de ander</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Zorg voor een positieve sfeer</a:t>
            </a:r>
            <a:endParaRPr sz="1400" b="0" i="0" u="none" strike="noStrike" cap="none">
              <a:solidFill>
                <a:schemeClr val="dk1"/>
              </a:solidFill>
              <a:latin typeface="Arial"/>
              <a:ea typeface="Arial"/>
              <a:cs typeface="Arial"/>
              <a:sym typeface="Arial"/>
            </a:endParaRPr>
          </a:p>
        </p:txBody>
      </p:sp>
      <p:pic>
        <p:nvPicPr>
          <p:cNvPr id="318" name="Google Shape;318;p24"/>
          <p:cNvPicPr preferRelativeResize="0"/>
          <p:nvPr/>
        </p:nvPicPr>
        <p:blipFill rotWithShape="1">
          <a:blip r:embed="rId4">
            <a:alphaModFix/>
          </a:blip>
          <a:srcRect/>
          <a:stretch/>
        </p:blipFill>
        <p:spPr>
          <a:xfrm>
            <a:off x="826802" y="1935078"/>
            <a:ext cx="316964" cy="244927"/>
          </a:xfrm>
          <a:prstGeom prst="rect">
            <a:avLst/>
          </a:prstGeom>
          <a:noFill/>
          <a:ln>
            <a:noFill/>
          </a:ln>
        </p:spPr>
      </p:pic>
      <p:pic>
        <p:nvPicPr>
          <p:cNvPr id="319" name="Google Shape;319;p24"/>
          <p:cNvPicPr preferRelativeResize="0"/>
          <p:nvPr/>
        </p:nvPicPr>
        <p:blipFill rotWithShape="1">
          <a:blip r:embed="rId4">
            <a:alphaModFix/>
          </a:blip>
          <a:srcRect/>
          <a:stretch/>
        </p:blipFill>
        <p:spPr>
          <a:xfrm>
            <a:off x="818481" y="2589696"/>
            <a:ext cx="316964" cy="244927"/>
          </a:xfrm>
          <a:prstGeom prst="rect">
            <a:avLst/>
          </a:prstGeom>
          <a:noFill/>
          <a:ln>
            <a:noFill/>
          </a:ln>
        </p:spPr>
      </p:pic>
      <p:pic>
        <p:nvPicPr>
          <p:cNvPr id="320" name="Google Shape;320;p24"/>
          <p:cNvPicPr preferRelativeResize="0"/>
          <p:nvPr/>
        </p:nvPicPr>
        <p:blipFill rotWithShape="1">
          <a:blip r:embed="rId4">
            <a:alphaModFix/>
          </a:blip>
          <a:srcRect/>
          <a:stretch/>
        </p:blipFill>
        <p:spPr>
          <a:xfrm>
            <a:off x="818481" y="3244314"/>
            <a:ext cx="316964" cy="244927"/>
          </a:xfrm>
          <a:prstGeom prst="rect">
            <a:avLst/>
          </a:prstGeom>
          <a:noFill/>
          <a:ln>
            <a:noFill/>
          </a:ln>
        </p:spPr>
      </p:pic>
      <p:pic>
        <p:nvPicPr>
          <p:cNvPr id="321" name="Google Shape;321;p24"/>
          <p:cNvPicPr preferRelativeResize="0"/>
          <p:nvPr/>
        </p:nvPicPr>
        <p:blipFill rotWithShape="1">
          <a:blip r:embed="rId4">
            <a:alphaModFix/>
          </a:blip>
          <a:srcRect/>
          <a:stretch/>
        </p:blipFill>
        <p:spPr>
          <a:xfrm>
            <a:off x="826802" y="3875505"/>
            <a:ext cx="316964" cy="244927"/>
          </a:xfrm>
          <a:prstGeom prst="rect">
            <a:avLst/>
          </a:prstGeom>
          <a:noFill/>
          <a:ln>
            <a:noFill/>
          </a:ln>
        </p:spPr>
      </p:pic>
      <p:pic>
        <p:nvPicPr>
          <p:cNvPr id="322" name="Google Shape;322;p24"/>
          <p:cNvPicPr preferRelativeResize="0"/>
          <p:nvPr/>
        </p:nvPicPr>
        <p:blipFill rotWithShape="1">
          <a:blip r:embed="rId4">
            <a:alphaModFix/>
          </a:blip>
          <a:srcRect/>
          <a:stretch/>
        </p:blipFill>
        <p:spPr>
          <a:xfrm>
            <a:off x="826802" y="4492266"/>
            <a:ext cx="316964" cy="2449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25"/>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329" name="Google Shape;329;p25"/>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330" name="Google Shape;330;p25"/>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Echt luisteren</a:t>
            </a:r>
            <a:endParaRPr sz="4200" b="0" i="0" u="none" strike="noStrike" cap="none">
              <a:solidFill>
                <a:schemeClr val="dk1"/>
              </a:solidFill>
              <a:latin typeface="Nunito Sans"/>
              <a:ea typeface="Nunito Sans"/>
              <a:cs typeface="Nunito Sans"/>
              <a:sym typeface="Nunito Sans"/>
            </a:endParaRPr>
          </a:p>
        </p:txBody>
      </p:sp>
      <p:pic>
        <p:nvPicPr>
          <p:cNvPr id="331" name="Google Shape;331;p25"/>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26"/>
          <p:cNvSpPr/>
          <p:nvPr/>
        </p:nvSpPr>
        <p:spPr>
          <a:xfrm>
            <a:off x="468144"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37" name="Google Shape;337;p26"/>
          <p:cNvSpPr/>
          <p:nvPr/>
        </p:nvSpPr>
        <p:spPr>
          <a:xfrm>
            <a:off x="468144"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38" name="Google Shape;338;p26"/>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5 minuten (plenair)</a:t>
            </a:r>
            <a:endParaRPr sz="2800" b="0" i="0" u="none" strike="noStrike" cap="none">
              <a:solidFill>
                <a:schemeClr val="dk1"/>
              </a:solidFill>
              <a:latin typeface="Nunito Sans"/>
              <a:ea typeface="Nunito Sans"/>
              <a:cs typeface="Nunito Sans"/>
              <a:sym typeface="Nunito Sans"/>
            </a:endParaRPr>
          </a:p>
        </p:txBody>
      </p:sp>
      <p:sp>
        <p:nvSpPr>
          <p:cNvPr id="339" name="Google Shape;339;p26"/>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40" name="Google Shape;340;p26"/>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Rollenspel</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Wie is er afgelopen zomer in Nederland op vakantie geweest? </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Waar ben je geweest en hoe heb je dat ervaren? </a:t>
            </a:r>
            <a:endParaRPr sz="2800" b="0" i="0" u="none" strike="noStrike" cap="none">
              <a:solidFill>
                <a:schemeClr val="dk1"/>
              </a:solidFill>
              <a:latin typeface="Nunito Sans"/>
              <a:ea typeface="Nunito Sans"/>
              <a:cs typeface="Nunito Sans"/>
              <a:sym typeface="Nunito Sans"/>
            </a:endParaRPr>
          </a:p>
        </p:txBody>
      </p:sp>
      <p:sp>
        <p:nvSpPr>
          <p:cNvPr id="341" name="Google Shape;341;p26"/>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Luisteren</a:t>
            </a:r>
            <a:endParaRPr b="0" i="0" u="none" strike="noStrike" cap="none">
              <a:solidFill>
                <a:srgbClr val="203F7B"/>
              </a:solidFill>
            </a:endParaRPr>
          </a:p>
        </p:txBody>
      </p:sp>
      <p:pic>
        <p:nvPicPr>
          <p:cNvPr id="342" name="Google Shape;342;p26"/>
          <p:cNvPicPr preferRelativeResize="0"/>
          <p:nvPr/>
        </p:nvPicPr>
        <p:blipFill rotWithShape="1">
          <a:blip r:embed="rId3">
            <a:alphaModFix/>
          </a:blip>
          <a:srcRect/>
          <a:stretch/>
        </p:blipFill>
        <p:spPr>
          <a:xfrm>
            <a:off x="735498" y="4148224"/>
            <a:ext cx="447277" cy="447277"/>
          </a:xfrm>
          <a:prstGeom prst="rect">
            <a:avLst/>
          </a:prstGeom>
          <a:noFill/>
          <a:ln>
            <a:noFill/>
          </a:ln>
        </p:spPr>
      </p:pic>
      <p:pic>
        <p:nvPicPr>
          <p:cNvPr id="343" name="Google Shape;343;p26"/>
          <p:cNvPicPr preferRelativeResize="0"/>
          <p:nvPr/>
        </p:nvPicPr>
        <p:blipFill rotWithShape="1">
          <a:blip r:embed="rId3">
            <a:alphaModFix/>
          </a:blip>
          <a:srcRect/>
          <a:stretch/>
        </p:blipFill>
        <p:spPr>
          <a:xfrm>
            <a:off x="735497" y="4770653"/>
            <a:ext cx="447277" cy="447277"/>
          </a:xfrm>
          <a:prstGeom prst="rect">
            <a:avLst/>
          </a:prstGeom>
          <a:noFill/>
          <a:ln>
            <a:noFill/>
          </a:ln>
        </p:spPr>
      </p:pic>
      <p:pic>
        <p:nvPicPr>
          <p:cNvPr id="344" name="Google Shape;344;p26"/>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p27"/>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351" name="Google Shape;351;p2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Luisterhouding</a:t>
            </a:r>
            <a:endParaRPr b="0" i="0" u="none" strike="noStrike" cap="none">
              <a:solidFill>
                <a:srgbClr val="203F7B"/>
              </a:solidFill>
            </a:endParaRPr>
          </a:p>
        </p:txBody>
      </p:sp>
      <p:sp>
        <p:nvSpPr>
          <p:cNvPr id="352" name="Google Shape;352;p27"/>
          <p:cNvSpPr/>
          <p:nvPr/>
        </p:nvSpPr>
        <p:spPr>
          <a:xfrm>
            <a:off x="1314915" y="1826584"/>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Ik: wat vind ik er van?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sp>
        <p:nvSpPr>
          <p:cNvPr id="353" name="Google Shape;353;p27"/>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354" name="Google Shape;354;p27"/>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355" name="Google Shape;355;p27"/>
          <p:cNvSpPr/>
          <p:nvPr/>
        </p:nvSpPr>
        <p:spPr>
          <a:xfrm>
            <a:off x="1314914" y="3073252"/>
            <a:ext cx="6573492"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Jij: wat bedoel jij precies?</a:t>
            </a:r>
            <a:endParaRPr sz="1400" b="0" i="0" u="none" strike="noStrike" cap="none">
              <a:solidFill>
                <a:schemeClr val="dk1"/>
              </a:solidFill>
              <a:latin typeface="Arial"/>
              <a:ea typeface="Arial"/>
              <a:cs typeface="Arial"/>
              <a:sym typeface="Arial"/>
            </a:endParaRPr>
          </a:p>
        </p:txBody>
      </p:sp>
      <p:sp>
        <p:nvSpPr>
          <p:cNvPr id="356" name="Google Shape;356;p27"/>
          <p:cNvSpPr txBox="1"/>
          <p:nvPr/>
        </p:nvSpPr>
        <p:spPr>
          <a:xfrm>
            <a:off x="657347" y="1808296"/>
            <a:ext cx="532624" cy="697627"/>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203F7B"/>
                </a:solidFill>
                <a:latin typeface="Nunito Sans"/>
                <a:ea typeface="Nunito Sans"/>
                <a:cs typeface="Nunito Sans"/>
                <a:sym typeface="Nunito Sans"/>
              </a:rPr>
              <a:t>1</a:t>
            </a:r>
            <a:endParaRPr sz="3000" b="0" i="0" u="none" strike="noStrike" cap="none">
              <a:solidFill>
                <a:srgbClr val="203F7B"/>
              </a:solidFill>
              <a:latin typeface="Calibri"/>
              <a:ea typeface="Calibri"/>
              <a:cs typeface="Calibri"/>
              <a:sym typeface="Calibri"/>
            </a:endParaRPr>
          </a:p>
        </p:txBody>
      </p:sp>
      <p:sp>
        <p:nvSpPr>
          <p:cNvPr id="357" name="Google Shape;357;p27"/>
          <p:cNvSpPr txBox="1"/>
          <p:nvPr/>
        </p:nvSpPr>
        <p:spPr>
          <a:xfrm>
            <a:off x="657347" y="3052918"/>
            <a:ext cx="532624" cy="697627"/>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203F7B"/>
                </a:solidFill>
                <a:latin typeface="Nunito Sans"/>
                <a:ea typeface="Nunito Sans"/>
                <a:cs typeface="Nunito Sans"/>
                <a:sym typeface="Nunito Sans"/>
              </a:rPr>
              <a:t>2</a:t>
            </a:r>
            <a:endParaRPr sz="3000" b="0" i="0" u="none" strike="noStrike" cap="none">
              <a:solidFill>
                <a:srgbClr val="203F7B"/>
              </a:solidFill>
              <a:latin typeface="Calibri"/>
              <a:ea typeface="Calibri"/>
              <a:cs typeface="Calibri"/>
              <a:sym typeface="Calibri"/>
            </a:endParaRPr>
          </a:p>
        </p:txBody>
      </p:sp>
      <p:pic>
        <p:nvPicPr>
          <p:cNvPr id="358" name="Google Shape;358;p27"/>
          <p:cNvPicPr preferRelativeResize="0"/>
          <p:nvPr/>
        </p:nvPicPr>
        <p:blipFill rotWithShape="1">
          <a:blip r:embed="rId3">
            <a:alphaModFix/>
          </a:blip>
          <a:srcRect t="19" b="29"/>
          <a:stretch/>
        </p:blipFill>
        <p:spPr>
          <a:xfrm>
            <a:off x="9877507" y="2731838"/>
            <a:ext cx="1486426" cy="11561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28"/>
          <p:cNvSpPr/>
          <p:nvPr/>
        </p:nvSpPr>
        <p:spPr>
          <a:xfrm>
            <a:off x="468144"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64" name="Google Shape;364;p28"/>
          <p:cNvSpPr/>
          <p:nvPr/>
        </p:nvSpPr>
        <p:spPr>
          <a:xfrm>
            <a:off x="468144"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65" name="Google Shape;365;p28"/>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5 minuten (plenair)</a:t>
            </a:r>
            <a:endParaRPr sz="2800" b="0" i="0" u="none" strike="noStrike" cap="none">
              <a:solidFill>
                <a:schemeClr val="dk1"/>
              </a:solidFill>
              <a:latin typeface="Nunito Sans"/>
              <a:ea typeface="Nunito Sans"/>
              <a:cs typeface="Nunito Sans"/>
              <a:sym typeface="Nunito Sans"/>
            </a:endParaRPr>
          </a:p>
        </p:txBody>
      </p:sp>
      <p:pic>
        <p:nvPicPr>
          <p:cNvPr id="366" name="Google Shape;366;p28"/>
          <p:cNvPicPr preferRelativeResize="0"/>
          <p:nvPr/>
        </p:nvPicPr>
        <p:blipFill rotWithShape="1">
          <a:blip r:embed="rId3">
            <a:alphaModFix/>
          </a:blip>
          <a:srcRect/>
          <a:stretch/>
        </p:blipFill>
        <p:spPr>
          <a:xfrm>
            <a:off x="735499" y="3508042"/>
            <a:ext cx="447277" cy="447277"/>
          </a:xfrm>
          <a:prstGeom prst="rect">
            <a:avLst/>
          </a:prstGeom>
          <a:noFill/>
          <a:ln>
            <a:noFill/>
          </a:ln>
        </p:spPr>
      </p:pic>
      <p:sp>
        <p:nvSpPr>
          <p:cNvPr id="367" name="Google Shape;367;p2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68" name="Google Shape;368;p28"/>
          <p:cNvSpPr/>
          <p:nvPr/>
        </p:nvSpPr>
        <p:spPr>
          <a:xfrm>
            <a:off x="1267675" y="3346560"/>
            <a:ext cx="10569000" cy="1828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is kenmerkend voor een 2</a:t>
            </a:r>
            <a:r>
              <a:rPr lang="en-US" sz="2800" b="0" i="0" u="none" strike="noStrike" cap="none" baseline="30000">
                <a:solidFill>
                  <a:schemeClr val="dk1"/>
                </a:solidFill>
                <a:latin typeface="Nunito Sans"/>
                <a:ea typeface="Nunito Sans"/>
                <a:cs typeface="Nunito Sans"/>
                <a:sym typeface="Nunito Sans"/>
              </a:rPr>
              <a:t>e</a:t>
            </a:r>
            <a:r>
              <a:rPr lang="en-US" sz="2800" b="0" i="0" u="none" strike="noStrike" cap="none">
                <a:solidFill>
                  <a:schemeClr val="dk1"/>
                </a:solidFill>
                <a:latin typeface="Nunito Sans"/>
                <a:ea typeface="Nunito Sans"/>
                <a:cs typeface="Nunito Sans"/>
                <a:sym typeface="Nunito Sans"/>
              </a:rPr>
              <a:t> luisterhouding luistert?</a:t>
            </a:r>
            <a:endParaRPr sz="1400" b="0" i="0" u="none" strike="noStrike" cap="none">
              <a:solidFill>
                <a:schemeClr val="dk1"/>
              </a:solidFill>
              <a:latin typeface="Arial"/>
              <a:ea typeface="Arial"/>
              <a:cs typeface="Arial"/>
              <a:sym typeface="Arial"/>
            </a:endParaRPr>
          </a:p>
        </p:txBody>
      </p:sp>
      <p:sp>
        <p:nvSpPr>
          <p:cNvPr id="369" name="Google Shape;369;p28"/>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Luistergedrag</a:t>
            </a:r>
            <a:endParaRPr b="0" i="0" u="none" strike="noStrike" cap="none">
              <a:solidFill>
                <a:srgbClr val="203F7B"/>
              </a:solidFill>
            </a:endParaRPr>
          </a:p>
        </p:txBody>
      </p:sp>
      <p:pic>
        <p:nvPicPr>
          <p:cNvPr id="370" name="Google Shape;370;p28"/>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sp>
        <p:nvSpPr>
          <p:cNvPr id="376" name="Google Shape;376;p29"/>
          <p:cNvSpPr/>
          <p:nvPr/>
        </p:nvSpPr>
        <p:spPr>
          <a:xfrm>
            <a:off x="468143" y="1216131"/>
            <a:ext cx="11334300" cy="46248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77" name="Google Shape;377;p29"/>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Luisterhouding</a:t>
            </a:r>
            <a:endParaRPr b="0" i="0" u="none" strike="noStrike" cap="none">
              <a:solidFill>
                <a:srgbClr val="203F7B"/>
              </a:solidFill>
            </a:endParaRPr>
          </a:p>
        </p:txBody>
      </p:sp>
      <p:sp>
        <p:nvSpPr>
          <p:cNvPr id="378" name="Google Shape;378;p29"/>
          <p:cNvSpPr/>
          <p:nvPr/>
        </p:nvSpPr>
        <p:spPr>
          <a:xfrm>
            <a:off x="1314915" y="1826584"/>
            <a:ext cx="6573491"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Wees oprecht nieuwsgierig</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Je hebt twee oren en één mond</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Stop met multi-tasken</a:t>
            </a: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Heb geduld, vertraag</a:t>
            </a:r>
            <a:br>
              <a:rPr lang="en-US" sz="2800" b="0" i="0" u="none" strike="noStrike" cap="none">
                <a:solidFill>
                  <a:schemeClr val="dk1"/>
                </a:solidFill>
                <a:latin typeface="Nunito Sans"/>
                <a:ea typeface="Nunito Sans"/>
                <a:cs typeface="Nunito Sans"/>
                <a:sym typeface="Nunito Sans"/>
              </a:rPr>
            </a:b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br>
              <a:rPr lang="en-US" sz="2800" b="0" i="0" u="none" strike="noStrike" cap="none">
                <a:solidFill>
                  <a:schemeClr val="dk1"/>
                </a:solidFill>
                <a:latin typeface="Nunito Sans"/>
                <a:ea typeface="Nunito Sans"/>
                <a:cs typeface="Nunito Sans"/>
                <a:sym typeface="Nunito Sans"/>
              </a:rPr>
            </a:b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br>
              <a:rPr lang="en-US" sz="2800" b="0" i="0" u="none" strike="noStrike" cap="none">
                <a:solidFill>
                  <a:schemeClr val="dk1"/>
                </a:solidFill>
                <a:latin typeface="Nunito Sans"/>
                <a:ea typeface="Nunito Sans"/>
                <a:cs typeface="Nunito Sans"/>
                <a:sym typeface="Nunito Sans"/>
              </a:rPr>
            </a:br>
            <a:endParaRPr sz="2800" b="0" i="0" u="none" strike="noStrike" cap="none">
              <a:solidFill>
                <a:schemeClr val="dk1"/>
              </a:solidFill>
              <a:latin typeface="Nunito Sans"/>
              <a:ea typeface="Nunito Sans"/>
              <a:cs typeface="Nunito Sans"/>
              <a:sym typeface="Nunito Sans"/>
            </a:endParaRPr>
          </a:p>
        </p:txBody>
      </p:sp>
      <p:sp>
        <p:nvSpPr>
          <p:cNvPr id="379" name="Google Shape;379;p29"/>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380" name="Google Shape;380;p29"/>
          <p:cNvSpPr/>
          <p:nvPr/>
        </p:nvSpPr>
        <p:spPr>
          <a:xfrm>
            <a:off x="1314914" y="4127749"/>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595959"/>
              </a:solidFill>
              <a:latin typeface="Arial"/>
              <a:ea typeface="Arial"/>
              <a:cs typeface="Arial"/>
              <a:sym typeface="Arial"/>
            </a:endParaRPr>
          </a:p>
        </p:txBody>
      </p:sp>
      <p:sp>
        <p:nvSpPr>
          <p:cNvPr id="381" name="Google Shape;381;p29"/>
          <p:cNvSpPr/>
          <p:nvPr/>
        </p:nvSpPr>
        <p:spPr>
          <a:xfrm>
            <a:off x="1314914" y="3073252"/>
            <a:ext cx="6883648"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595959"/>
              </a:solidFill>
              <a:latin typeface="Nunito Sans"/>
              <a:ea typeface="Nunito Sans"/>
              <a:cs typeface="Nunito Sans"/>
              <a:sym typeface="Nunito Sans"/>
            </a:endParaRPr>
          </a:p>
        </p:txBody>
      </p:sp>
      <p:sp>
        <p:nvSpPr>
          <p:cNvPr id="382" name="Google Shape;382;p29"/>
          <p:cNvSpPr/>
          <p:nvPr/>
        </p:nvSpPr>
        <p:spPr>
          <a:xfrm>
            <a:off x="1314913" y="5268627"/>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595959"/>
              </a:solidFill>
              <a:latin typeface="Arial"/>
              <a:ea typeface="Arial"/>
              <a:cs typeface="Arial"/>
              <a:sym typeface="Arial"/>
            </a:endParaRPr>
          </a:p>
        </p:txBody>
      </p:sp>
      <p:pic>
        <p:nvPicPr>
          <p:cNvPr id="383" name="Google Shape;383;p29"/>
          <p:cNvPicPr preferRelativeResize="0"/>
          <p:nvPr/>
        </p:nvPicPr>
        <p:blipFill rotWithShape="1">
          <a:blip r:embed="rId3">
            <a:alphaModFix/>
          </a:blip>
          <a:srcRect/>
          <a:stretch/>
        </p:blipFill>
        <p:spPr>
          <a:xfrm>
            <a:off x="826802" y="1935078"/>
            <a:ext cx="316964" cy="244927"/>
          </a:xfrm>
          <a:prstGeom prst="rect">
            <a:avLst/>
          </a:prstGeom>
          <a:noFill/>
          <a:ln>
            <a:noFill/>
          </a:ln>
        </p:spPr>
      </p:pic>
      <p:pic>
        <p:nvPicPr>
          <p:cNvPr id="384" name="Google Shape;384;p29"/>
          <p:cNvPicPr preferRelativeResize="0"/>
          <p:nvPr/>
        </p:nvPicPr>
        <p:blipFill rotWithShape="1">
          <a:blip r:embed="rId3">
            <a:alphaModFix/>
          </a:blip>
          <a:srcRect/>
          <a:stretch/>
        </p:blipFill>
        <p:spPr>
          <a:xfrm>
            <a:off x="798745" y="2828325"/>
            <a:ext cx="316964" cy="244927"/>
          </a:xfrm>
          <a:prstGeom prst="rect">
            <a:avLst/>
          </a:prstGeom>
          <a:noFill/>
          <a:ln>
            <a:noFill/>
          </a:ln>
        </p:spPr>
      </p:pic>
      <p:pic>
        <p:nvPicPr>
          <p:cNvPr id="385" name="Google Shape;385;p29"/>
          <p:cNvPicPr preferRelativeResize="0"/>
          <p:nvPr/>
        </p:nvPicPr>
        <p:blipFill rotWithShape="1">
          <a:blip r:embed="rId3">
            <a:alphaModFix/>
          </a:blip>
          <a:srcRect/>
          <a:stretch/>
        </p:blipFill>
        <p:spPr>
          <a:xfrm>
            <a:off x="826802" y="3703284"/>
            <a:ext cx="316964" cy="244927"/>
          </a:xfrm>
          <a:prstGeom prst="rect">
            <a:avLst/>
          </a:prstGeom>
          <a:noFill/>
          <a:ln>
            <a:noFill/>
          </a:ln>
        </p:spPr>
      </p:pic>
      <p:pic>
        <p:nvPicPr>
          <p:cNvPr id="386" name="Google Shape;386;p29"/>
          <p:cNvPicPr preferRelativeResize="0"/>
          <p:nvPr/>
        </p:nvPicPr>
        <p:blipFill rotWithShape="1">
          <a:blip r:embed="rId3">
            <a:alphaModFix/>
          </a:blip>
          <a:srcRect/>
          <a:stretch/>
        </p:blipFill>
        <p:spPr>
          <a:xfrm>
            <a:off x="826802" y="4544705"/>
            <a:ext cx="316964" cy="244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3"/>
          <p:cNvSpPr/>
          <p:nvPr/>
        </p:nvSpPr>
        <p:spPr>
          <a:xfrm>
            <a:off x="468144" y="1215456"/>
            <a:ext cx="11334406"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58" name="Google Shape;58;p3"/>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2 minuten (individueel) – 13 minuten (plenair)</a:t>
            </a:r>
            <a:endParaRPr sz="2800" b="0" i="0" u="none" strike="noStrike" cap="none">
              <a:solidFill>
                <a:schemeClr val="dk1"/>
              </a:solidFill>
              <a:latin typeface="Nunito Sans"/>
              <a:ea typeface="Nunito Sans"/>
              <a:cs typeface="Nunito Sans"/>
              <a:sym typeface="Nunito Sans"/>
            </a:endParaRPr>
          </a:p>
        </p:txBody>
      </p:sp>
      <p:sp>
        <p:nvSpPr>
          <p:cNvPr id="59" name="Google Shape;59;p3"/>
          <p:cNvSpPr/>
          <p:nvPr/>
        </p:nvSpPr>
        <p:spPr>
          <a:xfrm>
            <a:off x="468143" y="2976518"/>
            <a:ext cx="11334407"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60" name="Google Shape;60;p3"/>
          <p:cNvPicPr preferRelativeResize="0"/>
          <p:nvPr/>
        </p:nvPicPr>
        <p:blipFill rotWithShape="1">
          <a:blip r:embed="rId3">
            <a:alphaModFix/>
          </a:blip>
          <a:srcRect/>
          <a:stretch/>
        </p:blipFill>
        <p:spPr>
          <a:xfrm>
            <a:off x="735497" y="3511490"/>
            <a:ext cx="447277" cy="447277"/>
          </a:xfrm>
          <a:prstGeom prst="rect">
            <a:avLst/>
          </a:prstGeom>
          <a:noFill/>
          <a:ln>
            <a:noFill/>
          </a:ln>
        </p:spPr>
      </p:pic>
      <p:sp>
        <p:nvSpPr>
          <p:cNvPr id="61" name="Google Shape;61;p3"/>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62" name="Google Shape;62;p3"/>
          <p:cNvSpPr/>
          <p:nvPr/>
        </p:nvSpPr>
        <p:spPr>
          <a:xfrm>
            <a:off x="1267675" y="3346560"/>
            <a:ext cx="10569000" cy="1828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is het ‘beste’ gesprek dat je ooit hebt gevoerd?</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maakte dat gesprek zo goed? </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sp>
        <p:nvSpPr>
          <p:cNvPr id="63" name="Google Shape;63;p3"/>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Jouw ervaringen</a:t>
            </a:r>
            <a:endParaRPr b="0" i="0" u="none" strike="noStrike" cap="none">
              <a:solidFill>
                <a:srgbClr val="203F7B"/>
              </a:solidFill>
            </a:endParaRPr>
          </a:p>
        </p:txBody>
      </p:sp>
      <p:pic>
        <p:nvPicPr>
          <p:cNvPr id="64" name="Google Shape;64;p3"/>
          <p:cNvPicPr preferRelativeResize="0"/>
          <p:nvPr/>
        </p:nvPicPr>
        <p:blipFill rotWithShape="1">
          <a:blip r:embed="rId3">
            <a:alphaModFix/>
          </a:blip>
          <a:srcRect/>
          <a:stretch/>
        </p:blipFill>
        <p:spPr>
          <a:xfrm>
            <a:off x="729551" y="4170582"/>
            <a:ext cx="447277" cy="447277"/>
          </a:xfrm>
          <a:prstGeom prst="rect">
            <a:avLst/>
          </a:prstGeom>
          <a:noFill/>
          <a:ln>
            <a:noFill/>
          </a:ln>
        </p:spPr>
      </p:pic>
      <p:pic>
        <p:nvPicPr>
          <p:cNvPr id="65" name="Google Shape;65;p3"/>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p30"/>
          <p:cNvSpPr/>
          <p:nvPr/>
        </p:nvSpPr>
        <p:spPr>
          <a:xfrm>
            <a:off x="468144"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92" name="Google Shape;392;p30"/>
          <p:cNvSpPr/>
          <p:nvPr/>
        </p:nvSpPr>
        <p:spPr>
          <a:xfrm>
            <a:off x="468144"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93" name="Google Shape;393;p30"/>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5 minuten (plenair)</a:t>
            </a:r>
            <a:endParaRPr sz="2800" b="0" i="0" u="none" strike="noStrike" cap="none">
              <a:solidFill>
                <a:schemeClr val="dk1"/>
              </a:solidFill>
              <a:latin typeface="Nunito Sans"/>
              <a:ea typeface="Nunito Sans"/>
              <a:cs typeface="Nunito Sans"/>
              <a:sym typeface="Nunito Sans"/>
            </a:endParaRPr>
          </a:p>
        </p:txBody>
      </p:sp>
      <p:pic>
        <p:nvPicPr>
          <p:cNvPr id="394" name="Google Shape;394;p30"/>
          <p:cNvPicPr preferRelativeResize="0"/>
          <p:nvPr/>
        </p:nvPicPr>
        <p:blipFill rotWithShape="1">
          <a:blip r:embed="rId3">
            <a:alphaModFix/>
          </a:blip>
          <a:srcRect/>
          <a:stretch/>
        </p:blipFill>
        <p:spPr>
          <a:xfrm>
            <a:off x="735498" y="4184800"/>
            <a:ext cx="447277" cy="447277"/>
          </a:xfrm>
          <a:prstGeom prst="rect">
            <a:avLst/>
          </a:prstGeom>
          <a:noFill/>
          <a:ln>
            <a:noFill/>
          </a:ln>
        </p:spPr>
      </p:pic>
      <p:sp>
        <p:nvSpPr>
          <p:cNvPr id="395" name="Google Shape;395;p30"/>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96" name="Google Shape;396;p30"/>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Trainer start een gesprek</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Ga met mij in gesprek vanuit de 2</a:t>
            </a:r>
            <a:r>
              <a:rPr lang="en-US" sz="2800" b="0" i="0" u="none" strike="noStrike" cap="none" baseline="30000">
                <a:solidFill>
                  <a:schemeClr val="dk1"/>
                </a:solidFill>
                <a:latin typeface="Nunito Sans"/>
                <a:ea typeface="Nunito Sans"/>
                <a:cs typeface="Nunito Sans"/>
                <a:sym typeface="Nunito Sans"/>
              </a:rPr>
              <a:t>e</a:t>
            </a:r>
            <a:r>
              <a:rPr lang="en-US" sz="2800" b="0" i="0" u="none" strike="noStrike" cap="none">
                <a:solidFill>
                  <a:schemeClr val="dk1"/>
                </a:solidFill>
                <a:latin typeface="Nunito Sans"/>
                <a:ea typeface="Nunito Sans"/>
                <a:cs typeface="Nunito Sans"/>
                <a:sym typeface="Nunito Sans"/>
              </a:rPr>
              <a:t> luisterhouding</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sp>
        <p:nvSpPr>
          <p:cNvPr id="397" name="Google Shape;397;p30"/>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Echt luisteren</a:t>
            </a:r>
            <a:endParaRPr b="0" i="0" u="none" strike="noStrike" cap="none">
              <a:solidFill>
                <a:srgbClr val="203F7B"/>
              </a:solidFill>
            </a:endParaRPr>
          </a:p>
        </p:txBody>
      </p:sp>
      <p:pic>
        <p:nvPicPr>
          <p:cNvPr id="398" name="Google Shape;398;p30"/>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31"/>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404" name="Google Shape;404;p31"/>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pic>
        <p:nvPicPr>
          <p:cNvPr id="405" name="Google Shape;405;p31"/>
          <p:cNvPicPr preferRelativeResize="0"/>
          <p:nvPr/>
        </p:nvPicPr>
        <p:blipFill rotWithShape="1">
          <a:blip r:embed="rId3">
            <a:alphaModFix/>
          </a:blip>
          <a:srcRect/>
          <a:stretch/>
        </p:blipFill>
        <p:spPr>
          <a:xfrm>
            <a:off x="9797207" y="2543265"/>
            <a:ext cx="1647050" cy="1647050"/>
          </a:xfrm>
          <a:prstGeom prst="rect">
            <a:avLst/>
          </a:prstGeom>
          <a:noFill/>
          <a:ln>
            <a:noFill/>
          </a:ln>
        </p:spPr>
      </p:pic>
      <p:sp>
        <p:nvSpPr>
          <p:cNvPr id="406" name="Google Shape;406;p31"/>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In welk gedrag wil jij nog verder groeien?</a:t>
            </a:r>
            <a:endParaRPr sz="1400" b="0" i="0" u="none" strike="noStrike" cap="none">
              <a:solidFill>
                <a:srgbClr val="203F7B"/>
              </a:solidFill>
              <a:latin typeface="Arial"/>
              <a:ea typeface="Arial"/>
              <a:cs typeface="Arial"/>
              <a:sym typeface="Arial"/>
            </a:endParaRPr>
          </a:p>
        </p:txBody>
      </p:sp>
      <p:sp>
        <p:nvSpPr>
          <p:cNvPr id="407" name="Google Shape;407;p31"/>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08" name="Google Shape;408;p31"/>
          <p:cNvSpPr/>
          <p:nvPr/>
        </p:nvSpPr>
        <p:spPr>
          <a:xfrm>
            <a:off x="1252982" y="1620561"/>
            <a:ext cx="6932374"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Stel open vragen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Laat stiltes vallen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Laat de ander uitpraten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Benoem de emoties van de ander</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Vat samen wat de ander zegt</a:t>
            </a:r>
            <a:endParaRPr sz="1400" b="0" i="0" u="none" strike="noStrike" cap="none">
              <a:solidFill>
                <a:schemeClr val="dk1"/>
              </a:solidFill>
              <a:latin typeface="Arial"/>
              <a:ea typeface="Arial"/>
              <a:cs typeface="Arial"/>
              <a:sym typeface="Arial"/>
            </a:endParaRPr>
          </a:p>
        </p:txBody>
      </p:sp>
      <p:pic>
        <p:nvPicPr>
          <p:cNvPr id="409" name="Google Shape;409;p31"/>
          <p:cNvPicPr preferRelativeResize="0"/>
          <p:nvPr/>
        </p:nvPicPr>
        <p:blipFill rotWithShape="1">
          <a:blip r:embed="rId4">
            <a:alphaModFix/>
          </a:blip>
          <a:srcRect/>
          <a:stretch/>
        </p:blipFill>
        <p:spPr>
          <a:xfrm>
            <a:off x="826802" y="1935078"/>
            <a:ext cx="316964" cy="244927"/>
          </a:xfrm>
          <a:prstGeom prst="rect">
            <a:avLst/>
          </a:prstGeom>
          <a:noFill/>
          <a:ln>
            <a:noFill/>
          </a:ln>
        </p:spPr>
      </p:pic>
      <p:pic>
        <p:nvPicPr>
          <p:cNvPr id="410" name="Google Shape;410;p31"/>
          <p:cNvPicPr preferRelativeResize="0"/>
          <p:nvPr/>
        </p:nvPicPr>
        <p:blipFill rotWithShape="1">
          <a:blip r:embed="rId4">
            <a:alphaModFix/>
          </a:blip>
          <a:srcRect/>
          <a:stretch/>
        </p:blipFill>
        <p:spPr>
          <a:xfrm>
            <a:off x="818481" y="2589696"/>
            <a:ext cx="316964" cy="244927"/>
          </a:xfrm>
          <a:prstGeom prst="rect">
            <a:avLst/>
          </a:prstGeom>
          <a:noFill/>
          <a:ln>
            <a:noFill/>
          </a:ln>
        </p:spPr>
      </p:pic>
      <p:pic>
        <p:nvPicPr>
          <p:cNvPr id="411" name="Google Shape;411;p31"/>
          <p:cNvPicPr preferRelativeResize="0"/>
          <p:nvPr/>
        </p:nvPicPr>
        <p:blipFill rotWithShape="1">
          <a:blip r:embed="rId4">
            <a:alphaModFix/>
          </a:blip>
          <a:srcRect/>
          <a:stretch/>
        </p:blipFill>
        <p:spPr>
          <a:xfrm>
            <a:off x="818481" y="3244314"/>
            <a:ext cx="316964" cy="244927"/>
          </a:xfrm>
          <a:prstGeom prst="rect">
            <a:avLst/>
          </a:prstGeom>
          <a:noFill/>
          <a:ln>
            <a:noFill/>
          </a:ln>
        </p:spPr>
      </p:pic>
      <p:pic>
        <p:nvPicPr>
          <p:cNvPr id="412" name="Google Shape;412;p31"/>
          <p:cNvPicPr preferRelativeResize="0"/>
          <p:nvPr/>
        </p:nvPicPr>
        <p:blipFill rotWithShape="1">
          <a:blip r:embed="rId4">
            <a:alphaModFix/>
          </a:blip>
          <a:srcRect/>
          <a:stretch/>
        </p:blipFill>
        <p:spPr>
          <a:xfrm>
            <a:off x="826802" y="3875505"/>
            <a:ext cx="316964" cy="244927"/>
          </a:xfrm>
          <a:prstGeom prst="rect">
            <a:avLst/>
          </a:prstGeom>
          <a:noFill/>
          <a:ln>
            <a:noFill/>
          </a:ln>
        </p:spPr>
      </p:pic>
      <p:pic>
        <p:nvPicPr>
          <p:cNvPr id="413" name="Google Shape;413;p31"/>
          <p:cNvPicPr preferRelativeResize="0"/>
          <p:nvPr/>
        </p:nvPicPr>
        <p:blipFill rotWithShape="1">
          <a:blip r:embed="rId4">
            <a:alphaModFix/>
          </a:blip>
          <a:srcRect/>
          <a:stretch/>
        </p:blipFill>
        <p:spPr>
          <a:xfrm>
            <a:off x="826802" y="4492266"/>
            <a:ext cx="316964" cy="24492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sp>
        <p:nvSpPr>
          <p:cNvPr id="419" name="Google Shape;419;p32"/>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420" name="Google Shape;420;p32"/>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421" name="Google Shape;421;p32"/>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Pauze</a:t>
            </a:r>
            <a:endParaRPr sz="4200" b="0" i="0" u="none" strike="noStrike" cap="none">
              <a:solidFill>
                <a:schemeClr val="dk1"/>
              </a:solidFill>
              <a:latin typeface="Nunito Sans"/>
              <a:ea typeface="Nunito Sans"/>
              <a:cs typeface="Nunito Sans"/>
              <a:sym typeface="Nunito Sans"/>
            </a:endParaRPr>
          </a:p>
        </p:txBody>
      </p:sp>
      <p:pic>
        <p:nvPicPr>
          <p:cNvPr id="422" name="Google Shape;422;p32"/>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sp>
        <p:nvSpPr>
          <p:cNvPr id="428" name="Google Shape;428;p33"/>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429" name="Google Shape;429;p33"/>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430" name="Google Shape;430;p33"/>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Scherp doorvragen</a:t>
            </a:r>
            <a:endParaRPr sz="4200" b="0" i="0" u="none" strike="noStrike" cap="none">
              <a:solidFill>
                <a:schemeClr val="dk1"/>
              </a:solidFill>
              <a:latin typeface="Nunito Sans"/>
              <a:ea typeface="Nunito Sans"/>
              <a:cs typeface="Nunito Sans"/>
              <a:sym typeface="Nunito Sans"/>
            </a:endParaRPr>
          </a:p>
        </p:txBody>
      </p:sp>
      <p:pic>
        <p:nvPicPr>
          <p:cNvPr id="431" name="Google Shape;431;p33"/>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p34"/>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437" name="Google Shape;437;p34"/>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2 minuten (individueel) – 8 minuten (plenair)</a:t>
            </a:r>
            <a:endParaRPr sz="2800" b="0" i="0" u="none" strike="noStrike" cap="none">
              <a:solidFill>
                <a:schemeClr val="dk1"/>
              </a:solidFill>
              <a:latin typeface="Nunito Sans"/>
              <a:ea typeface="Nunito Sans"/>
              <a:cs typeface="Nunito Sans"/>
              <a:sym typeface="Nunito Sans"/>
            </a:endParaRPr>
          </a:p>
        </p:txBody>
      </p:sp>
      <p:sp>
        <p:nvSpPr>
          <p:cNvPr id="438" name="Google Shape;438;p34"/>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439" name="Google Shape;439;p34"/>
          <p:cNvPicPr preferRelativeResize="0"/>
          <p:nvPr/>
        </p:nvPicPr>
        <p:blipFill rotWithShape="1">
          <a:blip r:embed="rId3">
            <a:alphaModFix/>
          </a:blip>
          <a:srcRect/>
          <a:stretch/>
        </p:blipFill>
        <p:spPr>
          <a:xfrm>
            <a:off x="644271" y="5272601"/>
            <a:ext cx="447277" cy="447277"/>
          </a:xfrm>
          <a:prstGeom prst="rect">
            <a:avLst/>
          </a:prstGeom>
          <a:noFill/>
          <a:ln>
            <a:noFill/>
          </a:ln>
        </p:spPr>
      </p:pic>
      <p:sp>
        <p:nvSpPr>
          <p:cNvPr id="440" name="Google Shape;440;p34"/>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41" name="Google Shape;441;p34"/>
          <p:cNvSpPr/>
          <p:nvPr/>
        </p:nvSpPr>
        <p:spPr>
          <a:xfrm>
            <a:off x="1267675" y="3142075"/>
            <a:ext cx="10569000" cy="25779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Eén van je medewerkers zegt tegen je: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200"/>
              <a:buFont typeface="Arial"/>
              <a:buNone/>
            </a:pPr>
            <a:r>
              <a:rPr lang="en-US" sz="2200" b="0" i="1" u="none" strike="noStrike" cap="none">
                <a:solidFill>
                  <a:schemeClr val="dk1"/>
                </a:solidFill>
                <a:latin typeface="Nunito Sans"/>
                <a:ea typeface="Nunito Sans"/>
                <a:cs typeface="Nunito Sans"/>
                <a:sym typeface="Nunito Sans"/>
              </a:rPr>
              <a:t>‘Ik kan nooit meer met Pieter samenwerken, want hij speelt met mijn vertrouwen, en daar mag je nooit mee spelen.’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chemeClr val="dk1"/>
              </a:solidFill>
              <a:latin typeface="Nunito Sans"/>
              <a:ea typeface="Nunito Sans"/>
              <a:cs typeface="Nunito Sans"/>
              <a:sym typeface="Nunito Sans"/>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doe je?</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sp>
        <p:nvSpPr>
          <p:cNvPr id="442" name="Google Shape;442;p34"/>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Oefening</a:t>
            </a:r>
            <a:endParaRPr b="0" i="0" u="none" strike="noStrike" cap="none">
              <a:solidFill>
                <a:srgbClr val="203F7B"/>
              </a:solidFill>
            </a:endParaRPr>
          </a:p>
        </p:txBody>
      </p:sp>
      <p:pic>
        <p:nvPicPr>
          <p:cNvPr id="443" name="Google Shape;443;p34"/>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p35"/>
          <p:cNvSpPr/>
          <p:nvPr/>
        </p:nvSpPr>
        <p:spPr>
          <a:xfrm>
            <a:off x="373109" y="1215456"/>
            <a:ext cx="11000409" cy="467099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8FB"/>
                </a:solidFill>
                <a:latin typeface="Calibri"/>
                <a:ea typeface="Calibri"/>
                <a:cs typeface="Calibri"/>
                <a:sym typeface="Calibri"/>
              </a:rPr>
              <a:t>     </a:t>
            </a:r>
            <a:endParaRPr sz="2400" b="0" i="0" u="none" strike="noStrike" cap="none">
              <a:solidFill>
                <a:srgbClr val="F2F8FB"/>
              </a:solidFill>
              <a:latin typeface="Calibri"/>
              <a:ea typeface="Calibri"/>
              <a:cs typeface="Calibri"/>
              <a:sym typeface="Calibri"/>
            </a:endParaRPr>
          </a:p>
        </p:txBody>
      </p:sp>
      <p:sp>
        <p:nvSpPr>
          <p:cNvPr id="449" name="Google Shape;449;p35"/>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Aannames</a:t>
            </a:r>
            <a:endParaRPr sz="4400" b="0" i="0" u="none" strike="noStrike" cap="none">
              <a:solidFill>
                <a:srgbClr val="203F7B"/>
              </a:solidFill>
              <a:latin typeface="Calibri"/>
              <a:ea typeface="Calibri"/>
              <a:cs typeface="Calibri"/>
              <a:sym typeface="Calibri"/>
            </a:endParaRPr>
          </a:p>
        </p:txBody>
      </p:sp>
      <p:sp>
        <p:nvSpPr>
          <p:cNvPr id="450" name="Google Shape;450;p35"/>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51" name="Google Shape;451;p35"/>
          <p:cNvSpPr/>
          <p:nvPr/>
        </p:nvSpPr>
        <p:spPr>
          <a:xfrm>
            <a:off x="1252982" y="1620561"/>
            <a:ext cx="9831578"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Je werkt samen met Pieter</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Je denkt te weten wat ‘vertrouwen’ betekent</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Je vindt vertrouwen in een samenwerking belangrijk</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Je denkt zwart-wit: ‘nooit’</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Je weet wat anderen wel en niet mogen doen: ‘mag je nooit’</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Je meent dat ‘spelen met vertrouwen’ een bewuste actie is</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pic>
        <p:nvPicPr>
          <p:cNvPr id="452" name="Google Shape;452;p35"/>
          <p:cNvPicPr preferRelativeResize="0"/>
          <p:nvPr/>
        </p:nvPicPr>
        <p:blipFill rotWithShape="1">
          <a:blip r:embed="rId3">
            <a:alphaModFix/>
          </a:blip>
          <a:srcRect/>
          <a:stretch/>
        </p:blipFill>
        <p:spPr>
          <a:xfrm>
            <a:off x="826802" y="1935078"/>
            <a:ext cx="316964" cy="244927"/>
          </a:xfrm>
          <a:prstGeom prst="rect">
            <a:avLst/>
          </a:prstGeom>
          <a:noFill/>
          <a:ln>
            <a:noFill/>
          </a:ln>
        </p:spPr>
      </p:pic>
      <p:pic>
        <p:nvPicPr>
          <p:cNvPr id="453" name="Google Shape;453;p35"/>
          <p:cNvPicPr preferRelativeResize="0"/>
          <p:nvPr/>
        </p:nvPicPr>
        <p:blipFill rotWithShape="1">
          <a:blip r:embed="rId3">
            <a:alphaModFix/>
          </a:blip>
          <a:srcRect/>
          <a:stretch/>
        </p:blipFill>
        <p:spPr>
          <a:xfrm>
            <a:off x="818481" y="2589696"/>
            <a:ext cx="316964" cy="244927"/>
          </a:xfrm>
          <a:prstGeom prst="rect">
            <a:avLst/>
          </a:prstGeom>
          <a:noFill/>
          <a:ln>
            <a:noFill/>
          </a:ln>
        </p:spPr>
      </p:pic>
      <p:pic>
        <p:nvPicPr>
          <p:cNvPr id="454" name="Google Shape;454;p35"/>
          <p:cNvPicPr preferRelativeResize="0"/>
          <p:nvPr/>
        </p:nvPicPr>
        <p:blipFill rotWithShape="1">
          <a:blip r:embed="rId3">
            <a:alphaModFix/>
          </a:blip>
          <a:srcRect/>
          <a:stretch/>
        </p:blipFill>
        <p:spPr>
          <a:xfrm>
            <a:off x="818481" y="3244314"/>
            <a:ext cx="316964" cy="244927"/>
          </a:xfrm>
          <a:prstGeom prst="rect">
            <a:avLst/>
          </a:prstGeom>
          <a:noFill/>
          <a:ln>
            <a:noFill/>
          </a:ln>
        </p:spPr>
      </p:pic>
      <p:pic>
        <p:nvPicPr>
          <p:cNvPr id="455" name="Google Shape;455;p35"/>
          <p:cNvPicPr preferRelativeResize="0"/>
          <p:nvPr/>
        </p:nvPicPr>
        <p:blipFill rotWithShape="1">
          <a:blip r:embed="rId3">
            <a:alphaModFix/>
          </a:blip>
          <a:srcRect/>
          <a:stretch/>
        </p:blipFill>
        <p:spPr>
          <a:xfrm>
            <a:off x="826802" y="3875505"/>
            <a:ext cx="316964" cy="244927"/>
          </a:xfrm>
          <a:prstGeom prst="rect">
            <a:avLst/>
          </a:prstGeom>
          <a:noFill/>
          <a:ln>
            <a:noFill/>
          </a:ln>
        </p:spPr>
      </p:pic>
      <p:pic>
        <p:nvPicPr>
          <p:cNvPr id="456" name="Google Shape;456;p35"/>
          <p:cNvPicPr preferRelativeResize="0"/>
          <p:nvPr/>
        </p:nvPicPr>
        <p:blipFill rotWithShape="1">
          <a:blip r:embed="rId3">
            <a:alphaModFix/>
          </a:blip>
          <a:srcRect/>
          <a:stretch/>
        </p:blipFill>
        <p:spPr>
          <a:xfrm>
            <a:off x="826802" y="4492266"/>
            <a:ext cx="316964" cy="244927"/>
          </a:xfrm>
          <a:prstGeom prst="rect">
            <a:avLst/>
          </a:prstGeom>
          <a:noFill/>
          <a:ln>
            <a:noFill/>
          </a:ln>
        </p:spPr>
      </p:pic>
      <p:pic>
        <p:nvPicPr>
          <p:cNvPr id="457" name="Google Shape;457;p35"/>
          <p:cNvPicPr preferRelativeResize="0"/>
          <p:nvPr/>
        </p:nvPicPr>
        <p:blipFill rotWithShape="1">
          <a:blip r:embed="rId3">
            <a:alphaModFix/>
          </a:blip>
          <a:srcRect/>
          <a:stretch/>
        </p:blipFill>
        <p:spPr>
          <a:xfrm>
            <a:off x="818481" y="5109027"/>
            <a:ext cx="316964" cy="24492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Google Shape;463;p36"/>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464" name="Google Shape;464;p36"/>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Aannames gebruiken</a:t>
            </a:r>
            <a:endParaRPr b="0" i="0" u="none" strike="noStrike" cap="none">
              <a:solidFill>
                <a:srgbClr val="203F7B"/>
              </a:solidFill>
            </a:endParaRPr>
          </a:p>
        </p:txBody>
      </p:sp>
      <p:sp>
        <p:nvSpPr>
          <p:cNvPr id="465" name="Google Shape;465;p36"/>
          <p:cNvSpPr/>
          <p:nvPr/>
        </p:nvSpPr>
        <p:spPr>
          <a:xfrm>
            <a:off x="1314915" y="1826584"/>
            <a:ext cx="6573491"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Als we luisteren hebben we aannames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Herken deze aannames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Stel vragen over deze aannames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br>
              <a:rPr lang="en-US" sz="2800" b="0" i="0" u="none" strike="noStrike" cap="none">
                <a:solidFill>
                  <a:schemeClr val="dk1"/>
                </a:solidFill>
                <a:latin typeface="Nunito Sans"/>
                <a:ea typeface="Nunito Sans"/>
                <a:cs typeface="Nunito Sans"/>
                <a:sym typeface="Nunito Sans"/>
              </a:rPr>
            </a:b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br>
              <a:rPr lang="en-US" sz="2800" b="0" i="0" u="none" strike="noStrike" cap="none">
                <a:solidFill>
                  <a:schemeClr val="dk1"/>
                </a:solidFill>
                <a:latin typeface="Nunito Sans"/>
                <a:ea typeface="Nunito Sans"/>
                <a:cs typeface="Nunito Sans"/>
                <a:sym typeface="Nunito Sans"/>
              </a:rPr>
            </a:br>
            <a:endParaRPr sz="2800" b="0" i="0" u="none" strike="noStrike" cap="none">
              <a:solidFill>
                <a:schemeClr val="dk1"/>
              </a:solidFill>
              <a:latin typeface="Nunito Sans"/>
              <a:ea typeface="Nunito Sans"/>
              <a:cs typeface="Nunito Sans"/>
              <a:sym typeface="Nunito Sans"/>
            </a:endParaRPr>
          </a:p>
        </p:txBody>
      </p:sp>
      <p:sp>
        <p:nvSpPr>
          <p:cNvPr id="466" name="Google Shape;466;p36"/>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467" name="Google Shape;467;p36"/>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pic>
        <p:nvPicPr>
          <p:cNvPr id="468" name="Google Shape;468;p36"/>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469" name="Google Shape;469;p36"/>
          <p:cNvPicPr preferRelativeResize="0"/>
          <p:nvPr/>
        </p:nvPicPr>
        <p:blipFill rotWithShape="1">
          <a:blip r:embed="rId3">
            <a:alphaModFix/>
          </a:blip>
          <a:srcRect/>
          <a:stretch/>
        </p:blipFill>
        <p:spPr>
          <a:xfrm>
            <a:off x="826802" y="4459031"/>
            <a:ext cx="316964" cy="244927"/>
          </a:xfrm>
          <a:prstGeom prst="rect">
            <a:avLst/>
          </a:prstGeom>
          <a:noFill/>
          <a:ln>
            <a:noFill/>
          </a:ln>
        </p:spPr>
      </p:pic>
      <p:pic>
        <p:nvPicPr>
          <p:cNvPr id="470" name="Google Shape;470;p36"/>
          <p:cNvPicPr preferRelativeResize="0"/>
          <p:nvPr/>
        </p:nvPicPr>
        <p:blipFill rotWithShape="1">
          <a:blip r:embed="rId3">
            <a:alphaModFix/>
          </a:blip>
          <a:srcRect/>
          <a:stretch/>
        </p:blipFill>
        <p:spPr>
          <a:xfrm>
            <a:off x="826802" y="3187430"/>
            <a:ext cx="316964" cy="244927"/>
          </a:xfrm>
          <a:prstGeom prst="rect">
            <a:avLst/>
          </a:prstGeom>
          <a:noFill/>
          <a:ln>
            <a:noFill/>
          </a:ln>
        </p:spPr>
      </p:pic>
      <p:pic>
        <p:nvPicPr>
          <p:cNvPr id="471" name="Google Shape;471;p36"/>
          <p:cNvPicPr preferRelativeResize="0"/>
          <p:nvPr/>
        </p:nvPicPr>
        <p:blipFill rotWithShape="1">
          <a:blip r:embed="rId4">
            <a:alphaModFix/>
          </a:blip>
          <a:srcRect/>
          <a:stretch/>
        </p:blipFill>
        <p:spPr>
          <a:xfrm>
            <a:off x="9797772" y="2560359"/>
            <a:ext cx="1645920" cy="164592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Google Shape;476;p37"/>
          <p:cNvSpPr/>
          <p:nvPr/>
        </p:nvSpPr>
        <p:spPr>
          <a:xfrm>
            <a:off x="373109" y="1215456"/>
            <a:ext cx="11000409" cy="467099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8FB"/>
                </a:solidFill>
                <a:latin typeface="Calibri"/>
                <a:ea typeface="Calibri"/>
                <a:cs typeface="Calibri"/>
                <a:sym typeface="Calibri"/>
              </a:rPr>
              <a:t>     </a:t>
            </a:r>
            <a:endParaRPr sz="2400" b="0" i="0" u="none" strike="noStrike" cap="none">
              <a:solidFill>
                <a:srgbClr val="F2F8FB"/>
              </a:solidFill>
              <a:latin typeface="Calibri"/>
              <a:ea typeface="Calibri"/>
              <a:cs typeface="Calibri"/>
              <a:sym typeface="Calibri"/>
            </a:endParaRPr>
          </a:p>
        </p:txBody>
      </p:sp>
      <p:sp>
        <p:nvSpPr>
          <p:cNvPr id="477" name="Google Shape;477;p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Scherp doorvragen</a:t>
            </a:r>
            <a:endParaRPr sz="4400" b="0" i="0" u="none" strike="noStrike" cap="none">
              <a:solidFill>
                <a:srgbClr val="203F7B"/>
              </a:solidFill>
              <a:latin typeface="Calibri"/>
              <a:ea typeface="Calibri"/>
              <a:cs typeface="Calibri"/>
              <a:sym typeface="Calibri"/>
            </a:endParaRPr>
          </a:p>
        </p:txBody>
      </p:sp>
      <p:sp>
        <p:nvSpPr>
          <p:cNvPr id="478" name="Google Shape;478;p37"/>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79" name="Google Shape;479;p37"/>
          <p:cNvSpPr/>
          <p:nvPr/>
        </p:nvSpPr>
        <p:spPr>
          <a:xfrm>
            <a:off x="1179806" y="1433914"/>
            <a:ext cx="9831578"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a:solidFill>
                  <a:schemeClr val="tx1"/>
                </a:solidFill>
                <a:latin typeface="Nunito Sans"/>
                <a:ea typeface="Nunito Sans"/>
                <a:cs typeface="Nunito Sans"/>
                <a:sym typeface="Nunito Sans"/>
              </a:rPr>
              <a:t>Wat </a:t>
            </a:r>
            <a:r>
              <a:rPr lang="en-US" sz="1700" b="0" i="0" u="none" strike="noStrike" cap="none" dirty="0" err="1">
                <a:solidFill>
                  <a:schemeClr val="tx1"/>
                </a:solidFill>
                <a:latin typeface="Nunito Sans"/>
                <a:ea typeface="Nunito Sans"/>
                <a:cs typeface="Nunito Sans"/>
                <a:sym typeface="Nunito Sans"/>
              </a:rPr>
              <a:t>betekent</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een</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samenwerking</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voor</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jou</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a:solidFill>
                  <a:schemeClr val="tx1"/>
                </a:solidFill>
                <a:latin typeface="Nunito Sans"/>
                <a:ea typeface="Nunito Sans"/>
                <a:cs typeface="Nunito Sans"/>
                <a:sym typeface="Nunito Sans"/>
              </a:rPr>
              <a:t>Wat </a:t>
            </a:r>
            <a:r>
              <a:rPr lang="en-US" sz="1700" b="0" i="0" u="none" strike="noStrike" cap="none" dirty="0" err="1">
                <a:solidFill>
                  <a:schemeClr val="tx1"/>
                </a:solidFill>
                <a:latin typeface="Nunito Sans"/>
                <a:ea typeface="Nunito Sans"/>
                <a:cs typeface="Nunito Sans"/>
                <a:sym typeface="Nunito Sans"/>
              </a:rPr>
              <a:t>maakt</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een</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samenwerking</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goed</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voor</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jou</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a:solidFill>
                  <a:schemeClr val="tx1"/>
                </a:solidFill>
                <a:latin typeface="Nunito Sans"/>
                <a:ea typeface="Nunito Sans"/>
                <a:cs typeface="Nunito Sans"/>
                <a:sym typeface="Nunito Sans"/>
              </a:rPr>
              <a:t>Wat </a:t>
            </a:r>
            <a:r>
              <a:rPr lang="en-US" sz="1700" b="0" i="0" u="none" strike="noStrike" cap="none" dirty="0" err="1">
                <a:solidFill>
                  <a:schemeClr val="tx1"/>
                </a:solidFill>
                <a:latin typeface="Nunito Sans"/>
                <a:ea typeface="Nunito Sans"/>
                <a:cs typeface="Nunito Sans"/>
                <a:sym typeface="Nunito Sans"/>
              </a:rPr>
              <a:t>maakt</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vertrouwen</a:t>
            </a:r>
            <a:r>
              <a:rPr lang="en-US" sz="1700" b="0" i="0" u="none" strike="noStrike" cap="none" dirty="0">
                <a:solidFill>
                  <a:schemeClr val="tx1"/>
                </a:solidFill>
                <a:latin typeface="Nunito Sans"/>
                <a:ea typeface="Nunito Sans"/>
                <a:cs typeface="Nunito Sans"/>
                <a:sym typeface="Nunito Sans"/>
              </a:rPr>
              <a:t> zo </a:t>
            </a:r>
            <a:r>
              <a:rPr lang="en-US" sz="1700" b="0" i="0" u="none" strike="noStrike" cap="none" dirty="0" err="1">
                <a:solidFill>
                  <a:schemeClr val="tx1"/>
                </a:solidFill>
                <a:latin typeface="Nunito Sans"/>
                <a:ea typeface="Nunito Sans"/>
                <a:cs typeface="Nunito Sans"/>
                <a:sym typeface="Nunito Sans"/>
              </a:rPr>
              <a:t>belangrijk</a:t>
            </a:r>
            <a:r>
              <a:rPr lang="en-US" sz="1700" b="0" i="0" u="none" strike="noStrike" cap="none" dirty="0">
                <a:solidFill>
                  <a:schemeClr val="tx1"/>
                </a:solidFill>
                <a:latin typeface="Nunito Sans"/>
                <a:ea typeface="Nunito Sans"/>
                <a:cs typeface="Nunito Sans"/>
                <a:sym typeface="Nunito Sans"/>
              </a:rPr>
              <a:t> in </a:t>
            </a:r>
            <a:r>
              <a:rPr lang="en-US" sz="1700" b="0" i="0" u="none" strike="noStrike" cap="none" dirty="0" err="1">
                <a:solidFill>
                  <a:schemeClr val="tx1"/>
                </a:solidFill>
                <a:latin typeface="Nunito Sans"/>
                <a:ea typeface="Nunito Sans"/>
                <a:cs typeface="Nunito Sans"/>
                <a:sym typeface="Nunito Sans"/>
              </a:rPr>
              <a:t>een</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samenwerking</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a:solidFill>
                  <a:schemeClr val="tx1"/>
                </a:solidFill>
                <a:latin typeface="Nunito Sans"/>
                <a:ea typeface="Nunito Sans"/>
                <a:cs typeface="Nunito Sans"/>
                <a:sym typeface="Nunito Sans"/>
              </a:rPr>
              <a:t>Hoe </a:t>
            </a:r>
            <a:r>
              <a:rPr lang="en-US" sz="1700" b="0" i="0" u="none" strike="noStrike" cap="none" dirty="0" err="1">
                <a:solidFill>
                  <a:schemeClr val="tx1"/>
                </a:solidFill>
                <a:latin typeface="Nunito Sans"/>
                <a:ea typeface="Nunito Sans"/>
                <a:cs typeface="Nunito Sans"/>
                <a:sym typeface="Nunito Sans"/>
              </a:rPr>
              <a:t>weet</a:t>
            </a:r>
            <a:r>
              <a:rPr lang="en-US" sz="1700" b="0" i="0" u="none" strike="noStrike" cap="none" dirty="0">
                <a:solidFill>
                  <a:schemeClr val="tx1"/>
                </a:solidFill>
                <a:latin typeface="Nunito Sans"/>
                <a:ea typeface="Nunito Sans"/>
                <a:cs typeface="Nunito Sans"/>
                <a:sym typeface="Nunito Sans"/>
              </a:rPr>
              <a:t> je </a:t>
            </a:r>
            <a:r>
              <a:rPr lang="en-US" sz="1700" b="0" i="0" u="none" strike="noStrike" cap="none" dirty="0" err="1">
                <a:solidFill>
                  <a:schemeClr val="tx1"/>
                </a:solidFill>
                <a:latin typeface="Nunito Sans"/>
                <a:ea typeface="Nunito Sans"/>
                <a:cs typeface="Nunito Sans"/>
                <a:sym typeface="Nunito Sans"/>
              </a:rPr>
              <a:t>dat</a:t>
            </a:r>
            <a:r>
              <a:rPr lang="en-US" sz="1700" b="0" i="0" u="none" strike="noStrike" cap="none" dirty="0">
                <a:solidFill>
                  <a:schemeClr val="tx1"/>
                </a:solidFill>
                <a:latin typeface="Nunito Sans"/>
                <a:ea typeface="Nunito Sans"/>
                <a:cs typeface="Nunito Sans"/>
                <a:sym typeface="Nunito Sans"/>
              </a:rPr>
              <a:t> er </a:t>
            </a:r>
            <a:r>
              <a:rPr lang="en-US" sz="1700" b="0" i="0" u="none" strike="noStrike" cap="none" dirty="0" err="1">
                <a:solidFill>
                  <a:schemeClr val="tx1"/>
                </a:solidFill>
                <a:latin typeface="Nunito Sans"/>
                <a:ea typeface="Nunito Sans"/>
                <a:cs typeface="Nunito Sans"/>
                <a:sym typeface="Nunito Sans"/>
              </a:rPr>
              <a:t>vertrouwen</a:t>
            </a:r>
            <a:r>
              <a:rPr lang="en-US" sz="1700" b="0" i="0" u="none" strike="noStrike" cap="none" dirty="0">
                <a:solidFill>
                  <a:schemeClr val="tx1"/>
                </a:solidFill>
                <a:latin typeface="Nunito Sans"/>
                <a:ea typeface="Nunito Sans"/>
                <a:cs typeface="Nunito Sans"/>
                <a:sym typeface="Nunito Sans"/>
              </a:rPr>
              <a:t> is in </a:t>
            </a:r>
            <a:r>
              <a:rPr lang="en-US" sz="1700" b="0" i="0" u="none" strike="noStrike" cap="none" dirty="0" err="1">
                <a:solidFill>
                  <a:schemeClr val="tx1"/>
                </a:solidFill>
                <a:latin typeface="Nunito Sans"/>
                <a:ea typeface="Nunito Sans"/>
                <a:cs typeface="Nunito Sans"/>
                <a:sym typeface="Nunito Sans"/>
              </a:rPr>
              <a:t>een</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samenwerking</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err="1">
                <a:solidFill>
                  <a:schemeClr val="tx1"/>
                </a:solidFill>
                <a:latin typeface="Nunito Sans"/>
                <a:ea typeface="Nunito Sans"/>
                <a:cs typeface="Nunito Sans"/>
                <a:sym typeface="Nunito Sans"/>
              </a:rPr>
              <a:t>Wanneer</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vertrouw</a:t>
            </a:r>
            <a:r>
              <a:rPr lang="en-US" sz="1700" b="0" i="0" u="none" strike="noStrike" cap="none" dirty="0">
                <a:solidFill>
                  <a:schemeClr val="tx1"/>
                </a:solidFill>
                <a:latin typeface="Nunito Sans"/>
                <a:ea typeface="Nunito Sans"/>
                <a:cs typeface="Nunito Sans"/>
                <a:sym typeface="Nunito Sans"/>
              </a:rPr>
              <a:t> je </a:t>
            </a:r>
            <a:r>
              <a:rPr lang="en-US" sz="1700" b="0" i="0" u="none" strike="noStrike" cap="none" dirty="0" err="1">
                <a:solidFill>
                  <a:schemeClr val="tx1"/>
                </a:solidFill>
                <a:latin typeface="Nunito Sans"/>
                <a:ea typeface="Nunito Sans"/>
                <a:cs typeface="Nunito Sans"/>
                <a:sym typeface="Nunito Sans"/>
              </a:rPr>
              <a:t>iemand</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a:solidFill>
                  <a:schemeClr val="tx1"/>
                </a:solidFill>
                <a:latin typeface="Nunito Sans"/>
                <a:ea typeface="Nunito Sans"/>
                <a:cs typeface="Nunito Sans"/>
                <a:sym typeface="Nunito Sans"/>
              </a:rPr>
              <a:t>Wat </a:t>
            </a:r>
            <a:r>
              <a:rPr lang="en-US" sz="1700" b="0" i="0" u="none" strike="noStrike" cap="none" dirty="0" err="1">
                <a:solidFill>
                  <a:schemeClr val="tx1"/>
                </a:solidFill>
                <a:latin typeface="Nunito Sans"/>
                <a:ea typeface="Nunito Sans"/>
                <a:cs typeface="Nunito Sans"/>
                <a:sym typeface="Nunito Sans"/>
              </a:rPr>
              <a:t>bedoel</a:t>
            </a:r>
            <a:r>
              <a:rPr lang="en-US" sz="1700" b="0" i="0" u="none" strike="noStrike" cap="none" dirty="0">
                <a:solidFill>
                  <a:schemeClr val="tx1"/>
                </a:solidFill>
                <a:latin typeface="Nunito Sans"/>
                <a:ea typeface="Nunito Sans"/>
                <a:cs typeface="Nunito Sans"/>
                <a:sym typeface="Nunito Sans"/>
              </a:rPr>
              <a:t> je </a:t>
            </a:r>
            <a:r>
              <a:rPr lang="en-US" sz="1700" b="0" i="0" u="none" strike="noStrike" cap="none" dirty="0" err="1">
                <a:solidFill>
                  <a:schemeClr val="tx1"/>
                </a:solidFill>
                <a:latin typeface="Nunito Sans"/>
                <a:ea typeface="Nunito Sans"/>
                <a:cs typeface="Nunito Sans"/>
                <a:sym typeface="Nunito Sans"/>
              </a:rPr>
              <a:t>als</a:t>
            </a:r>
            <a:r>
              <a:rPr lang="en-US" sz="1700" b="0" i="0" u="none" strike="noStrike" cap="none" dirty="0">
                <a:solidFill>
                  <a:schemeClr val="tx1"/>
                </a:solidFill>
                <a:latin typeface="Nunito Sans"/>
                <a:ea typeface="Nunito Sans"/>
                <a:cs typeface="Nunito Sans"/>
                <a:sym typeface="Nunito Sans"/>
              </a:rPr>
              <a:t> je het </a:t>
            </a:r>
            <a:r>
              <a:rPr lang="en-US" sz="1700" b="0" i="0" u="none" strike="noStrike" cap="none" dirty="0" err="1">
                <a:solidFill>
                  <a:schemeClr val="tx1"/>
                </a:solidFill>
                <a:latin typeface="Nunito Sans"/>
                <a:ea typeface="Nunito Sans"/>
                <a:cs typeface="Nunito Sans"/>
                <a:sym typeface="Nunito Sans"/>
              </a:rPr>
              <a:t>hebt</a:t>
            </a:r>
            <a:r>
              <a:rPr lang="en-US" sz="1700" b="0" i="0" u="none" strike="noStrike" cap="none" dirty="0">
                <a:solidFill>
                  <a:schemeClr val="tx1"/>
                </a:solidFill>
                <a:latin typeface="Nunito Sans"/>
                <a:ea typeface="Nunito Sans"/>
                <a:cs typeface="Nunito Sans"/>
                <a:sym typeface="Nunito Sans"/>
              </a:rPr>
              <a:t> over </a:t>
            </a:r>
            <a:r>
              <a:rPr lang="en-US" sz="1700" b="0" i="0" u="none" strike="noStrike" cap="none" dirty="0" err="1">
                <a:solidFill>
                  <a:schemeClr val="tx1"/>
                </a:solidFill>
                <a:latin typeface="Nunito Sans"/>
                <a:ea typeface="Nunito Sans"/>
                <a:cs typeface="Nunito Sans"/>
                <a:sym typeface="Nunito Sans"/>
              </a:rPr>
              <a:t>spelen</a:t>
            </a:r>
            <a:r>
              <a:rPr lang="en-US" sz="1700" b="0" i="0" u="none" strike="noStrike" cap="none" dirty="0">
                <a:solidFill>
                  <a:schemeClr val="tx1"/>
                </a:solidFill>
                <a:latin typeface="Nunito Sans"/>
                <a:ea typeface="Nunito Sans"/>
                <a:cs typeface="Nunito Sans"/>
                <a:sym typeface="Nunito Sans"/>
              </a:rPr>
              <a:t> met </a:t>
            </a:r>
            <a:r>
              <a:rPr lang="en-US" sz="1700" b="0" i="0" u="none" strike="noStrike" cap="none" dirty="0" err="1">
                <a:solidFill>
                  <a:schemeClr val="tx1"/>
                </a:solidFill>
                <a:latin typeface="Nunito Sans"/>
                <a:ea typeface="Nunito Sans"/>
                <a:cs typeface="Nunito Sans"/>
                <a:sym typeface="Nunito Sans"/>
              </a:rPr>
              <a:t>vertrouwen</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a:solidFill>
                  <a:schemeClr val="tx1"/>
                </a:solidFill>
                <a:latin typeface="Nunito Sans"/>
                <a:ea typeface="Nunito Sans"/>
                <a:cs typeface="Nunito Sans"/>
                <a:sym typeface="Nunito Sans"/>
              </a:rPr>
              <a:t>Hoe </a:t>
            </a:r>
            <a:r>
              <a:rPr lang="en-US" sz="1700" b="0" i="0" u="none" strike="noStrike" cap="none" dirty="0" err="1">
                <a:solidFill>
                  <a:schemeClr val="tx1"/>
                </a:solidFill>
                <a:latin typeface="Nunito Sans"/>
                <a:ea typeface="Nunito Sans"/>
                <a:cs typeface="Nunito Sans"/>
                <a:sym typeface="Nunito Sans"/>
              </a:rPr>
              <a:t>weet</a:t>
            </a:r>
            <a:r>
              <a:rPr lang="en-US" sz="1700" b="0" i="0" u="none" strike="noStrike" cap="none" dirty="0">
                <a:solidFill>
                  <a:schemeClr val="tx1"/>
                </a:solidFill>
                <a:latin typeface="Nunito Sans"/>
                <a:ea typeface="Nunito Sans"/>
                <a:cs typeface="Nunito Sans"/>
                <a:sym typeface="Nunito Sans"/>
              </a:rPr>
              <a:t> je </a:t>
            </a:r>
            <a:r>
              <a:rPr lang="en-US" sz="1700" b="0" i="0" u="none" strike="noStrike" cap="none" dirty="0" err="1">
                <a:solidFill>
                  <a:schemeClr val="tx1"/>
                </a:solidFill>
                <a:latin typeface="Nunito Sans"/>
                <a:ea typeface="Nunito Sans"/>
                <a:cs typeface="Nunito Sans"/>
                <a:sym typeface="Nunito Sans"/>
              </a:rPr>
              <a:t>dat</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iemand</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speelt</a:t>
            </a:r>
            <a:r>
              <a:rPr lang="en-US" sz="1700" b="0" i="0" u="none" strike="noStrike" cap="none" dirty="0">
                <a:solidFill>
                  <a:schemeClr val="tx1"/>
                </a:solidFill>
                <a:latin typeface="Nunito Sans"/>
                <a:ea typeface="Nunito Sans"/>
                <a:cs typeface="Nunito Sans"/>
                <a:sym typeface="Nunito Sans"/>
              </a:rPr>
              <a:t> met </a:t>
            </a:r>
            <a:r>
              <a:rPr lang="en-US" sz="1700" b="0" i="0" u="none" strike="noStrike" cap="none" dirty="0" err="1">
                <a:solidFill>
                  <a:schemeClr val="tx1"/>
                </a:solidFill>
                <a:latin typeface="Nunito Sans"/>
                <a:ea typeface="Nunito Sans"/>
                <a:cs typeface="Nunito Sans"/>
                <a:sym typeface="Nunito Sans"/>
              </a:rPr>
              <a:t>vertrouwen</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err="1">
                <a:solidFill>
                  <a:schemeClr val="tx1"/>
                </a:solidFill>
                <a:latin typeface="Nunito Sans"/>
                <a:ea typeface="Nunito Sans"/>
                <a:cs typeface="Nunito Sans"/>
                <a:sym typeface="Nunito Sans"/>
              </a:rPr>
              <a:t>Welke</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eventuele</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uitzonderingen</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zijn</a:t>
            </a:r>
            <a:r>
              <a:rPr lang="en-US" sz="1700" b="0" i="0" u="none" strike="noStrike" cap="none" dirty="0">
                <a:solidFill>
                  <a:schemeClr val="tx1"/>
                </a:solidFill>
                <a:latin typeface="Nunito Sans"/>
                <a:ea typeface="Nunito Sans"/>
                <a:cs typeface="Nunito Sans"/>
                <a:sym typeface="Nunito Sans"/>
              </a:rPr>
              <a:t> er (m.b.t. </a:t>
            </a:r>
            <a:r>
              <a:rPr lang="en-US" sz="1700" b="0" i="0" u="none" strike="noStrike" cap="none" dirty="0" err="1">
                <a:solidFill>
                  <a:schemeClr val="tx1"/>
                </a:solidFill>
                <a:latin typeface="Nunito Sans"/>
                <a:ea typeface="Nunito Sans"/>
                <a:cs typeface="Nunito Sans"/>
                <a:sym typeface="Nunito Sans"/>
              </a:rPr>
              <a:t>spelen</a:t>
            </a:r>
            <a:r>
              <a:rPr lang="en-US" sz="1700" b="0" i="0" u="none" strike="noStrike" cap="none" dirty="0">
                <a:solidFill>
                  <a:schemeClr val="tx1"/>
                </a:solidFill>
                <a:latin typeface="Nunito Sans"/>
                <a:ea typeface="Nunito Sans"/>
                <a:cs typeface="Nunito Sans"/>
                <a:sym typeface="Nunito Sans"/>
              </a:rPr>
              <a:t> met </a:t>
            </a:r>
            <a:r>
              <a:rPr lang="en-US" sz="1700" b="0" i="0" u="none" strike="noStrike" cap="none" dirty="0" err="1">
                <a:solidFill>
                  <a:schemeClr val="tx1"/>
                </a:solidFill>
                <a:latin typeface="Nunito Sans"/>
                <a:ea typeface="Nunito Sans"/>
                <a:cs typeface="Nunito Sans"/>
                <a:sym typeface="Nunito Sans"/>
              </a:rPr>
              <a:t>vertrouwen</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err="1">
                <a:solidFill>
                  <a:schemeClr val="tx1"/>
                </a:solidFill>
                <a:latin typeface="Nunito Sans"/>
                <a:ea typeface="Nunito Sans"/>
                <a:cs typeface="Nunito Sans"/>
                <a:sym typeface="Nunito Sans"/>
              </a:rPr>
              <a:t>Kun</a:t>
            </a:r>
            <a:r>
              <a:rPr lang="en-US" sz="1700" b="0" i="0" u="none" strike="noStrike" cap="none" dirty="0">
                <a:solidFill>
                  <a:schemeClr val="tx1"/>
                </a:solidFill>
                <a:latin typeface="Nunito Sans"/>
                <a:ea typeface="Nunito Sans"/>
                <a:cs typeface="Nunito Sans"/>
                <a:sym typeface="Nunito Sans"/>
              </a:rPr>
              <a:t> je per </a:t>
            </a:r>
            <a:r>
              <a:rPr lang="en-US" sz="1700" b="0" i="0" u="none" strike="noStrike" cap="none" dirty="0" err="1">
                <a:solidFill>
                  <a:schemeClr val="tx1"/>
                </a:solidFill>
                <a:latin typeface="Nunito Sans"/>
                <a:ea typeface="Nunito Sans"/>
                <a:cs typeface="Nunito Sans"/>
                <a:sym typeface="Nunito Sans"/>
              </a:rPr>
              <a:t>ongeluk</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spelen</a:t>
            </a:r>
            <a:r>
              <a:rPr lang="en-US" sz="1700" b="0" i="0" u="none" strike="noStrike" cap="none" dirty="0">
                <a:solidFill>
                  <a:schemeClr val="tx1"/>
                </a:solidFill>
                <a:latin typeface="Nunito Sans"/>
                <a:ea typeface="Nunito Sans"/>
                <a:cs typeface="Nunito Sans"/>
                <a:sym typeface="Nunito Sans"/>
              </a:rPr>
              <a:t> met </a:t>
            </a:r>
            <a:r>
              <a:rPr lang="en-US" sz="1700" b="0" i="0" u="none" strike="noStrike" cap="none" dirty="0" err="1">
                <a:solidFill>
                  <a:schemeClr val="tx1"/>
                </a:solidFill>
                <a:latin typeface="Nunito Sans"/>
                <a:ea typeface="Nunito Sans"/>
                <a:cs typeface="Nunito Sans"/>
                <a:sym typeface="Nunito Sans"/>
              </a:rPr>
              <a:t>iemands</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vertrouwen</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700"/>
              <a:buFont typeface="Arial"/>
              <a:buNone/>
            </a:pPr>
            <a:r>
              <a:rPr lang="en-US" sz="1700" b="0" i="0" u="none" strike="noStrike" cap="none" dirty="0">
                <a:solidFill>
                  <a:schemeClr val="tx1"/>
                </a:solidFill>
                <a:latin typeface="Nunito Sans"/>
                <a:ea typeface="Nunito Sans"/>
                <a:cs typeface="Nunito Sans"/>
                <a:sym typeface="Nunito Sans"/>
              </a:rPr>
              <a:t>Is </a:t>
            </a:r>
            <a:r>
              <a:rPr lang="en-US" sz="1700" b="0" i="0" u="none" strike="noStrike" cap="none" dirty="0" err="1">
                <a:solidFill>
                  <a:schemeClr val="tx1"/>
                </a:solidFill>
                <a:latin typeface="Nunito Sans"/>
                <a:ea typeface="Nunito Sans"/>
                <a:cs typeface="Nunito Sans"/>
                <a:sym typeface="Nunito Sans"/>
              </a:rPr>
              <a:t>spelen</a:t>
            </a:r>
            <a:r>
              <a:rPr lang="en-US" sz="1700" b="0" i="0" u="none" strike="noStrike" cap="none" dirty="0">
                <a:solidFill>
                  <a:schemeClr val="tx1"/>
                </a:solidFill>
                <a:latin typeface="Nunito Sans"/>
                <a:ea typeface="Nunito Sans"/>
                <a:cs typeface="Nunito Sans"/>
                <a:sym typeface="Nunito Sans"/>
              </a:rPr>
              <a:t> met </a:t>
            </a:r>
            <a:r>
              <a:rPr lang="en-US" sz="1700" b="0" i="0" u="none" strike="noStrike" cap="none" dirty="0" err="1">
                <a:solidFill>
                  <a:schemeClr val="tx1"/>
                </a:solidFill>
                <a:latin typeface="Nunito Sans"/>
                <a:ea typeface="Nunito Sans"/>
                <a:cs typeface="Nunito Sans"/>
                <a:sym typeface="Nunito Sans"/>
              </a:rPr>
              <a:t>vertrouwen</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een</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bewuste</a:t>
            </a:r>
            <a:r>
              <a:rPr lang="en-US" sz="1700" b="0" i="0" u="none" strike="noStrike" cap="none" dirty="0">
                <a:solidFill>
                  <a:schemeClr val="tx1"/>
                </a:solidFill>
                <a:latin typeface="Nunito Sans"/>
                <a:ea typeface="Nunito Sans"/>
                <a:cs typeface="Nunito Sans"/>
                <a:sym typeface="Nunito Sans"/>
              </a:rPr>
              <a:t> </a:t>
            </a:r>
            <a:r>
              <a:rPr lang="en-US" sz="1700" b="0" i="0" u="none" strike="noStrike" cap="none" dirty="0" err="1">
                <a:solidFill>
                  <a:schemeClr val="tx1"/>
                </a:solidFill>
                <a:latin typeface="Nunito Sans"/>
                <a:ea typeface="Nunito Sans"/>
                <a:cs typeface="Nunito Sans"/>
                <a:sym typeface="Nunito Sans"/>
              </a:rPr>
              <a:t>actie</a:t>
            </a:r>
            <a:r>
              <a:rPr lang="en-US" sz="1700" b="0" i="0" u="none" strike="noStrike" cap="none" dirty="0">
                <a:solidFill>
                  <a:schemeClr val="tx1"/>
                </a:solidFill>
                <a:latin typeface="Nunito Sans"/>
                <a:ea typeface="Nunito Sans"/>
                <a:cs typeface="Nunito Sans"/>
                <a:sym typeface="Nunito Sans"/>
              </a:rPr>
              <a:t>? </a:t>
            </a:r>
            <a:endParaRPr sz="1400" b="0" i="0" u="none" strike="noStrike" cap="none" dirty="0">
              <a:solidFill>
                <a:schemeClr val="tx1"/>
              </a:solidFill>
              <a:latin typeface="Arial"/>
              <a:ea typeface="Arial"/>
              <a:cs typeface="Arial"/>
              <a:sym typeface="Arial"/>
            </a:endParaRPr>
          </a:p>
        </p:txBody>
      </p:sp>
      <p:pic>
        <p:nvPicPr>
          <p:cNvPr id="480" name="Google Shape;480;p37"/>
          <p:cNvPicPr preferRelativeResize="0"/>
          <p:nvPr/>
        </p:nvPicPr>
        <p:blipFill rotWithShape="1">
          <a:blip r:embed="rId3">
            <a:alphaModFix/>
          </a:blip>
          <a:srcRect/>
          <a:stretch/>
        </p:blipFill>
        <p:spPr>
          <a:xfrm>
            <a:off x="817672" y="1612900"/>
            <a:ext cx="214598" cy="186105"/>
          </a:xfrm>
          <a:prstGeom prst="rect">
            <a:avLst/>
          </a:prstGeom>
          <a:noFill/>
          <a:ln>
            <a:noFill/>
          </a:ln>
        </p:spPr>
      </p:pic>
      <p:pic>
        <p:nvPicPr>
          <p:cNvPr id="481" name="Google Shape;481;p37"/>
          <p:cNvPicPr preferRelativeResize="0"/>
          <p:nvPr/>
        </p:nvPicPr>
        <p:blipFill rotWithShape="1">
          <a:blip r:embed="rId3">
            <a:alphaModFix/>
          </a:blip>
          <a:srcRect/>
          <a:stretch/>
        </p:blipFill>
        <p:spPr>
          <a:xfrm>
            <a:off x="817672" y="2010344"/>
            <a:ext cx="214598" cy="186105"/>
          </a:xfrm>
          <a:prstGeom prst="rect">
            <a:avLst/>
          </a:prstGeom>
          <a:noFill/>
          <a:ln>
            <a:noFill/>
          </a:ln>
        </p:spPr>
      </p:pic>
      <p:pic>
        <p:nvPicPr>
          <p:cNvPr id="482" name="Google Shape;482;p37"/>
          <p:cNvPicPr preferRelativeResize="0"/>
          <p:nvPr/>
        </p:nvPicPr>
        <p:blipFill rotWithShape="1">
          <a:blip r:embed="rId3">
            <a:alphaModFix/>
          </a:blip>
          <a:srcRect/>
          <a:stretch/>
        </p:blipFill>
        <p:spPr>
          <a:xfrm>
            <a:off x="817672" y="2407788"/>
            <a:ext cx="214598" cy="186105"/>
          </a:xfrm>
          <a:prstGeom prst="rect">
            <a:avLst/>
          </a:prstGeom>
          <a:noFill/>
          <a:ln>
            <a:noFill/>
          </a:ln>
        </p:spPr>
      </p:pic>
      <p:pic>
        <p:nvPicPr>
          <p:cNvPr id="483" name="Google Shape;483;p37"/>
          <p:cNvPicPr preferRelativeResize="0"/>
          <p:nvPr/>
        </p:nvPicPr>
        <p:blipFill rotWithShape="1">
          <a:blip r:embed="rId3">
            <a:alphaModFix/>
          </a:blip>
          <a:srcRect/>
          <a:stretch/>
        </p:blipFill>
        <p:spPr>
          <a:xfrm>
            <a:off x="817672" y="2779832"/>
            <a:ext cx="214598" cy="186105"/>
          </a:xfrm>
          <a:prstGeom prst="rect">
            <a:avLst/>
          </a:prstGeom>
          <a:noFill/>
          <a:ln>
            <a:noFill/>
          </a:ln>
        </p:spPr>
      </p:pic>
      <p:pic>
        <p:nvPicPr>
          <p:cNvPr id="484" name="Google Shape;484;p37"/>
          <p:cNvPicPr preferRelativeResize="0"/>
          <p:nvPr/>
        </p:nvPicPr>
        <p:blipFill rotWithShape="1">
          <a:blip r:embed="rId3">
            <a:alphaModFix/>
          </a:blip>
          <a:srcRect/>
          <a:stretch/>
        </p:blipFill>
        <p:spPr>
          <a:xfrm>
            <a:off x="817672" y="3177276"/>
            <a:ext cx="214598" cy="186105"/>
          </a:xfrm>
          <a:prstGeom prst="rect">
            <a:avLst/>
          </a:prstGeom>
          <a:noFill/>
          <a:ln>
            <a:noFill/>
          </a:ln>
        </p:spPr>
      </p:pic>
      <p:pic>
        <p:nvPicPr>
          <p:cNvPr id="485" name="Google Shape;485;p37"/>
          <p:cNvPicPr preferRelativeResize="0"/>
          <p:nvPr/>
        </p:nvPicPr>
        <p:blipFill rotWithShape="1">
          <a:blip r:embed="rId3">
            <a:alphaModFix/>
          </a:blip>
          <a:srcRect/>
          <a:stretch/>
        </p:blipFill>
        <p:spPr>
          <a:xfrm>
            <a:off x="817672" y="3574720"/>
            <a:ext cx="214598" cy="186105"/>
          </a:xfrm>
          <a:prstGeom prst="rect">
            <a:avLst/>
          </a:prstGeom>
          <a:noFill/>
          <a:ln>
            <a:noFill/>
          </a:ln>
        </p:spPr>
      </p:pic>
      <p:pic>
        <p:nvPicPr>
          <p:cNvPr id="486" name="Google Shape;486;p37"/>
          <p:cNvPicPr preferRelativeResize="0"/>
          <p:nvPr/>
        </p:nvPicPr>
        <p:blipFill rotWithShape="1">
          <a:blip r:embed="rId3">
            <a:alphaModFix/>
          </a:blip>
          <a:srcRect/>
          <a:stretch/>
        </p:blipFill>
        <p:spPr>
          <a:xfrm>
            <a:off x="815543" y="3959464"/>
            <a:ext cx="214598" cy="186105"/>
          </a:xfrm>
          <a:prstGeom prst="rect">
            <a:avLst/>
          </a:prstGeom>
          <a:noFill/>
          <a:ln>
            <a:noFill/>
          </a:ln>
        </p:spPr>
      </p:pic>
      <p:pic>
        <p:nvPicPr>
          <p:cNvPr id="487" name="Google Shape;487;p37"/>
          <p:cNvPicPr preferRelativeResize="0"/>
          <p:nvPr/>
        </p:nvPicPr>
        <p:blipFill rotWithShape="1">
          <a:blip r:embed="rId3">
            <a:alphaModFix/>
          </a:blip>
          <a:srcRect/>
          <a:stretch/>
        </p:blipFill>
        <p:spPr>
          <a:xfrm>
            <a:off x="817672" y="4356908"/>
            <a:ext cx="214598" cy="186105"/>
          </a:xfrm>
          <a:prstGeom prst="rect">
            <a:avLst/>
          </a:prstGeom>
          <a:noFill/>
          <a:ln>
            <a:noFill/>
          </a:ln>
        </p:spPr>
      </p:pic>
      <p:pic>
        <p:nvPicPr>
          <p:cNvPr id="488" name="Google Shape;488;p37"/>
          <p:cNvPicPr preferRelativeResize="0"/>
          <p:nvPr/>
        </p:nvPicPr>
        <p:blipFill rotWithShape="1">
          <a:blip r:embed="rId3">
            <a:alphaModFix/>
          </a:blip>
          <a:srcRect/>
          <a:stretch/>
        </p:blipFill>
        <p:spPr>
          <a:xfrm>
            <a:off x="817672" y="4741652"/>
            <a:ext cx="214598" cy="186105"/>
          </a:xfrm>
          <a:prstGeom prst="rect">
            <a:avLst/>
          </a:prstGeom>
          <a:noFill/>
          <a:ln>
            <a:noFill/>
          </a:ln>
        </p:spPr>
      </p:pic>
      <p:pic>
        <p:nvPicPr>
          <p:cNvPr id="489" name="Google Shape;489;p37"/>
          <p:cNvPicPr preferRelativeResize="0"/>
          <p:nvPr/>
        </p:nvPicPr>
        <p:blipFill rotWithShape="1">
          <a:blip r:embed="rId3">
            <a:alphaModFix/>
          </a:blip>
          <a:srcRect/>
          <a:stretch/>
        </p:blipFill>
        <p:spPr>
          <a:xfrm>
            <a:off x="817672" y="5113696"/>
            <a:ext cx="214598" cy="1861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p38"/>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495" name="Google Shape;495;p38"/>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5 minuten (plenair)</a:t>
            </a:r>
            <a:endParaRPr sz="2800" b="0" i="0" u="none" strike="noStrike" cap="none">
              <a:solidFill>
                <a:schemeClr val="dk1"/>
              </a:solidFill>
              <a:latin typeface="Nunito Sans"/>
              <a:ea typeface="Nunito Sans"/>
              <a:cs typeface="Nunito Sans"/>
              <a:sym typeface="Nunito Sans"/>
            </a:endParaRPr>
          </a:p>
        </p:txBody>
      </p:sp>
      <p:sp>
        <p:nvSpPr>
          <p:cNvPr id="496" name="Google Shape;496;p38"/>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497" name="Google Shape;497;p38"/>
          <p:cNvPicPr preferRelativeResize="0"/>
          <p:nvPr/>
        </p:nvPicPr>
        <p:blipFill rotWithShape="1">
          <a:blip r:embed="rId3">
            <a:alphaModFix/>
          </a:blip>
          <a:srcRect/>
          <a:stretch/>
        </p:blipFill>
        <p:spPr>
          <a:xfrm>
            <a:off x="735499" y="3508042"/>
            <a:ext cx="447277" cy="447277"/>
          </a:xfrm>
          <a:prstGeom prst="rect">
            <a:avLst/>
          </a:prstGeom>
          <a:noFill/>
          <a:ln>
            <a:noFill/>
          </a:ln>
        </p:spPr>
      </p:pic>
      <p:sp>
        <p:nvSpPr>
          <p:cNvPr id="498" name="Google Shape;498;p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99" name="Google Shape;499;p38"/>
          <p:cNvSpPr/>
          <p:nvPr/>
        </p:nvSpPr>
        <p:spPr>
          <a:xfrm>
            <a:off x="1267675" y="3346560"/>
            <a:ext cx="10569000" cy="1828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Welke soorten vragen zijn er?</a:t>
            </a:r>
            <a:endParaRPr sz="1400" b="0" i="0" u="none" strike="noStrike" cap="none">
              <a:solidFill>
                <a:schemeClr val="dk1"/>
              </a:solidFill>
              <a:latin typeface="Arial"/>
              <a:ea typeface="Arial"/>
              <a:cs typeface="Arial"/>
              <a:sym typeface="Arial"/>
            </a:endParaRPr>
          </a:p>
        </p:txBody>
      </p:sp>
      <p:sp>
        <p:nvSpPr>
          <p:cNvPr id="500" name="Google Shape;500;p38"/>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Soorten vragen</a:t>
            </a:r>
            <a:endParaRPr b="0" i="0" u="none" strike="noStrike" cap="none">
              <a:solidFill>
                <a:srgbClr val="203F7B"/>
              </a:solidFill>
            </a:endParaRPr>
          </a:p>
        </p:txBody>
      </p:sp>
      <p:pic>
        <p:nvPicPr>
          <p:cNvPr id="501" name="Google Shape;501;p38"/>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sp>
        <p:nvSpPr>
          <p:cNvPr id="507" name="Google Shape;507;p39"/>
          <p:cNvSpPr/>
          <p:nvPr/>
        </p:nvSpPr>
        <p:spPr>
          <a:xfrm>
            <a:off x="389452"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508" name="Google Shape;508;p39"/>
          <p:cNvSpPr txBox="1">
            <a:spLocks noGrp="1"/>
          </p:cNvSpPr>
          <p:nvPr>
            <p:ph type="title"/>
          </p:nvPr>
        </p:nvSpPr>
        <p:spPr>
          <a:xfrm>
            <a:off x="239348" y="271491"/>
            <a:ext cx="11563200" cy="9447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Soorten vragen</a:t>
            </a:r>
            <a:endParaRPr b="0" i="0" u="none" strike="noStrike" cap="none">
              <a:solidFill>
                <a:srgbClr val="203F7B"/>
              </a:solidFill>
            </a:endParaRPr>
          </a:p>
        </p:txBody>
      </p:sp>
      <p:sp>
        <p:nvSpPr>
          <p:cNvPr id="509" name="Google Shape;509;p39"/>
          <p:cNvSpPr/>
          <p:nvPr/>
        </p:nvSpPr>
        <p:spPr>
          <a:xfrm>
            <a:off x="1311118" y="1614902"/>
            <a:ext cx="6573600" cy="473400"/>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chemeClr val="dk1"/>
                </a:solidFill>
                <a:latin typeface="Nunito Sans"/>
                <a:ea typeface="Nunito Sans"/>
                <a:cs typeface="Nunito Sans"/>
                <a:sym typeface="Nunito Sans"/>
              </a:rPr>
              <a:t>Open </a:t>
            </a:r>
            <a:r>
              <a:rPr lang="en-US" sz="2100" b="0" i="0" u="none" strike="noStrike" cap="none" dirty="0" err="1">
                <a:solidFill>
                  <a:schemeClr val="dk1"/>
                </a:solidFill>
                <a:latin typeface="Nunito Sans"/>
                <a:ea typeface="Nunito Sans"/>
                <a:cs typeface="Nunito Sans"/>
                <a:sym typeface="Nunito Sans"/>
              </a:rPr>
              <a:t>vragen</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err="1">
                <a:solidFill>
                  <a:schemeClr val="dk1"/>
                </a:solidFill>
                <a:latin typeface="Nunito Sans"/>
                <a:ea typeface="Nunito Sans"/>
                <a:cs typeface="Nunito Sans"/>
                <a:sym typeface="Nunito Sans"/>
              </a:rPr>
              <a:t>Gesloten</a:t>
            </a:r>
            <a:r>
              <a:rPr lang="en-US" sz="2100" b="0" i="0" u="none" strike="noStrike" cap="none" dirty="0">
                <a:solidFill>
                  <a:schemeClr val="dk1"/>
                </a:solidFill>
                <a:latin typeface="Nunito Sans"/>
                <a:ea typeface="Nunito Sans"/>
                <a:cs typeface="Nunito Sans"/>
                <a:sym typeface="Nunito Sans"/>
              </a:rPr>
              <a:t> </a:t>
            </a:r>
            <a:r>
              <a:rPr lang="en-US" sz="2100" b="0" i="0" u="none" strike="noStrike" cap="none" dirty="0" err="1">
                <a:solidFill>
                  <a:schemeClr val="dk1"/>
                </a:solidFill>
                <a:latin typeface="Nunito Sans"/>
                <a:ea typeface="Nunito Sans"/>
                <a:cs typeface="Nunito Sans"/>
                <a:sym typeface="Nunito Sans"/>
              </a:rPr>
              <a:t>vragen</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err="1">
                <a:solidFill>
                  <a:schemeClr val="dk1"/>
                </a:solidFill>
                <a:latin typeface="Nunito Sans"/>
                <a:ea typeface="Nunito Sans"/>
                <a:cs typeface="Nunito Sans"/>
                <a:sym typeface="Nunito Sans"/>
              </a:rPr>
              <a:t>Keuze</a:t>
            </a:r>
            <a:r>
              <a:rPr lang="en-US" sz="2100" b="0" i="0" u="none" strike="noStrike" cap="none" dirty="0">
                <a:solidFill>
                  <a:schemeClr val="dk1"/>
                </a:solidFill>
                <a:latin typeface="Nunito Sans"/>
                <a:ea typeface="Nunito Sans"/>
                <a:cs typeface="Nunito Sans"/>
                <a:sym typeface="Nunito Sans"/>
              </a:rPr>
              <a:t> </a:t>
            </a:r>
            <a:r>
              <a:rPr lang="en-US" sz="2100" b="0" i="0" u="none" strike="noStrike" cap="none" dirty="0" err="1">
                <a:solidFill>
                  <a:schemeClr val="dk1"/>
                </a:solidFill>
                <a:latin typeface="Nunito Sans"/>
                <a:ea typeface="Nunito Sans"/>
                <a:cs typeface="Nunito Sans"/>
                <a:sym typeface="Nunito Sans"/>
              </a:rPr>
              <a:t>vragen</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err="1">
                <a:solidFill>
                  <a:schemeClr val="dk1"/>
                </a:solidFill>
                <a:latin typeface="Nunito Sans"/>
                <a:ea typeface="Nunito Sans"/>
                <a:cs typeface="Nunito Sans"/>
                <a:sym typeface="Nunito Sans"/>
              </a:rPr>
              <a:t>Sturende</a:t>
            </a:r>
            <a:r>
              <a:rPr lang="en-US" sz="2100" b="0" i="0" u="none" strike="noStrike" cap="none" dirty="0">
                <a:solidFill>
                  <a:schemeClr val="dk1"/>
                </a:solidFill>
                <a:latin typeface="Nunito Sans"/>
                <a:ea typeface="Nunito Sans"/>
                <a:cs typeface="Nunito Sans"/>
                <a:sym typeface="Nunito Sans"/>
              </a:rPr>
              <a:t> </a:t>
            </a:r>
            <a:r>
              <a:rPr lang="en-US" sz="2100" b="0" i="0" u="none" strike="noStrike" cap="none" dirty="0" err="1">
                <a:solidFill>
                  <a:schemeClr val="dk1"/>
                </a:solidFill>
                <a:latin typeface="Nunito Sans"/>
                <a:ea typeface="Nunito Sans"/>
                <a:cs typeface="Nunito Sans"/>
                <a:sym typeface="Nunito Sans"/>
              </a:rPr>
              <a:t>vragen</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br>
              <a:rPr lang="en-US" sz="2100" b="0" i="0" u="none" strike="noStrike" cap="none" dirty="0">
                <a:solidFill>
                  <a:schemeClr val="dk1"/>
                </a:solidFill>
                <a:latin typeface="Nunito Sans"/>
                <a:ea typeface="Nunito Sans"/>
                <a:cs typeface="Nunito Sans"/>
                <a:sym typeface="Nunito Sans"/>
              </a:rPr>
            </a:br>
            <a:r>
              <a:rPr lang="en-US" sz="2100" b="0" i="0" u="none" strike="noStrike" cap="none" dirty="0" err="1">
                <a:solidFill>
                  <a:schemeClr val="dk1"/>
                </a:solidFill>
                <a:latin typeface="Nunito Sans"/>
                <a:ea typeface="Nunito Sans"/>
                <a:cs typeface="Nunito Sans"/>
                <a:sym typeface="Nunito Sans"/>
              </a:rPr>
              <a:t>Confronterende</a:t>
            </a:r>
            <a:r>
              <a:rPr lang="en-US" sz="2100" b="0" i="0" u="none" strike="noStrike" cap="none" dirty="0">
                <a:solidFill>
                  <a:schemeClr val="dk1"/>
                </a:solidFill>
                <a:latin typeface="Nunito Sans"/>
                <a:ea typeface="Nunito Sans"/>
                <a:cs typeface="Nunito Sans"/>
                <a:sym typeface="Nunito Sans"/>
              </a:rPr>
              <a:t> </a:t>
            </a:r>
            <a:r>
              <a:rPr lang="en-US" sz="2100" b="0" i="0" u="none" strike="noStrike" cap="none" dirty="0" err="1">
                <a:solidFill>
                  <a:schemeClr val="dk1"/>
                </a:solidFill>
                <a:latin typeface="Nunito Sans"/>
                <a:ea typeface="Nunito Sans"/>
                <a:cs typeface="Nunito Sans"/>
                <a:sym typeface="Nunito Sans"/>
              </a:rPr>
              <a:t>vragen</a:t>
            </a:r>
            <a:br>
              <a:rPr lang="en-US" sz="2100" b="0" i="0" u="none" strike="noStrike" cap="none" dirty="0">
                <a:solidFill>
                  <a:schemeClr val="dk1"/>
                </a:solidFill>
                <a:latin typeface="Nunito Sans"/>
                <a:ea typeface="Nunito Sans"/>
                <a:cs typeface="Nunito Sans"/>
                <a:sym typeface="Nunito Sans"/>
              </a:rPr>
            </a:br>
            <a:endParaRPr sz="2100" b="0" i="0" u="none" strike="noStrike" cap="none" dirty="0">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err="1">
                <a:solidFill>
                  <a:schemeClr val="dk1"/>
                </a:solidFill>
                <a:latin typeface="Nunito Sans"/>
                <a:ea typeface="Nunito Sans"/>
                <a:cs typeface="Nunito Sans"/>
                <a:sym typeface="Nunito Sans"/>
              </a:rPr>
              <a:t>Provocerende</a:t>
            </a:r>
            <a:r>
              <a:rPr lang="en-US" sz="2100" b="0" i="0" u="none" strike="noStrike" cap="none" dirty="0">
                <a:solidFill>
                  <a:schemeClr val="dk1"/>
                </a:solidFill>
                <a:latin typeface="Nunito Sans"/>
                <a:ea typeface="Nunito Sans"/>
                <a:cs typeface="Nunito Sans"/>
                <a:sym typeface="Nunito Sans"/>
              </a:rPr>
              <a:t> </a:t>
            </a:r>
            <a:r>
              <a:rPr lang="en-US" sz="2100" b="0" i="0" u="none" strike="noStrike" cap="none" dirty="0" err="1">
                <a:solidFill>
                  <a:schemeClr val="dk1"/>
                </a:solidFill>
                <a:latin typeface="Nunito Sans"/>
                <a:ea typeface="Nunito Sans"/>
                <a:cs typeface="Nunito Sans"/>
                <a:sym typeface="Nunito Sans"/>
              </a:rPr>
              <a:t>vragen</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br>
              <a:rPr lang="en-US" sz="2100" b="0" i="0" u="none" strike="noStrike" cap="none" dirty="0">
                <a:solidFill>
                  <a:schemeClr val="dk1"/>
                </a:solidFill>
                <a:latin typeface="Nunito Sans"/>
                <a:ea typeface="Nunito Sans"/>
                <a:cs typeface="Nunito Sans"/>
                <a:sym typeface="Nunito Sans"/>
              </a:rPr>
            </a:br>
            <a:endParaRPr sz="2100" b="0" i="0" u="none" strike="noStrike" cap="none" dirty="0">
              <a:solidFill>
                <a:schemeClr val="dk1"/>
              </a:solidFill>
              <a:latin typeface="Nunito Sans"/>
              <a:ea typeface="Nunito Sans"/>
              <a:cs typeface="Nunito Sans"/>
              <a:sym typeface="Nunito Sans"/>
            </a:endParaRPr>
          </a:p>
        </p:txBody>
      </p:sp>
      <p:sp>
        <p:nvSpPr>
          <p:cNvPr id="510" name="Google Shape;510;p39"/>
          <p:cNvSpPr/>
          <p:nvPr/>
        </p:nvSpPr>
        <p:spPr>
          <a:xfrm>
            <a:off x="1314915" y="2487013"/>
            <a:ext cx="6374400" cy="473400"/>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511" name="Google Shape;511;p39"/>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lvl="0" indent="0" algn="l" rtl="0">
              <a:spcBef>
                <a:spcPts val="0"/>
              </a:spcBef>
              <a:spcAft>
                <a:spcPts val="0"/>
              </a:spcAft>
              <a:buClr>
                <a:srgbClr val="000000"/>
              </a:buClr>
              <a:buSzPts val="2100"/>
              <a:buFont typeface="Arial"/>
              <a:buNone/>
            </a:pPr>
            <a:endParaRPr/>
          </a:p>
        </p:txBody>
      </p:sp>
      <p:pic>
        <p:nvPicPr>
          <p:cNvPr id="512" name="Google Shape;512;p39"/>
          <p:cNvPicPr preferRelativeResize="0"/>
          <p:nvPr/>
        </p:nvPicPr>
        <p:blipFill rotWithShape="1">
          <a:blip r:embed="rId3">
            <a:alphaModFix/>
          </a:blip>
          <a:srcRect/>
          <a:stretch/>
        </p:blipFill>
        <p:spPr>
          <a:xfrm>
            <a:off x="844050" y="1704120"/>
            <a:ext cx="316964" cy="244927"/>
          </a:xfrm>
          <a:prstGeom prst="rect">
            <a:avLst/>
          </a:prstGeom>
          <a:noFill/>
          <a:ln>
            <a:noFill/>
          </a:ln>
        </p:spPr>
      </p:pic>
      <p:pic>
        <p:nvPicPr>
          <p:cNvPr id="513" name="Google Shape;513;p39"/>
          <p:cNvPicPr preferRelativeResize="0"/>
          <p:nvPr/>
        </p:nvPicPr>
        <p:blipFill rotWithShape="1">
          <a:blip r:embed="rId3">
            <a:alphaModFix/>
          </a:blip>
          <a:srcRect/>
          <a:stretch/>
        </p:blipFill>
        <p:spPr>
          <a:xfrm>
            <a:off x="835729" y="2358738"/>
            <a:ext cx="316964" cy="244927"/>
          </a:xfrm>
          <a:prstGeom prst="rect">
            <a:avLst/>
          </a:prstGeom>
          <a:noFill/>
          <a:ln>
            <a:noFill/>
          </a:ln>
        </p:spPr>
      </p:pic>
      <p:pic>
        <p:nvPicPr>
          <p:cNvPr id="514" name="Google Shape;514;p39"/>
          <p:cNvPicPr preferRelativeResize="0"/>
          <p:nvPr/>
        </p:nvPicPr>
        <p:blipFill rotWithShape="1">
          <a:blip r:embed="rId3">
            <a:alphaModFix/>
          </a:blip>
          <a:srcRect/>
          <a:stretch/>
        </p:blipFill>
        <p:spPr>
          <a:xfrm>
            <a:off x="835729" y="3013356"/>
            <a:ext cx="316964" cy="244927"/>
          </a:xfrm>
          <a:prstGeom prst="rect">
            <a:avLst/>
          </a:prstGeom>
          <a:noFill/>
          <a:ln>
            <a:noFill/>
          </a:ln>
        </p:spPr>
      </p:pic>
      <p:pic>
        <p:nvPicPr>
          <p:cNvPr id="515" name="Google Shape;515;p39"/>
          <p:cNvPicPr preferRelativeResize="0"/>
          <p:nvPr/>
        </p:nvPicPr>
        <p:blipFill rotWithShape="1">
          <a:blip r:embed="rId3">
            <a:alphaModFix/>
          </a:blip>
          <a:srcRect/>
          <a:stretch/>
        </p:blipFill>
        <p:spPr>
          <a:xfrm>
            <a:off x="844050" y="3644547"/>
            <a:ext cx="316964" cy="244927"/>
          </a:xfrm>
          <a:prstGeom prst="rect">
            <a:avLst/>
          </a:prstGeom>
          <a:noFill/>
          <a:ln>
            <a:noFill/>
          </a:ln>
        </p:spPr>
      </p:pic>
      <p:pic>
        <p:nvPicPr>
          <p:cNvPr id="516" name="Google Shape;516;p39"/>
          <p:cNvPicPr preferRelativeResize="0"/>
          <p:nvPr/>
        </p:nvPicPr>
        <p:blipFill rotWithShape="1">
          <a:blip r:embed="rId3">
            <a:alphaModFix/>
          </a:blip>
          <a:srcRect/>
          <a:stretch/>
        </p:blipFill>
        <p:spPr>
          <a:xfrm>
            <a:off x="844050" y="4261308"/>
            <a:ext cx="316964" cy="244927"/>
          </a:xfrm>
          <a:prstGeom prst="rect">
            <a:avLst/>
          </a:prstGeom>
          <a:noFill/>
          <a:ln>
            <a:noFill/>
          </a:ln>
        </p:spPr>
      </p:pic>
      <p:pic>
        <p:nvPicPr>
          <p:cNvPr id="517" name="Google Shape;517;p39"/>
          <p:cNvPicPr preferRelativeResize="0"/>
          <p:nvPr/>
        </p:nvPicPr>
        <p:blipFill rotWithShape="1">
          <a:blip r:embed="rId3">
            <a:alphaModFix/>
          </a:blip>
          <a:srcRect/>
          <a:stretch/>
        </p:blipFill>
        <p:spPr>
          <a:xfrm>
            <a:off x="835729" y="4878069"/>
            <a:ext cx="316964" cy="244927"/>
          </a:xfrm>
          <a:prstGeom prst="rect">
            <a:avLst/>
          </a:prstGeom>
          <a:noFill/>
          <a:ln>
            <a:noFill/>
          </a:ln>
        </p:spPr>
      </p:pic>
      <p:pic>
        <p:nvPicPr>
          <p:cNvPr id="518" name="Google Shape;518;p39"/>
          <p:cNvPicPr preferRelativeResize="0"/>
          <p:nvPr/>
        </p:nvPicPr>
        <p:blipFill rotWithShape="1">
          <a:blip r:embed="rId4">
            <a:alphaModFix/>
          </a:blip>
          <a:srcRect/>
          <a:stretch/>
        </p:blipFill>
        <p:spPr>
          <a:xfrm>
            <a:off x="9797772" y="2560359"/>
            <a:ext cx="1645920" cy="16459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4"/>
          <p:cNvSpPr/>
          <p:nvPr/>
        </p:nvSpPr>
        <p:spPr>
          <a:xfrm>
            <a:off x="468144"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1" name="Google Shape;71;p4"/>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10 minuten (plenair)</a:t>
            </a:r>
            <a:endParaRPr sz="2800" b="0" i="0" u="none" strike="noStrike" cap="none">
              <a:solidFill>
                <a:schemeClr val="dk1"/>
              </a:solidFill>
              <a:latin typeface="Nunito Sans"/>
              <a:ea typeface="Nunito Sans"/>
              <a:cs typeface="Nunito Sans"/>
              <a:sym typeface="Nunito Sans"/>
            </a:endParaRPr>
          </a:p>
        </p:txBody>
      </p:sp>
      <p:sp>
        <p:nvSpPr>
          <p:cNvPr id="72" name="Google Shape;72;p4"/>
          <p:cNvSpPr/>
          <p:nvPr/>
        </p:nvSpPr>
        <p:spPr>
          <a:xfrm>
            <a:off x="468144"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73" name="Google Shape;73;p4"/>
          <p:cNvPicPr preferRelativeResize="0"/>
          <p:nvPr/>
        </p:nvPicPr>
        <p:blipFill rotWithShape="1">
          <a:blip r:embed="rId3">
            <a:alphaModFix/>
          </a:blip>
          <a:srcRect/>
          <a:stretch/>
        </p:blipFill>
        <p:spPr>
          <a:xfrm>
            <a:off x="735499" y="3508042"/>
            <a:ext cx="447277" cy="447277"/>
          </a:xfrm>
          <a:prstGeom prst="rect">
            <a:avLst/>
          </a:prstGeom>
          <a:noFill/>
          <a:ln>
            <a:noFill/>
          </a:ln>
        </p:spPr>
      </p:pic>
      <p:sp>
        <p:nvSpPr>
          <p:cNvPr id="74" name="Google Shape;74;p4"/>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5" name="Google Shape;75;p4"/>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is de reden dat medewerkers veel gesprekken met hun leidinggevende niet als goed ervaren?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missen ze in deze gesprekken?</a:t>
            </a:r>
            <a:endParaRPr sz="1400" b="0" i="0" u="none" strike="noStrike" cap="none">
              <a:solidFill>
                <a:schemeClr val="dk1"/>
              </a:solidFill>
              <a:latin typeface="Arial"/>
              <a:ea typeface="Arial"/>
              <a:cs typeface="Arial"/>
              <a:sym typeface="Arial"/>
            </a:endParaRPr>
          </a:p>
        </p:txBody>
      </p:sp>
      <p:sp>
        <p:nvSpPr>
          <p:cNvPr id="76" name="Google Shape;76;p4"/>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Ervaringen van medewerkers</a:t>
            </a:r>
            <a:endParaRPr b="0" i="0" u="none" strike="noStrike" cap="none">
              <a:solidFill>
                <a:srgbClr val="203F7B"/>
              </a:solidFill>
            </a:endParaRPr>
          </a:p>
        </p:txBody>
      </p:sp>
      <p:pic>
        <p:nvPicPr>
          <p:cNvPr id="77" name="Google Shape;77;p4"/>
          <p:cNvPicPr preferRelativeResize="0"/>
          <p:nvPr/>
        </p:nvPicPr>
        <p:blipFill rotWithShape="1">
          <a:blip r:embed="rId3">
            <a:alphaModFix/>
          </a:blip>
          <a:srcRect/>
          <a:stretch/>
        </p:blipFill>
        <p:spPr>
          <a:xfrm>
            <a:off x="735498" y="4829674"/>
            <a:ext cx="447277" cy="447277"/>
          </a:xfrm>
          <a:prstGeom prst="rect">
            <a:avLst/>
          </a:prstGeom>
          <a:noFill/>
          <a:ln>
            <a:noFill/>
          </a:ln>
        </p:spPr>
      </p:pic>
      <p:pic>
        <p:nvPicPr>
          <p:cNvPr id="78" name="Google Shape;78;p4"/>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2"/>
        <p:cNvGrpSpPr/>
        <p:nvPr/>
      </p:nvGrpSpPr>
      <p:grpSpPr>
        <a:xfrm>
          <a:off x="0" y="0"/>
          <a:ext cx="0" cy="0"/>
          <a:chOff x="0" y="0"/>
          <a:chExt cx="0" cy="0"/>
        </a:xfrm>
      </p:grpSpPr>
      <p:sp>
        <p:nvSpPr>
          <p:cNvPr id="523" name="Google Shape;523;p40"/>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524" name="Google Shape;524;p40"/>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1 minuut (individueel) – 5 minuten (plenair)</a:t>
            </a:r>
            <a:endParaRPr sz="2800" b="0" i="0" u="none" strike="noStrike" cap="none">
              <a:solidFill>
                <a:schemeClr val="dk1"/>
              </a:solidFill>
              <a:latin typeface="Nunito Sans"/>
              <a:ea typeface="Nunito Sans"/>
              <a:cs typeface="Nunito Sans"/>
              <a:sym typeface="Nunito Sans"/>
            </a:endParaRPr>
          </a:p>
        </p:txBody>
      </p:sp>
      <p:sp>
        <p:nvSpPr>
          <p:cNvPr id="525" name="Google Shape;525;p40"/>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526" name="Google Shape;526;p40"/>
          <p:cNvPicPr preferRelativeResize="0"/>
          <p:nvPr/>
        </p:nvPicPr>
        <p:blipFill rotWithShape="1">
          <a:blip r:embed="rId3">
            <a:alphaModFix/>
          </a:blip>
          <a:srcRect/>
          <a:stretch/>
        </p:blipFill>
        <p:spPr>
          <a:xfrm>
            <a:off x="820398" y="3961162"/>
            <a:ext cx="447277" cy="447277"/>
          </a:xfrm>
          <a:prstGeom prst="rect">
            <a:avLst/>
          </a:prstGeom>
          <a:noFill/>
          <a:ln>
            <a:noFill/>
          </a:ln>
        </p:spPr>
      </p:pic>
      <p:sp>
        <p:nvSpPr>
          <p:cNvPr id="527" name="Google Shape;527;p40"/>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28" name="Google Shape;528;p40"/>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dk1"/>
                </a:solidFill>
                <a:latin typeface="Nunito Sans"/>
                <a:ea typeface="Nunito Sans"/>
                <a:cs typeface="Nunito Sans"/>
                <a:sym typeface="Nunito Sans"/>
              </a:rPr>
              <a:t>Het overleg met je team verloopt wederom chaotisch. En daar baal je van. </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dk1"/>
                </a:solidFill>
                <a:latin typeface="Nunito Sans"/>
                <a:ea typeface="Nunito Sans"/>
                <a:cs typeface="Nunito Sans"/>
                <a:sym typeface="Nunito Sans"/>
              </a:rPr>
              <a:t>Welke vraag stel je aan je teamleden om hier wat aan te doen?</a:t>
            </a:r>
            <a:endParaRPr sz="1400" b="0" i="0" u="none" strike="noStrike" cap="none">
              <a:solidFill>
                <a:schemeClr val="dk1"/>
              </a:solidFill>
              <a:latin typeface="Arial"/>
              <a:ea typeface="Arial"/>
              <a:cs typeface="Arial"/>
              <a:sym typeface="Arial"/>
            </a:endParaRPr>
          </a:p>
        </p:txBody>
      </p:sp>
      <p:sp>
        <p:nvSpPr>
          <p:cNvPr id="529" name="Google Shape;529;p40"/>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Oefening</a:t>
            </a:r>
            <a:endParaRPr b="0" i="0" u="none" strike="noStrike" cap="none">
              <a:solidFill>
                <a:srgbClr val="203F7B"/>
              </a:solidFill>
            </a:endParaRPr>
          </a:p>
        </p:txBody>
      </p:sp>
      <p:pic>
        <p:nvPicPr>
          <p:cNvPr id="530" name="Google Shape;530;p40"/>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Google Shape;536;p41"/>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537" name="Google Shape;537;p41"/>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Voorwaartse vragen</a:t>
            </a:r>
            <a:endParaRPr b="0" i="0" u="none" strike="noStrike" cap="none">
              <a:solidFill>
                <a:srgbClr val="203F7B"/>
              </a:solidFill>
            </a:endParaRPr>
          </a:p>
        </p:txBody>
      </p:sp>
      <p:sp>
        <p:nvSpPr>
          <p:cNvPr id="538" name="Google Shape;538;p41"/>
          <p:cNvSpPr/>
          <p:nvPr/>
        </p:nvSpPr>
        <p:spPr>
          <a:xfrm>
            <a:off x="1314915" y="1826584"/>
            <a:ext cx="6573491"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Waarom verloopt deze vergadering altijd chaotisch?</a:t>
            </a:r>
            <a:br>
              <a:rPr lang="en-US" sz="2100" b="0" i="0" u="none" strike="noStrike" cap="none">
                <a:solidFill>
                  <a:schemeClr val="dk1"/>
                </a:solidFill>
                <a:latin typeface="Nunito Sans"/>
                <a:ea typeface="Nunito Sans"/>
                <a:cs typeface="Nunito Sans"/>
                <a:sym typeface="Nunito Sans"/>
              </a:rPr>
            </a:br>
            <a:r>
              <a:rPr lang="en-US" sz="2100" b="0" i="0" u="none" strike="noStrike" cap="none">
                <a:solidFill>
                  <a:schemeClr val="dk1"/>
                </a:solidFill>
                <a:latin typeface="Nunito Sans"/>
                <a:ea typeface="Nunito Sans"/>
                <a:cs typeface="Nunito Sans"/>
                <a:sym typeface="Nunito Sans"/>
              </a:rPr>
              <a:t>Wanneer kom je met energie uit deze vergadering?</a:t>
            </a:r>
            <a:endParaRPr sz="2100" b="0" i="0" u="none" strike="noStrike" cap="none">
              <a:solidFill>
                <a:schemeClr val="dk1"/>
              </a:solidFill>
              <a:latin typeface="Nunito Sans"/>
              <a:ea typeface="Nunito Sans"/>
              <a:cs typeface="Nunito Sans"/>
              <a:sym typeface="Nunito Sans"/>
            </a:endParaRPr>
          </a:p>
        </p:txBody>
      </p:sp>
      <p:sp>
        <p:nvSpPr>
          <p:cNvPr id="539" name="Google Shape;539;p41"/>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540" name="Google Shape;540;p41"/>
          <p:cNvSpPr/>
          <p:nvPr/>
        </p:nvSpPr>
        <p:spPr>
          <a:xfrm>
            <a:off x="1314914" y="4344853"/>
            <a:ext cx="6573492"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Waarom zeg jij nooit wat tijdens teamsessies?</a:t>
            </a:r>
            <a:br>
              <a:rPr lang="en-US" sz="2100" b="0" i="0" u="none" strike="noStrike" cap="none">
                <a:solidFill>
                  <a:schemeClr val="dk1"/>
                </a:solidFill>
                <a:latin typeface="Nunito Sans"/>
                <a:ea typeface="Nunito Sans"/>
                <a:cs typeface="Nunito Sans"/>
                <a:sym typeface="Nunito Sans"/>
              </a:rPr>
            </a:br>
            <a:r>
              <a:rPr lang="en-US" sz="2100" b="0" i="0" u="none" strike="noStrike" cap="none">
                <a:solidFill>
                  <a:schemeClr val="dk1"/>
                </a:solidFill>
                <a:latin typeface="Nunito Sans"/>
                <a:ea typeface="Nunito Sans"/>
                <a:cs typeface="Nunito Sans"/>
                <a:sym typeface="Nunito Sans"/>
              </a:rPr>
              <a:t>Wat heb jij nodig om een actieve bijdrage te leveren?</a:t>
            </a:r>
            <a:endParaRPr sz="1400" b="0" i="0" u="none" strike="noStrike" cap="none">
              <a:solidFill>
                <a:schemeClr val="dk1"/>
              </a:solidFill>
              <a:latin typeface="Arial"/>
              <a:ea typeface="Arial"/>
              <a:cs typeface="Arial"/>
              <a:sym typeface="Arial"/>
            </a:endParaRPr>
          </a:p>
        </p:txBody>
      </p:sp>
      <p:sp>
        <p:nvSpPr>
          <p:cNvPr id="541" name="Google Shape;541;p41"/>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542" name="Google Shape;542;p41"/>
          <p:cNvSpPr/>
          <p:nvPr/>
        </p:nvSpPr>
        <p:spPr>
          <a:xfrm>
            <a:off x="1314914" y="3073252"/>
            <a:ext cx="6883648"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Waarom luister jij nooit naar anderen?</a:t>
            </a:r>
            <a:br>
              <a:rPr lang="en-US" sz="2100" b="0" i="0" u="none" strike="noStrike" cap="none">
                <a:solidFill>
                  <a:schemeClr val="dk1"/>
                </a:solidFill>
                <a:latin typeface="Nunito Sans"/>
                <a:ea typeface="Nunito Sans"/>
                <a:cs typeface="Nunito Sans"/>
                <a:sym typeface="Nunito Sans"/>
              </a:rPr>
            </a:br>
            <a:r>
              <a:rPr lang="en-US" sz="2100" b="0" i="0" u="none" strike="noStrike" cap="none">
                <a:solidFill>
                  <a:schemeClr val="dk1"/>
                </a:solidFill>
                <a:latin typeface="Nunito Sans"/>
                <a:ea typeface="Nunito Sans"/>
                <a:cs typeface="Nunito Sans"/>
                <a:sym typeface="Nunito Sans"/>
              </a:rPr>
              <a:t>In welke situaties voel jij je heel betrokken?</a:t>
            </a:r>
            <a:endParaRPr sz="2100" b="0" i="0" u="none" strike="noStrike" cap="none">
              <a:solidFill>
                <a:schemeClr val="dk1"/>
              </a:solidFill>
              <a:latin typeface="Nunito Sans"/>
              <a:ea typeface="Nunito Sans"/>
              <a:cs typeface="Nunito Sans"/>
              <a:sym typeface="Nunito Sans"/>
            </a:endParaRPr>
          </a:p>
        </p:txBody>
      </p:sp>
      <p:pic>
        <p:nvPicPr>
          <p:cNvPr id="543" name="Google Shape;543;p41"/>
          <p:cNvPicPr preferRelativeResize="0"/>
          <p:nvPr/>
        </p:nvPicPr>
        <p:blipFill rotWithShape="1">
          <a:blip r:embed="rId3">
            <a:alphaModFix/>
          </a:blip>
          <a:srcRect/>
          <a:stretch/>
        </p:blipFill>
        <p:spPr>
          <a:xfrm>
            <a:off x="826802" y="2242794"/>
            <a:ext cx="316964" cy="244927"/>
          </a:xfrm>
          <a:prstGeom prst="rect">
            <a:avLst/>
          </a:prstGeom>
          <a:noFill/>
          <a:ln>
            <a:noFill/>
          </a:ln>
        </p:spPr>
      </p:pic>
      <p:pic>
        <p:nvPicPr>
          <p:cNvPr id="544" name="Google Shape;544;p41"/>
          <p:cNvPicPr preferRelativeResize="0"/>
          <p:nvPr/>
        </p:nvPicPr>
        <p:blipFill rotWithShape="1">
          <a:blip r:embed="rId3">
            <a:alphaModFix/>
          </a:blip>
          <a:srcRect/>
          <a:stretch/>
        </p:blipFill>
        <p:spPr>
          <a:xfrm>
            <a:off x="826802" y="4713865"/>
            <a:ext cx="316964" cy="244927"/>
          </a:xfrm>
          <a:prstGeom prst="rect">
            <a:avLst/>
          </a:prstGeom>
          <a:noFill/>
          <a:ln>
            <a:noFill/>
          </a:ln>
        </p:spPr>
      </p:pic>
      <p:pic>
        <p:nvPicPr>
          <p:cNvPr id="545" name="Google Shape;545;p41"/>
          <p:cNvPicPr preferRelativeResize="0"/>
          <p:nvPr/>
        </p:nvPicPr>
        <p:blipFill rotWithShape="1">
          <a:blip r:embed="rId3">
            <a:alphaModFix/>
          </a:blip>
          <a:srcRect/>
          <a:stretch/>
        </p:blipFill>
        <p:spPr>
          <a:xfrm>
            <a:off x="826802" y="3478343"/>
            <a:ext cx="316964" cy="244927"/>
          </a:xfrm>
          <a:prstGeom prst="rect">
            <a:avLst/>
          </a:prstGeom>
          <a:noFill/>
          <a:ln>
            <a:noFill/>
          </a:ln>
        </p:spPr>
      </p:pic>
      <p:pic>
        <p:nvPicPr>
          <p:cNvPr id="546" name="Google Shape;546;p41"/>
          <p:cNvPicPr preferRelativeResize="0"/>
          <p:nvPr/>
        </p:nvPicPr>
        <p:blipFill rotWithShape="1">
          <a:blip r:embed="rId4">
            <a:alphaModFix/>
          </a:blip>
          <a:srcRect/>
          <a:stretch/>
        </p:blipFill>
        <p:spPr>
          <a:xfrm>
            <a:off x="9797772" y="2560359"/>
            <a:ext cx="1645920" cy="164592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0"/>
        <p:cNvGrpSpPr/>
        <p:nvPr/>
      </p:nvGrpSpPr>
      <p:grpSpPr>
        <a:xfrm>
          <a:off x="0" y="0"/>
          <a:ext cx="0" cy="0"/>
          <a:chOff x="0" y="0"/>
          <a:chExt cx="0" cy="0"/>
        </a:xfrm>
      </p:grpSpPr>
      <p:sp>
        <p:nvSpPr>
          <p:cNvPr id="551" name="Google Shape;551;p42"/>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552" name="Google Shape;552;p42"/>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pic>
        <p:nvPicPr>
          <p:cNvPr id="553" name="Google Shape;553;p42"/>
          <p:cNvPicPr preferRelativeResize="0"/>
          <p:nvPr/>
        </p:nvPicPr>
        <p:blipFill rotWithShape="1">
          <a:blip r:embed="rId3">
            <a:alphaModFix/>
          </a:blip>
          <a:srcRect/>
          <a:stretch/>
        </p:blipFill>
        <p:spPr>
          <a:xfrm>
            <a:off x="9797207" y="2473377"/>
            <a:ext cx="1647050" cy="1647050"/>
          </a:xfrm>
          <a:prstGeom prst="rect">
            <a:avLst/>
          </a:prstGeom>
          <a:noFill/>
          <a:ln>
            <a:noFill/>
          </a:ln>
        </p:spPr>
      </p:pic>
      <p:sp>
        <p:nvSpPr>
          <p:cNvPr id="554" name="Google Shape;554;p42"/>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In welk gedrag wil jij nog verder groeien?</a:t>
            </a:r>
            <a:endParaRPr sz="1400" b="0" i="0" u="none" strike="noStrike" cap="none">
              <a:solidFill>
                <a:srgbClr val="203F7B"/>
              </a:solidFill>
              <a:latin typeface="Arial"/>
              <a:ea typeface="Arial"/>
              <a:cs typeface="Arial"/>
              <a:sym typeface="Arial"/>
            </a:endParaRPr>
          </a:p>
        </p:txBody>
      </p:sp>
      <p:sp>
        <p:nvSpPr>
          <p:cNvPr id="555" name="Google Shape;555;p42"/>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56" name="Google Shape;556;p42"/>
          <p:cNvSpPr/>
          <p:nvPr/>
        </p:nvSpPr>
        <p:spPr>
          <a:xfrm>
            <a:off x="1252982" y="1620561"/>
            <a:ext cx="6932374"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Stel voorwaartse vragen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Benoem aannames</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Stel prikkelende vragen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Vraag door op wat de ander zegt</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Leg verbanden en check deze</a:t>
            </a:r>
            <a:endParaRPr sz="1400" b="0" i="0" u="none" strike="noStrike" cap="none">
              <a:solidFill>
                <a:schemeClr val="dk1"/>
              </a:solidFill>
              <a:latin typeface="Arial"/>
              <a:ea typeface="Arial"/>
              <a:cs typeface="Arial"/>
              <a:sym typeface="Arial"/>
            </a:endParaRPr>
          </a:p>
        </p:txBody>
      </p:sp>
      <p:pic>
        <p:nvPicPr>
          <p:cNvPr id="557" name="Google Shape;557;p42"/>
          <p:cNvPicPr preferRelativeResize="0"/>
          <p:nvPr/>
        </p:nvPicPr>
        <p:blipFill rotWithShape="1">
          <a:blip r:embed="rId4">
            <a:alphaModFix/>
          </a:blip>
          <a:srcRect/>
          <a:stretch/>
        </p:blipFill>
        <p:spPr>
          <a:xfrm>
            <a:off x="826802" y="1935078"/>
            <a:ext cx="316964" cy="244927"/>
          </a:xfrm>
          <a:prstGeom prst="rect">
            <a:avLst/>
          </a:prstGeom>
          <a:noFill/>
          <a:ln>
            <a:noFill/>
          </a:ln>
        </p:spPr>
      </p:pic>
      <p:pic>
        <p:nvPicPr>
          <p:cNvPr id="558" name="Google Shape;558;p42"/>
          <p:cNvPicPr preferRelativeResize="0"/>
          <p:nvPr/>
        </p:nvPicPr>
        <p:blipFill rotWithShape="1">
          <a:blip r:embed="rId4">
            <a:alphaModFix/>
          </a:blip>
          <a:srcRect/>
          <a:stretch/>
        </p:blipFill>
        <p:spPr>
          <a:xfrm>
            <a:off x="818481" y="2589696"/>
            <a:ext cx="316964" cy="244927"/>
          </a:xfrm>
          <a:prstGeom prst="rect">
            <a:avLst/>
          </a:prstGeom>
          <a:noFill/>
          <a:ln>
            <a:noFill/>
          </a:ln>
        </p:spPr>
      </p:pic>
      <p:pic>
        <p:nvPicPr>
          <p:cNvPr id="559" name="Google Shape;559;p42"/>
          <p:cNvPicPr preferRelativeResize="0"/>
          <p:nvPr/>
        </p:nvPicPr>
        <p:blipFill rotWithShape="1">
          <a:blip r:embed="rId4">
            <a:alphaModFix/>
          </a:blip>
          <a:srcRect/>
          <a:stretch/>
        </p:blipFill>
        <p:spPr>
          <a:xfrm>
            <a:off x="818481" y="3244314"/>
            <a:ext cx="316964" cy="244927"/>
          </a:xfrm>
          <a:prstGeom prst="rect">
            <a:avLst/>
          </a:prstGeom>
          <a:noFill/>
          <a:ln>
            <a:noFill/>
          </a:ln>
        </p:spPr>
      </p:pic>
      <p:pic>
        <p:nvPicPr>
          <p:cNvPr id="560" name="Google Shape;560;p42"/>
          <p:cNvPicPr preferRelativeResize="0"/>
          <p:nvPr/>
        </p:nvPicPr>
        <p:blipFill rotWithShape="1">
          <a:blip r:embed="rId4">
            <a:alphaModFix/>
          </a:blip>
          <a:srcRect/>
          <a:stretch/>
        </p:blipFill>
        <p:spPr>
          <a:xfrm>
            <a:off x="826802" y="3875505"/>
            <a:ext cx="316964" cy="244927"/>
          </a:xfrm>
          <a:prstGeom prst="rect">
            <a:avLst/>
          </a:prstGeom>
          <a:noFill/>
          <a:ln>
            <a:noFill/>
          </a:ln>
        </p:spPr>
      </p:pic>
      <p:pic>
        <p:nvPicPr>
          <p:cNvPr id="561" name="Google Shape;561;p42"/>
          <p:cNvPicPr preferRelativeResize="0"/>
          <p:nvPr/>
        </p:nvPicPr>
        <p:blipFill rotWithShape="1">
          <a:blip r:embed="rId4">
            <a:alphaModFix/>
          </a:blip>
          <a:srcRect/>
          <a:stretch/>
        </p:blipFill>
        <p:spPr>
          <a:xfrm>
            <a:off x="826802" y="4492266"/>
            <a:ext cx="316964" cy="24492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
        <p:cNvGrpSpPr/>
        <p:nvPr/>
      </p:nvGrpSpPr>
      <p:grpSpPr>
        <a:xfrm>
          <a:off x="0" y="0"/>
          <a:ext cx="0" cy="0"/>
          <a:chOff x="0" y="0"/>
          <a:chExt cx="0" cy="0"/>
        </a:xfrm>
      </p:grpSpPr>
      <p:sp>
        <p:nvSpPr>
          <p:cNvPr id="567" name="Google Shape;567;p43"/>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568" name="Google Shape;568;p43"/>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569" name="Google Shape;569;p43"/>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Feedback (growth mindset)</a:t>
            </a:r>
            <a:endParaRPr sz="4200" b="0" i="0" u="none" strike="noStrike" cap="none">
              <a:solidFill>
                <a:schemeClr val="dk1"/>
              </a:solidFill>
              <a:latin typeface="Nunito Sans"/>
              <a:ea typeface="Nunito Sans"/>
              <a:cs typeface="Nunito Sans"/>
              <a:sym typeface="Nunito Sans"/>
            </a:endParaRPr>
          </a:p>
        </p:txBody>
      </p:sp>
      <p:pic>
        <p:nvPicPr>
          <p:cNvPr id="570" name="Google Shape;570;p43"/>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4"/>
        <p:cNvGrpSpPr/>
        <p:nvPr/>
      </p:nvGrpSpPr>
      <p:grpSpPr>
        <a:xfrm>
          <a:off x="0" y="0"/>
          <a:ext cx="0" cy="0"/>
          <a:chOff x="0" y="0"/>
          <a:chExt cx="0" cy="0"/>
        </a:xfrm>
      </p:grpSpPr>
      <p:sp>
        <p:nvSpPr>
          <p:cNvPr id="575" name="Google Shape;575;p44"/>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576" name="Google Shape;576;p44"/>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5 minuten (plenair)</a:t>
            </a:r>
            <a:endParaRPr sz="2800" b="0" i="0" u="none" strike="noStrike" cap="none">
              <a:solidFill>
                <a:schemeClr val="dk1"/>
              </a:solidFill>
              <a:latin typeface="Nunito Sans"/>
              <a:ea typeface="Nunito Sans"/>
              <a:cs typeface="Nunito Sans"/>
              <a:sym typeface="Nunito Sans"/>
            </a:endParaRPr>
          </a:p>
        </p:txBody>
      </p:sp>
      <p:sp>
        <p:nvSpPr>
          <p:cNvPr id="577" name="Google Shape;577;p44"/>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578" name="Google Shape;578;p44"/>
          <p:cNvPicPr preferRelativeResize="0"/>
          <p:nvPr/>
        </p:nvPicPr>
        <p:blipFill rotWithShape="1">
          <a:blip r:embed="rId3">
            <a:alphaModFix/>
          </a:blip>
          <a:srcRect/>
          <a:stretch/>
        </p:blipFill>
        <p:spPr>
          <a:xfrm>
            <a:off x="735499" y="3508042"/>
            <a:ext cx="447277" cy="447277"/>
          </a:xfrm>
          <a:prstGeom prst="rect">
            <a:avLst/>
          </a:prstGeom>
          <a:noFill/>
          <a:ln>
            <a:noFill/>
          </a:ln>
        </p:spPr>
      </p:pic>
      <p:sp>
        <p:nvSpPr>
          <p:cNvPr id="579" name="Google Shape;579;p44"/>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80" name="Google Shape;580;p44"/>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Mijn feedbackvraag aan jullie:</a:t>
            </a:r>
            <a:br>
              <a:rPr lang="en-US" sz="2800" b="0" i="0" u="none" strike="noStrike" cap="none">
                <a:solidFill>
                  <a:schemeClr val="dk1"/>
                </a:solidFill>
                <a:latin typeface="Nunito Sans"/>
                <a:ea typeface="Nunito Sans"/>
                <a:cs typeface="Nunito Sans"/>
                <a:sym typeface="Nunito Sans"/>
              </a:rPr>
            </a:br>
            <a:r>
              <a:rPr lang="en-US" sz="2800" b="0" i="0" u="none" strike="noStrike" cap="none">
                <a:solidFill>
                  <a:schemeClr val="dk1"/>
                </a:solidFill>
                <a:latin typeface="Nunito Sans"/>
                <a:ea typeface="Nunito Sans"/>
                <a:cs typeface="Nunito Sans"/>
                <a:sym typeface="Nunito Sans"/>
              </a:rPr>
              <a:t>Hoe vinden jullie dat ik het tot nu toe doe? </a:t>
            </a:r>
            <a:endParaRPr sz="1400" b="0" i="0" u="none" strike="noStrike" cap="none">
              <a:solidFill>
                <a:schemeClr val="dk1"/>
              </a:solidFill>
              <a:latin typeface="Arial"/>
              <a:ea typeface="Arial"/>
              <a:cs typeface="Arial"/>
              <a:sym typeface="Arial"/>
            </a:endParaRPr>
          </a:p>
        </p:txBody>
      </p:sp>
      <p:sp>
        <p:nvSpPr>
          <p:cNvPr id="581" name="Google Shape;581;p44"/>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Feedback</a:t>
            </a:r>
            <a:endParaRPr b="0" i="0" u="none" strike="noStrike" cap="none">
              <a:solidFill>
                <a:srgbClr val="203F7B"/>
              </a:solidFill>
            </a:endParaRPr>
          </a:p>
        </p:txBody>
      </p:sp>
      <p:pic>
        <p:nvPicPr>
          <p:cNvPr id="582" name="Google Shape;582;p44"/>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Google Shape;587;p45"/>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588" name="Google Shape;588;p45"/>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2 minuten (individueel) – 8 minuten (plenair)</a:t>
            </a:r>
            <a:endParaRPr sz="2800" b="0" i="0" u="none" strike="noStrike" cap="none">
              <a:solidFill>
                <a:schemeClr val="dk1"/>
              </a:solidFill>
              <a:latin typeface="Nunito Sans"/>
              <a:ea typeface="Nunito Sans"/>
              <a:cs typeface="Nunito Sans"/>
              <a:sym typeface="Nunito Sans"/>
            </a:endParaRPr>
          </a:p>
        </p:txBody>
      </p:sp>
      <p:sp>
        <p:nvSpPr>
          <p:cNvPr id="589" name="Google Shape;589;p45"/>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590" name="Google Shape;590;p45"/>
          <p:cNvPicPr preferRelativeResize="0"/>
          <p:nvPr/>
        </p:nvPicPr>
        <p:blipFill rotWithShape="1">
          <a:blip r:embed="rId3">
            <a:alphaModFix/>
          </a:blip>
          <a:srcRect/>
          <a:stretch/>
        </p:blipFill>
        <p:spPr>
          <a:xfrm>
            <a:off x="735498" y="3350521"/>
            <a:ext cx="447277" cy="447277"/>
          </a:xfrm>
          <a:prstGeom prst="rect">
            <a:avLst/>
          </a:prstGeom>
          <a:noFill/>
          <a:ln>
            <a:noFill/>
          </a:ln>
        </p:spPr>
      </p:pic>
      <p:pic>
        <p:nvPicPr>
          <p:cNvPr id="591" name="Google Shape;591;p45"/>
          <p:cNvPicPr preferRelativeResize="0"/>
          <p:nvPr/>
        </p:nvPicPr>
        <p:blipFill rotWithShape="1">
          <a:blip r:embed="rId3">
            <a:alphaModFix/>
          </a:blip>
          <a:srcRect/>
          <a:stretch/>
        </p:blipFill>
        <p:spPr>
          <a:xfrm>
            <a:off x="735497" y="4029730"/>
            <a:ext cx="447277" cy="447277"/>
          </a:xfrm>
          <a:prstGeom prst="rect">
            <a:avLst/>
          </a:prstGeom>
          <a:noFill/>
          <a:ln>
            <a:noFill/>
          </a:ln>
        </p:spPr>
      </p:pic>
      <p:sp>
        <p:nvSpPr>
          <p:cNvPr id="592" name="Google Shape;592;p45"/>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93" name="Google Shape;593;p45"/>
          <p:cNvSpPr/>
          <p:nvPr/>
        </p:nvSpPr>
        <p:spPr>
          <a:xfrm>
            <a:off x="1262500" y="3142074"/>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chemeClr val="dk1"/>
                </a:solidFill>
                <a:latin typeface="Nunito Sans"/>
                <a:ea typeface="Nunito Sans"/>
                <a:cs typeface="Nunito Sans"/>
                <a:sym typeface="Nunito Sans"/>
              </a:rPr>
              <a:t>Wat is het </a:t>
            </a:r>
            <a:r>
              <a:rPr lang="en-US" sz="2800" b="0" i="0" u="none" strike="noStrike" cap="none" dirty="0" err="1">
                <a:solidFill>
                  <a:schemeClr val="dk1"/>
                </a:solidFill>
                <a:latin typeface="Nunito Sans"/>
                <a:ea typeface="Nunito Sans"/>
                <a:cs typeface="Nunito Sans"/>
                <a:sym typeface="Nunito Sans"/>
              </a:rPr>
              <a:t>doel</a:t>
            </a:r>
            <a:r>
              <a:rPr lang="en-US" sz="2800" b="0" i="0" u="none" strike="noStrike" cap="none" dirty="0">
                <a:solidFill>
                  <a:schemeClr val="dk1"/>
                </a:solidFill>
                <a:latin typeface="Nunito Sans"/>
                <a:ea typeface="Nunito Sans"/>
                <a:cs typeface="Nunito Sans"/>
                <a:sym typeface="Nunito Sans"/>
              </a:rPr>
              <a:t>/</a:t>
            </a:r>
            <a:r>
              <a:rPr lang="en-US" sz="2800" b="0" i="0" u="none" strike="noStrike" cap="none" dirty="0" err="1">
                <a:solidFill>
                  <a:schemeClr val="dk1"/>
                </a:solidFill>
                <a:latin typeface="Nunito Sans"/>
                <a:ea typeface="Nunito Sans"/>
                <a:cs typeface="Nunito Sans"/>
                <a:sym typeface="Nunito Sans"/>
              </a:rPr>
              <a:t>belang</a:t>
            </a:r>
            <a:r>
              <a:rPr lang="en-US" sz="2800" b="0" i="0" u="none" strike="noStrike" cap="none" dirty="0">
                <a:solidFill>
                  <a:schemeClr val="dk1"/>
                </a:solidFill>
                <a:latin typeface="Nunito Sans"/>
                <a:ea typeface="Nunito Sans"/>
                <a:cs typeface="Nunito Sans"/>
                <a:sym typeface="Nunito Sans"/>
              </a:rPr>
              <a:t> van feedback?</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chemeClr val="dk1"/>
                </a:solidFill>
                <a:latin typeface="Nunito Sans"/>
                <a:ea typeface="Nunito Sans"/>
                <a:cs typeface="Nunito Sans"/>
                <a:sym typeface="Nunito Sans"/>
              </a:rPr>
              <a:t>Hoe is het </a:t>
            </a:r>
            <a:r>
              <a:rPr lang="en-US" sz="2800" b="0" i="0" u="none" strike="noStrike" cap="none" dirty="0" err="1">
                <a:solidFill>
                  <a:schemeClr val="dk1"/>
                </a:solidFill>
                <a:latin typeface="Nunito Sans"/>
                <a:ea typeface="Nunito Sans"/>
                <a:cs typeface="Nunito Sans"/>
                <a:sym typeface="Nunito Sans"/>
              </a:rPr>
              <a:t>gesteld</a:t>
            </a:r>
            <a:r>
              <a:rPr lang="en-US" sz="2800" b="0" i="0" u="none" strike="noStrike" cap="none" dirty="0">
                <a:solidFill>
                  <a:schemeClr val="dk1"/>
                </a:solidFill>
                <a:latin typeface="Nunito Sans"/>
                <a:ea typeface="Nunito Sans"/>
                <a:cs typeface="Nunito Sans"/>
                <a:sym typeface="Nunito Sans"/>
              </a:rPr>
              <a:t> met de </a:t>
            </a:r>
            <a:r>
              <a:rPr lang="en-US" sz="2800" b="0" i="0" u="none" strike="noStrike" cap="none" dirty="0" err="1">
                <a:solidFill>
                  <a:schemeClr val="dk1"/>
                </a:solidFill>
                <a:latin typeface="Nunito Sans"/>
                <a:ea typeface="Nunito Sans"/>
                <a:cs typeface="Nunito Sans"/>
                <a:sym typeface="Nunito Sans"/>
              </a:rPr>
              <a:t>feedbackcultuur</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binnen</a:t>
            </a:r>
            <a:r>
              <a:rPr lang="en-US" sz="2800" b="0" i="0" u="none" strike="noStrike" cap="none" dirty="0">
                <a:solidFill>
                  <a:schemeClr val="dk1"/>
                </a:solidFill>
                <a:latin typeface="Nunito Sans"/>
                <a:ea typeface="Nunito Sans"/>
                <a:cs typeface="Nunito Sans"/>
                <a:sym typeface="Nunito Sans"/>
              </a:rPr>
              <a:t> de </a:t>
            </a:r>
            <a:r>
              <a:rPr lang="en-US" sz="2800" b="0" i="0" u="none" strike="noStrike" cap="none" dirty="0" err="1">
                <a:solidFill>
                  <a:schemeClr val="dk1"/>
                </a:solidFill>
                <a:latin typeface="Nunito Sans"/>
                <a:ea typeface="Nunito Sans"/>
                <a:cs typeface="Nunito Sans"/>
                <a:sym typeface="Nunito Sans"/>
              </a:rPr>
              <a:t>organisatie</a:t>
            </a:r>
            <a:r>
              <a:rPr lang="en-US" sz="2800" b="0" i="0" u="none" strike="noStrike" cap="none" dirty="0">
                <a:solidFill>
                  <a:schemeClr val="dk1"/>
                </a:solidFill>
                <a:latin typeface="Nunito Sans"/>
                <a:ea typeface="Nunito Sans"/>
                <a:cs typeface="Nunito Sans"/>
                <a:sym typeface="Nunito Sans"/>
              </a:rPr>
              <a:t>? </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chemeClr val="dk1"/>
                </a:solidFill>
                <a:latin typeface="Nunito Sans"/>
                <a:ea typeface="Nunito Sans"/>
                <a:cs typeface="Nunito Sans"/>
                <a:sym typeface="Nunito Sans"/>
              </a:rPr>
              <a:t>Hoe is het </a:t>
            </a:r>
            <a:r>
              <a:rPr lang="en-US" sz="2800" b="0" i="0" u="none" strike="noStrike" cap="none" dirty="0" err="1">
                <a:solidFill>
                  <a:schemeClr val="dk1"/>
                </a:solidFill>
                <a:latin typeface="Nunito Sans"/>
                <a:ea typeface="Nunito Sans"/>
                <a:cs typeface="Nunito Sans"/>
                <a:sym typeface="Nunito Sans"/>
              </a:rPr>
              <a:t>gesteld</a:t>
            </a:r>
            <a:r>
              <a:rPr lang="en-US" sz="2800" b="0" i="0" u="none" strike="noStrike" cap="none" dirty="0">
                <a:solidFill>
                  <a:schemeClr val="dk1"/>
                </a:solidFill>
                <a:latin typeface="Nunito Sans"/>
                <a:ea typeface="Nunito Sans"/>
                <a:cs typeface="Nunito Sans"/>
                <a:sym typeface="Nunito Sans"/>
              </a:rPr>
              <a:t> met de </a:t>
            </a:r>
            <a:r>
              <a:rPr lang="en-US" sz="2800" b="0" i="0" u="none" strike="noStrike" cap="none" dirty="0" err="1">
                <a:solidFill>
                  <a:schemeClr val="dk1"/>
                </a:solidFill>
                <a:latin typeface="Nunito Sans"/>
                <a:ea typeface="Nunito Sans"/>
                <a:cs typeface="Nunito Sans"/>
                <a:sym typeface="Nunito Sans"/>
              </a:rPr>
              <a:t>feedbackcultuur</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binnen</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jouw</a:t>
            </a:r>
            <a:r>
              <a:rPr lang="en-US" sz="2800" b="0" i="0" u="none" strike="noStrike" cap="none" dirty="0">
                <a:solidFill>
                  <a:schemeClr val="dk1"/>
                </a:solidFill>
                <a:latin typeface="Nunito Sans"/>
                <a:ea typeface="Nunito Sans"/>
                <a:cs typeface="Nunito Sans"/>
                <a:sym typeface="Nunito Sans"/>
              </a:rPr>
              <a:t> team?</a:t>
            </a:r>
            <a:endParaRPr sz="2800" b="0" i="0" u="none" strike="noStrike" cap="none" dirty="0">
              <a:solidFill>
                <a:schemeClr val="dk1"/>
              </a:solidFill>
              <a:latin typeface="Nunito Sans"/>
              <a:ea typeface="Nunito Sans"/>
              <a:cs typeface="Nunito Sans"/>
              <a:sym typeface="Nunito Sans"/>
            </a:endParaRPr>
          </a:p>
        </p:txBody>
      </p:sp>
      <p:sp>
        <p:nvSpPr>
          <p:cNvPr id="594" name="Google Shape;594;p45"/>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Feedback</a:t>
            </a:r>
            <a:endParaRPr b="0" i="0" u="none" strike="noStrike" cap="none">
              <a:solidFill>
                <a:srgbClr val="203F7B"/>
              </a:solidFill>
            </a:endParaRPr>
          </a:p>
        </p:txBody>
      </p:sp>
      <p:pic>
        <p:nvPicPr>
          <p:cNvPr id="595" name="Google Shape;595;p45"/>
          <p:cNvPicPr preferRelativeResize="0"/>
          <p:nvPr/>
        </p:nvPicPr>
        <p:blipFill rotWithShape="1">
          <a:blip r:embed="rId3">
            <a:alphaModFix/>
          </a:blip>
          <a:srcRect/>
          <a:stretch/>
        </p:blipFill>
        <p:spPr>
          <a:xfrm>
            <a:off x="735497" y="5285412"/>
            <a:ext cx="447277" cy="447277"/>
          </a:xfrm>
          <a:prstGeom prst="rect">
            <a:avLst/>
          </a:prstGeom>
          <a:noFill/>
          <a:ln>
            <a:noFill/>
          </a:ln>
        </p:spPr>
      </p:pic>
      <p:pic>
        <p:nvPicPr>
          <p:cNvPr id="596" name="Google Shape;596;p45"/>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1"/>
        <p:cNvGrpSpPr/>
        <p:nvPr/>
      </p:nvGrpSpPr>
      <p:grpSpPr>
        <a:xfrm>
          <a:off x="0" y="0"/>
          <a:ext cx="0" cy="0"/>
          <a:chOff x="0" y="0"/>
          <a:chExt cx="0" cy="0"/>
        </a:xfrm>
      </p:grpSpPr>
      <p:sp>
        <p:nvSpPr>
          <p:cNvPr id="602" name="Google Shape;602;p46"/>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603" name="Google Shape;603;p46"/>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Wat is het doel/belang van feedback?</a:t>
            </a:r>
            <a:endParaRPr b="0" i="0" u="none" strike="noStrike" cap="none">
              <a:solidFill>
                <a:srgbClr val="203F7B"/>
              </a:solidFill>
            </a:endParaRPr>
          </a:p>
        </p:txBody>
      </p:sp>
      <p:sp>
        <p:nvSpPr>
          <p:cNvPr id="604" name="Google Shape;604;p46"/>
          <p:cNvSpPr/>
          <p:nvPr/>
        </p:nvSpPr>
        <p:spPr>
          <a:xfrm>
            <a:off x="1314915" y="1826584"/>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Om te corrigeren </a:t>
            </a:r>
            <a:br>
              <a:rPr lang="en-US" sz="2800" b="0" i="0" u="none" strike="noStrike" cap="none">
                <a:solidFill>
                  <a:schemeClr val="dk1"/>
                </a:solidFill>
                <a:latin typeface="Nunito Sans"/>
                <a:ea typeface="Nunito Sans"/>
                <a:cs typeface="Nunito Sans"/>
                <a:sym typeface="Nunito Sans"/>
              </a:rPr>
            </a:br>
            <a:r>
              <a:rPr lang="en-US" sz="2800" b="1" i="0" u="none" strike="noStrike" cap="none">
                <a:solidFill>
                  <a:schemeClr val="dk1"/>
                </a:solidFill>
                <a:latin typeface="Nunito Sans"/>
                <a:ea typeface="Nunito Sans"/>
                <a:cs typeface="Nunito Sans"/>
                <a:sym typeface="Nunito Sans"/>
              </a:rPr>
              <a:t>Fixed-mindset</a:t>
            </a:r>
            <a:r>
              <a:rPr lang="en-US" sz="2800" b="0" i="0" u="none" strike="noStrike" cap="none">
                <a:solidFill>
                  <a:schemeClr val="dk1"/>
                </a:solidFill>
                <a:latin typeface="Nunito Sans"/>
                <a:ea typeface="Nunito Sans"/>
                <a:cs typeface="Nunito Sans"/>
                <a:sym typeface="Nunito Sans"/>
              </a:rPr>
              <a:t> </a:t>
            </a: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Nunito Sans"/>
              <a:ea typeface="Nunito Sans"/>
              <a:cs typeface="Nunito Sans"/>
              <a:sym typeface="Nunito Sans"/>
            </a:endParaRPr>
          </a:p>
        </p:txBody>
      </p:sp>
      <p:sp>
        <p:nvSpPr>
          <p:cNvPr id="605" name="Google Shape;605;p46"/>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606" name="Google Shape;606;p46"/>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607" name="Google Shape;607;p46"/>
          <p:cNvSpPr/>
          <p:nvPr/>
        </p:nvSpPr>
        <p:spPr>
          <a:xfrm>
            <a:off x="1314914" y="3073252"/>
            <a:ext cx="6573492"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Om beter te worden</a:t>
            </a:r>
            <a:br>
              <a:rPr lang="en-US" sz="2800" b="1" i="0" u="none" strike="noStrike" cap="none">
                <a:solidFill>
                  <a:schemeClr val="dk1"/>
                </a:solidFill>
                <a:latin typeface="Nunito Sans"/>
                <a:ea typeface="Nunito Sans"/>
                <a:cs typeface="Nunito Sans"/>
                <a:sym typeface="Nunito Sans"/>
              </a:rPr>
            </a:br>
            <a:r>
              <a:rPr lang="en-US" sz="2800" b="1" i="0" u="none" strike="noStrike" cap="none">
                <a:solidFill>
                  <a:schemeClr val="dk1"/>
                </a:solidFill>
                <a:latin typeface="Nunito Sans"/>
                <a:ea typeface="Nunito Sans"/>
                <a:cs typeface="Nunito Sans"/>
                <a:sym typeface="Nunito Sans"/>
              </a:rPr>
              <a:t>Growth-mindset</a:t>
            </a:r>
            <a:endParaRPr sz="2800" b="1"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Nunito Sans"/>
              <a:ea typeface="Nunito Sans"/>
              <a:cs typeface="Nunito Sans"/>
              <a:sym typeface="Nunito Sans"/>
            </a:endParaRPr>
          </a:p>
        </p:txBody>
      </p:sp>
      <p:pic>
        <p:nvPicPr>
          <p:cNvPr id="608" name="Google Shape;608;p46"/>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609" name="Google Shape;609;p46"/>
          <p:cNvPicPr preferRelativeResize="0"/>
          <p:nvPr/>
        </p:nvPicPr>
        <p:blipFill rotWithShape="1">
          <a:blip r:embed="rId3">
            <a:alphaModFix/>
          </a:blip>
          <a:srcRect/>
          <a:stretch/>
        </p:blipFill>
        <p:spPr>
          <a:xfrm>
            <a:off x="826802" y="3187430"/>
            <a:ext cx="316964" cy="244927"/>
          </a:xfrm>
          <a:prstGeom prst="rect">
            <a:avLst/>
          </a:prstGeom>
          <a:noFill/>
          <a:ln>
            <a:noFill/>
          </a:ln>
        </p:spPr>
      </p:pic>
      <p:pic>
        <p:nvPicPr>
          <p:cNvPr id="610" name="Google Shape;610;p46"/>
          <p:cNvPicPr preferRelativeResize="0"/>
          <p:nvPr/>
        </p:nvPicPr>
        <p:blipFill rotWithShape="1">
          <a:blip r:embed="rId4">
            <a:alphaModFix/>
          </a:blip>
          <a:srcRect/>
          <a:stretch/>
        </p:blipFill>
        <p:spPr>
          <a:xfrm>
            <a:off x="9797766" y="2606031"/>
            <a:ext cx="1645920" cy="164592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5"/>
        <p:cNvGrpSpPr/>
        <p:nvPr/>
      </p:nvGrpSpPr>
      <p:grpSpPr>
        <a:xfrm>
          <a:off x="0" y="0"/>
          <a:ext cx="0" cy="0"/>
          <a:chOff x="0" y="0"/>
          <a:chExt cx="0" cy="0"/>
        </a:xfrm>
      </p:grpSpPr>
      <p:sp>
        <p:nvSpPr>
          <p:cNvPr id="616" name="Google Shape;616;p47"/>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617" name="Google Shape;617;p4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lvl="0" indent="0" algn="ctr" rtl="0">
              <a:lnSpc>
                <a:spcPct val="90000"/>
              </a:lnSpc>
              <a:spcBef>
                <a:spcPts val="0"/>
              </a:spcBef>
              <a:spcAft>
                <a:spcPts val="0"/>
              </a:spcAft>
              <a:buClr>
                <a:srgbClr val="0073AC"/>
              </a:buClr>
              <a:buSzPts val="3200"/>
              <a:buNone/>
            </a:pPr>
            <a:r>
              <a:rPr lang="en-US">
                <a:solidFill>
                  <a:srgbClr val="203F7B"/>
                </a:solidFill>
                <a:latin typeface="Nunito Sans"/>
                <a:ea typeface="Nunito Sans"/>
                <a:cs typeface="Nunito Sans"/>
                <a:sym typeface="Nunito Sans"/>
              </a:rPr>
              <a:t>Effectief feedback geven</a:t>
            </a:r>
            <a:endParaRPr b="0" i="0" u="none" strike="noStrike" cap="none">
              <a:solidFill>
                <a:srgbClr val="203F7B"/>
              </a:solidFill>
              <a:latin typeface="Calibri"/>
              <a:ea typeface="Calibri"/>
              <a:cs typeface="Calibri"/>
              <a:sym typeface="Calibri"/>
            </a:endParaRPr>
          </a:p>
        </p:txBody>
      </p:sp>
      <p:sp>
        <p:nvSpPr>
          <p:cNvPr id="618" name="Google Shape;618;p47"/>
          <p:cNvSpPr/>
          <p:nvPr/>
        </p:nvSpPr>
        <p:spPr>
          <a:xfrm>
            <a:off x="1314915" y="1826584"/>
            <a:ext cx="6573491"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Beschrijf het feitelijke gedrag </a:t>
            </a:r>
            <a:endParaRPr sz="1400" b="0" i="0" u="none" strike="noStrike" cap="none">
              <a:solidFill>
                <a:schemeClr val="dk1"/>
              </a:solidFill>
              <a:latin typeface="Arial"/>
              <a:ea typeface="Arial"/>
              <a:cs typeface="Arial"/>
              <a:sym typeface="Arial"/>
            </a:endParaRPr>
          </a:p>
        </p:txBody>
      </p:sp>
      <p:sp>
        <p:nvSpPr>
          <p:cNvPr id="619" name="Google Shape;619;p47"/>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620" name="Google Shape;620;p47"/>
          <p:cNvSpPr/>
          <p:nvPr/>
        </p:nvSpPr>
        <p:spPr>
          <a:xfrm>
            <a:off x="1314914" y="3904831"/>
            <a:ext cx="6573492"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Check of de ander de feedback begrijpt</a:t>
            </a:r>
            <a:endParaRPr sz="2800" b="0" i="0" u="none" strike="noStrike" cap="none">
              <a:solidFill>
                <a:schemeClr val="dk1"/>
              </a:solidFill>
              <a:latin typeface="Arial"/>
              <a:ea typeface="Arial"/>
              <a:cs typeface="Arial"/>
              <a:sym typeface="Arial"/>
            </a:endParaRPr>
          </a:p>
        </p:txBody>
      </p:sp>
      <p:sp>
        <p:nvSpPr>
          <p:cNvPr id="621" name="Google Shape;621;p47"/>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622" name="Google Shape;622;p47"/>
          <p:cNvSpPr/>
          <p:nvPr/>
        </p:nvSpPr>
        <p:spPr>
          <a:xfrm>
            <a:off x="1314914" y="2836396"/>
            <a:ext cx="6573492"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Geef aan wat het effect is</a:t>
            </a:r>
            <a:endParaRPr sz="2800" b="0" i="0" u="none" strike="noStrike" cap="none">
              <a:solidFill>
                <a:schemeClr val="dk1"/>
              </a:solidFill>
              <a:latin typeface="Nunito Sans"/>
              <a:ea typeface="Nunito Sans"/>
              <a:cs typeface="Nunito Sans"/>
              <a:sym typeface="Nunito Sans"/>
            </a:endParaRPr>
          </a:p>
        </p:txBody>
      </p:sp>
      <p:pic>
        <p:nvPicPr>
          <p:cNvPr id="623" name="Google Shape;623;p47"/>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624" name="Google Shape;624;p47"/>
          <p:cNvPicPr preferRelativeResize="0"/>
          <p:nvPr/>
        </p:nvPicPr>
        <p:blipFill rotWithShape="1">
          <a:blip r:embed="rId3">
            <a:alphaModFix/>
          </a:blip>
          <a:srcRect/>
          <a:stretch/>
        </p:blipFill>
        <p:spPr>
          <a:xfrm>
            <a:off x="826802" y="4019009"/>
            <a:ext cx="316964" cy="244927"/>
          </a:xfrm>
          <a:prstGeom prst="rect">
            <a:avLst/>
          </a:prstGeom>
          <a:noFill/>
          <a:ln>
            <a:noFill/>
          </a:ln>
        </p:spPr>
      </p:pic>
      <p:pic>
        <p:nvPicPr>
          <p:cNvPr id="625" name="Google Shape;625;p47"/>
          <p:cNvPicPr preferRelativeResize="0"/>
          <p:nvPr/>
        </p:nvPicPr>
        <p:blipFill rotWithShape="1">
          <a:blip r:embed="rId3">
            <a:alphaModFix/>
          </a:blip>
          <a:srcRect/>
          <a:stretch/>
        </p:blipFill>
        <p:spPr>
          <a:xfrm>
            <a:off x="826802" y="2950574"/>
            <a:ext cx="316964" cy="244927"/>
          </a:xfrm>
          <a:prstGeom prst="rect">
            <a:avLst/>
          </a:prstGeom>
          <a:noFill/>
          <a:ln>
            <a:noFill/>
          </a:ln>
        </p:spPr>
      </p:pic>
      <p:sp>
        <p:nvSpPr>
          <p:cNvPr id="626" name="Google Shape;626;p47"/>
          <p:cNvSpPr/>
          <p:nvPr/>
        </p:nvSpPr>
        <p:spPr>
          <a:xfrm>
            <a:off x="1314914" y="4927109"/>
            <a:ext cx="6681334"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Geef suggestie (in termen van gedrag)</a:t>
            </a:r>
            <a:endParaRPr sz="1400" b="0" i="0" u="none" strike="noStrike" cap="none">
              <a:solidFill>
                <a:schemeClr val="dk1"/>
              </a:solidFill>
              <a:latin typeface="Arial"/>
              <a:ea typeface="Arial"/>
              <a:cs typeface="Arial"/>
              <a:sym typeface="Arial"/>
            </a:endParaRPr>
          </a:p>
        </p:txBody>
      </p:sp>
      <p:pic>
        <p:nvPicPr>
          <p:cNvPr id="627" name="Google Shape;627;p47"/>
          <p:cNvPicPr preferRelativeResize="0"/>
          <p:nvPr/>
        </p:nvPicPr>
        <p:blipFill rotWithShape="1">
          <a:blip r:embed="rId3">
            <a:alphaModFix/>
          </a:blip>
          <a:srcRect/>
          <a:stretch/>
        </p:blipFill>
        <p:spPr>
          <a:xfrm>
            <a:off x="826802" y="5041287"/>
            <a:ext cx="316964" cy="244927"/>
          </a:xfrm>
          <a:prstGeom prst="rect">
            <a:avLst/>
          </a:prstGeom>
          <a:noFill/>
          <a:ln>
            <a:noFill/>
          </a:ln>
        </p:spPr>
      </p:pic>
      <p:pic>
        <p:nvPicPr>
          <p:cNvPr id="628" name="Google Shape;628;p47"/>
          <p:cNvPicPr preferRelativeResize="0"/>
          <p:nvPr/>
        </p:nvPicPr>
        <p:blipFill rotWithShape="1">
          <a:blip r:embed="rId4">
            <a:alphaModFix/>
          </a:blip>
          <a:srcRect/>
          <a:stretch/>
        </p:blipFill>
        <p:spPr>
          <a:xfrm>
            <a:off x="9668232" y="2234850"/>
            <a:ext cx="1905000" cy="1676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3"/>
        <p:cNvGrpSpPr/>
        <p:nvPr/>
      </p:nvGrpSpPr>
      <p:grpSpPr>
        <a:xfrm>
          <a:off x="0" y="0"/>
          <a:ext cx="0" cy="0"/>
          <a:chOff x="0" y="0"/>
          <a:chExt cx="0" cy="0"/>
        </a:xfrm>
      </p:grpSpPr>
      <p:sp>
        <p:nvSpPr>
          <p:cNvPr id="634" name="Google Shape;634;p48"/>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635" name="Google Shape;635;p48"/>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lvl="0" indent="0" algn="ctr" rtl="0">
              <a:lnSpc>
                <a:spcPct val="90000"/>
              </a:lnSpc>
              <a:spcBef>
                <a:spcPts val="0"/>
              </a:spcBef>
              <a:spcAft>
                <a:spcPts val="0"/>
              </a:spcAft>
              <a:buClr>
                <a:srgbClr val="0073AC"/>
              </a:buClr>
              <a:buSzPts val="3200"/>
              <a:buNone/>
            </a:pPr>
            <a:r>
              <a:rPr lang="en-US">
                <a:solidFill>
                  <a:srgbClr val="203F7B"/>
                </a:solidFill>
                <a:latin typeface="Nunito Sans"/>
                <a:ea typeface="Nunito Sans"/>
                <a:cs typeface="Nunito Sans"/>
                <a:sym typeface="Nunito Sans"/>
              </a:rPr>
              <a:t>Aandachtspunt bij feedback geven</a:t>
            </a:r>
            <a:endParaRPr b="0" i="0" u="none" strike="noStrike" cap="none">
              <a:solidFill>
                <a:srgbClr val="203F7B"/>
              </a:solidFill>
              <a:latin typeface="Calibri"/>
              <a:ea typeface="Calibri"/>
              <a:cs typeface="Calibri"/>
              <a:sym typeface="Calibri"/>
            </a:endParaRPr>
          </a:p>
        </p:txBody>
      </p:sp>
      <p:sp>
        <p:nvSpPr>
          <p:cNvPr id="636" name="Google Shape;636;p48"/>
          <p:cNvSpPr/>
          <p:nvPr/>
        </p:nvSpPr>
        <p:spPr>
          <a:xfrm>
            <a:off x="1314915" y="1826584"/>
            <a:ext cx="6573491"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Probeer de ander niet te overtuigen van jouw ‘gelijk’</a:t>
            </a:r>
            <a:br>
              <a:rPr lang="en-US" sz="2100" b="0" i="0" u="none" strike="noStrike" cap="none">
                <a:solidFill>
                  <a:schemeClr val="dk1"/>
                </a:solidFill>
                <a:latin typeface="Nunito Sans"/>
                <a:ea typeface="Nunito Sans"/>
                <a:cs typeface="Nunito Sans"/>
                <a:sym typeface="Nunito Sans"/>
              </a:rPr>
            </a:br>
            <a:endParaRPr sz="2100" b="0" i="0" u="none" strike="noStrike" cap="none">
              <a:solidFill>
                <a:schemeClr val="dk1"/>
              </a:solidFill>
              <a:latin typeface="Nunito Sans"/>
              <a:ea typeface="Nunito Sans"/>
              <a:cs typeface="Nunito Sans"/>
              <a:sym typeface="Nunito Sans"/>
            </a:endParaRPr>
          </a:p>
        </p:txBody>
      </p:sp>
      <p:sp>
        <p:nvSpPr>
          <p:cNvPr id="637" name="Google Shape;637;p48"/>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638" name="Google Shape;638;p48"/>
          <p:cNvSpPr/>
          <p:nvPr/>
        </p:nvSpPr>
        <p:spPr>
          <a:xfrm>
            <a:off x="1314914" y="3904831"/>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Bedenk je dat er geen goed of fout gedrag is</a:t>
            </a:r>
            <a:endParaRPr sz="1600" b="0" i="0" u="none" strike="noStrike" cap="none">
              <a:solidFill>
                <a:schemeClr val="dk1"/>
              </a:solidFill>
              <a:latin typeface="Arial"/>
              <a:ea typeface="Arial"/>
              <a:cs typeface="Arial"/>
              <a:sym typeface="Arial"/>
            </a:endParaRPr>
          </a:p>
        </p:txBody>
      </p:sp>
      <p:sp>
        <p:nvSpPr>
          <p:cNvPr id="639" name="Google Shape;639;p48"/>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640" name="Google Shape;640;p48"/>
          <p:cNvSpPr/>
          <p:nvPr/>
        </p:nvSpPr>
        <p:spPr>
          <a:xfrm>
            <a:off x="1314913" y="2836395"/>
            <a:ext cx="6775807" cy="519439"/>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Besef je dat de ander altijd iets wil bereiken</a:t>
            </a:r>
            <a:endParaRPr sz="2100" b="0" i="0" u="none" strike="noStrike" cap="none">
              <a:solidFill>
                <a:schemeClr val="dk1"/>
              </a:solidFill>
              <a:latin typeface="Nunito Sans"/>
              <a:ea typeface="Nunito Sans"/>
              <a:cs typeface="Nunito Sans"/>
              <a:sym typeface="Nunito Sans"/>
            </a:endParaRPr>
          </a:p>
        </p:txBody>
      </p:sp>
      <p:pic>
        <p:nvPicPr>
          <p:cNvPr id="641" name="Google Shape;641;p48"/>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642" name="Google Shape;642;p48"/>
          <p:cNvPicPr preferRelativeResize="0"/>
          <p:nvPr/>
        </p:nvPicPr>
        <p:blipFill rotWithShape="1">
          <a:blip r:embed="rId3">
            <a:alphaModFix/>
          </a:blip>
          <a:srcRect/>
          <a:stretch/>
        </p:blipFill>
        <p:spPr>
          <a:xfrm>
            <a:off x="826802" y="4019009"/>
            <a:ext cx="316964" cy="244927"/>
          </a:xfrm>
          <a:prstGeom prst="rect">
            <a:avLst/>
          </a:prstGeom>
          <a:noFill/>
          <a:ln>
            <a:noFill/>
          </a:ln>
        </p:spPr>
      </p:pic>
      <p:pic>
        <p:nvPicPr>
          <p:cNvPr id="643" name="Google Shape;643;p48"/>
          <p:cNvPicPr preferRelativeResize="0"/>
          <p:nvPr/>
        </p:nvPicPr>
        <p:blipFill rotWithShape="1">
          <a:blip r:embed="rId3">
            <a:alphaModFix/>
          </a:blip>
          <a:srcRect/>
          <a:stretch/>
        </p:blipFill>
        <p:spPr>
          <a:xfrm>
            <a:off x="826802" y="2950574"/>
            <a:ext cx="316964" cy="244927"/>
          </a:xfrm>
          <a:prstGeom prst="rect">
            <a:avLst/>
          </a:prstGeom>
          <a:noFill/>
          <a:ln>
            <a:noFill/>
          </a:ln>
        </p:spPr>
      </p:pic>
      <p:sp>
        <p:nvSpPr>
          <p:cNvPr id="644" name="Google Shape;644;p48"/>
          <p:cNvSpPr/>
          <p:nvPr/>
        </p:nvSpPr>
        <p:spPr>
          <a:xfrm>
            <a:off x="1314914" y="4927109"/>
            <a:ext cx="6681334"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Er is effectief en ineffectief gedrag</a:t>
            </a:r>
            <a:endParaRPr sz="1400" b="0" i="0" u="none" strike="noStrike" cap="none">
              <a:solidFill>
                <a:schemeClr val="dk1"/>
              </a:solidFill>
              <a:latin typeface="Arial"/>
              <a:ea typeface="Arial"/>
              <a:cs typeface="Arial"/>
              <a:sym typeface="Arial"/>
            </a:endParaRPr>
          </a:p>
        </p:txBody>
      </p:sp>
      <p:pic>
        <p:nvPicPr>
          <p:cNvPr id="645" name="Google Shape;645;p48"/>
          <p:cNvPicPr preferRelativeResize="0"/>
          <p:nvPr/>
        </p:nvPicPr>
        <p:blipFill rotWithShape="1">
          <a:blip r:embed="rId3">
            <a:alphaModFix/>
          </a:blip>
          <a:srcRect/>
          <a:stretch/>
        </p:blipFill>
        <p:spPr>
          <a:xfrm>
            <a:off x="826802" y="5041287"/>
            <a:ext cx="316964" cy="244927"/>
          </a:xfrm>
          <a:prstGeom prst="rect">
            <a:avLst/>
          </a:prstGeom>
          <a:noFill/>
          <a:ln>
            <a:noFill/>
          </a:ln>
        </p:spPr>
      </p:pic>
      <p:pic>
        <p:nvPicPr>
          <p:cNvPr id="646" name="Google Shape;646;p48"/>
          <p:cNvPicPr preferRelativeResize="0"/>
          <p:nvPr/>
        </p:nvPicPr>
        <p:blipFill rotWithShape="1">
          <a:blip r:embed="rId4">
            <a:alphaModFix/>
          </a:blip>
          <a:srcRect/>
          <a:stretch/>
        </p:blipFill>
        <p:spPr>
          <a:xfrm>
            <a:off x="9668232" y="2234850"/>
            <a:ext cx="1905000" cy="1676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1"/>
        <p:cNvGrpSpPr/>
        <p:nvPr/>
      </p:nvGrpSpPr>
      <p:grpSpPr>
        <a:xfrm>
          <a:off x="0" y="0"/>
          <a:ext cx="0" cy="0"/>
          <a:chOff x="0" y="0"/>
          <a:chExt cx="0" cy="0"/>
        </a:xfrm>
      </p:grpSpPr>
      <p:sp>
        <p:nvSpPr>
          <p:cNvPr id="652" name="Google Shape;652;p49"/>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653" name="Google Shape;653;p49"/>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lvl="0" indent="0" algn="ctr" rtl="0">
              <a:lnSpc>
                <a:spcPct val="90000"/>
              </a:lnSpc>
              <a:spcBef>
                <a:spcPts val="0"/>
              </a:spcBef>
              <a:spcAft>
                <a:spcPts val="0"/>
              </a:spcAft>
              <a:buClr>
                <a:srgbClr val="0073AC"/>
              </a:buClr>
              <a:buSzPts val="3200"/>
              <a:buNone/>
            </a:pPr>
            <a:r>
              <a:rPr lang="en-US">
                <a:solidFill>
                  <a:srgbClr val="203F7B"/>
                </a:solidFill>
                <a:latin typeface="Nunito Sans"/>
                <a:ea typeface="Nunito Sans"/>
                <a:cs typeface="Nunito Sans"/>
                <a:sym typeface="Nunito Sans"/>
              </a:rPr>
              <a:t>Feedback vanuit een growth mindset</a:t>
            </a:r>
            <a:endParaRPr b="0" i="0" u="none" strike="noStrike" cap="none">
              <a:solidFill>
                <a:srgbClr val="203F7B"/>
              </a:solidFill>
              <a:latin typeface="Calibri"/>
              <a:ea typeface="Calibri"/>
              <a:cs typeface="Calibri"/>
              <a:sym typeface="Calibri"/>
            </a:endParaRPr>
          </a:p>
        </p:txBody>
      </p:sp>
      <p:sp>
        <p:nvSpPr>
          <p:cNvPr id="654" name="Google Shape;654;p49"/>
          <p:cNvSpPr/>
          <p:nvPr/>
        </p:nvSpPr>
        <p:spPr>
          <a:xfrm>
            <a:off x="1314925" y="1826575"/>
            <a:ext cx="7780800" cy="660300"/>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Stimuleer vooral feedback geven</a:t>
            </a:r>
            <a:endParaRPr sz="1400" b="0" i="0" u="none" strike="noStrike" cap="none">
              <a:solidFill>
                <a:schemeClr val="dk1"/>
              </a:solidFill>
              <a:latin typeface="Arial"/>
              <a:ea typeface="Arial"/>
              <a:cs typeface="Arial"/>
              <a:sym typeface="Arial"/>
            </a:endParaRPr>
          </a:p>
        </p:txBody>
      </p:sp>
      <p:sp>
        <p:nvSpPr>
          <p:cNvPr id="655" name="Google Shape;655;p49"/>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656" name="Google Shape;656;p49"/>
          <p:cNvSpPr/>
          <p:nvPr/>
        </p:nvSpPr>
        <p:spPr>
          <a:xfrm>
            <a:off x="1314914" y="3904831"/>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Denk aan de P/N ratio</a:t>
            </a:r>
            <a:endParaRPr sz="1600" b="0" i="0" u="none" strike="noStrike" cap="none">
              <a:solidFill>
                <a:schemeClr val="dk1"/>
              </a:solidFill>
              <a:latin typeface="Arial"/>
              <a:ea typeface="Arial"/>
              <a:cs typeface="Arial"/>
              <a:sym typeface="Arial"/>
            </a:endParaRPr>
          </a:p>
        </p:txBody>
      </p:sp>
      <p:sp>
        <p:nvSpPr>
          <p:cNvPr id="657" name="Google Shape;657;p49"/>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sp>
        <p:nvSpPr>
          <p:cNvPr id="658" name="Google Shape;658;p49"/>
          <p:cNvSpPr/>
          <p:nvPr/>
        </p:nvSpPr>
        <p:spPr>
          <a:xfrm>
            <a:off x="1314913" y="2836395"/>
            <a:ext cx="6775807" cy="519439"/>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Houd het klein: micro feedback</a:t>
            </a:r>
            <a:endParaRPr sz="2100" b="0" i="0" u="none" strike="noStrike" cap="none">
              <a:solidFill>
                <a:schemeClr val="dk1"/>
              </a:solidFill>
              <a:latin typeface="Nunito Sans"/>
              <a:ea typeface="Nunito Sans"/>
              <a:cs typeface="Nunito Sans"/>
              <a:sym typeface="Nunito Sans"/>
            </a:endParaRPr>
          </a:p>
        </p:txBody>
      </p:sp>
      <p:pic>
        <p:nvPicPr>
          <p:cNvPr id="659" name="Google Shape;659;p49"/>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660" name="Google Shape;660;p49"/>
          <p:cNvPicPr preferRelativeResize="0"/>
          <p:nvPr/>
        </p:nvPicPr>
        <p:blipFill rotWithShape="1">
          <a:blip r:embed="rId3">
            <a:alphaModFix/>
          </a:blip>
          <a:srcRect/>
          <a:stretch/>
        </p:blipFill>
        <p:spPr>
          <a:xfrm>
            <a:off x="826802" y="4019009"/>
            <a:ext cx="316964" cy="244927"/>
          </a:xfrm>
          <a:prstGeom prst="rect">
            <a:avLst/>
          </a:prstGeom>
          <a:noFill/>
          <a:ln>
            <a:noFill/>
          </a:ln>
        </p:spPr>
      </p:pic>
      <p:pic>
        <p:nvPicPr>
          <p:cNvPr id="661" name="Google Shape;661;p49"/>
          <p:cNvPicPr preferRelativeResize="0"/>
          <p:nvPr/>
        </p:nvPicPr>
        <p:blipFill rotWithShape="1">
          <a:blip r:embed="rId3">
            <a:alphaModFix/>
          </a:blip>
          <a:srcRect/>
          <a:stretch/>
        </p:blipFill>
        <p:spPr>
          <a:xfrm>
            <a:off x="826802" y="2950574"/>
            <a:ext cx="316964" cy="244927"/>
          </a:xfrm>
          <a:prstGeom prst="rect">
            <a:avLst/>
          </a:prstGeom>
          <a:noFill/>
          <a:ln>
            <a:noFill/>
          </a:ln>
        </p:spPr>
      </p:pic>
      <p:sp>
        <p:nvSpPr>
          <p:cNvPr id="662" name="Google Shape;662;p49"/>
          <p:cNvSpPr/>
          <p:nvPr/>
        </p:nvSpPr>
        <p:spPr>
          <a:xfrm>
            <a:off x="1314914" y="4927109"/>
            <a:ext cx="6681334"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Nunito Sans"/>
                <a:ea typeface="Nunito Sans"/>
                <a:cs typeface="Nunito Sans"/>
                <a:sym typeface="Nunito Sans"/>
              </a:rPr>
              <a:t>Kijk ook vooral voorwaarts (feedforward)</a:t>
            </a:r>
            <a:endParaRPr sz="1400" b="0" i="0" u="none" strike="noStrike" cap="none">
              <a:solidFill>
                <a:schemeClr val="dk1"/>
              </a:solidFill>
              <a:latin typeface="Arial"/>
              <a:ea typeface="Arial"/>
              <a:cs typeface="Arial"/>
              <a:sym typeface="Arial"/>
            </a:endParaRPr>
          </a:p>
        </p:txBody>
      </p:sp>
      <p:pic>
        <p:nvPicPr>
          <p:cNvPr id="663" name="Google Shape;663;p49"/>
          <p:cNvPicPr preferRelativeResize="0"/>
          <p:nvPr/>
        </p:nvPicPr>
        <p:blipFill rotWithShape="1">
          <a:blip r:embed="rId3">
            <a:alphaModFix/>
          </a:blip>
          <a:srcRect/>
          <a:stretch/>
        </p:blipFill>
        <p:spPr>
          <a:xfrm>
            <a:off x="826802" y="5041287"/>
            <a:ext cx="316964" cy="244927"/>
          </a:xfrm>
          <a:prstGeom prst="rect">
            <a:avLst/>
          </a:prstGeom>
          <a:noFill/>
          <a:ln>
            <a:noFill/>
          </a:ln>
        </p:spPr>
      </p:pic>
      <p:pic>
        <p:nvPicPr>
          <p:cNvPr id="664" name="Google Shape;664;p49"/>
          <p:cNvPicPr preferRelativeResize="0"/>
          <p:nvPr/>
        </p:nvPicPr>
        <p:blipFill rotWithShape="1">
          <a:blip r:embed="rId4">
            <a:alphaModFix/>
          </a:blip>
          <a:srcRect/>
          <a:stretch/>
        </p:blipFill>
        <p:spPr>
          <a:xfrm>
            <a:off x="9668232" y="2234850"/>
            <a:ext cx="1905000" cy="167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5"/>
          <p:cNvSpPr/>
          <p:nvPr/>
        </p:nvSpPr>
        <p:spPr>
          <a:xfrm>
            <a:off x="373110" y="1215456"/>
            <a:ext cx="8860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8FB"/>
                </a:solidFill>
                <a:latin typeface="Calibri"/>
                <a:ea typeface="Calibri"/>
                <a:cs typeface="Calibri"/>
                <a:sym typeface="Calibri"/>
              </a:rPr>
              <a:t>     </a:t>
            </a:r>
            <a:endParaRPr sz="2400" b="0" i="0" u="none" strike="noStrike" cap="none">
              <a:solidFill>
                <a:srgbClr val="F2F8FB"/>
              </a:solidFill>
              <a:latin typeface="Calibri"/>
              <a:ea typeface="Calibri"/>
              <a:cs typeface="Calibri"/>
              <a:sym typeface="Calibri"/>
            </a:endParaRPr>
          </a:p>
        </p:txBody>
      </p:sp>
      <p:sp>
        <p:nvSpPr>
          <p:cNvPr id="84" name="Google Shape;84;p5"/>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Kenmerken goed gesprek (werkcontext)</a:t>
            </a:r>
            <a:endParaRPr sz="4400" b="0" i="0" u="none" strike="noStrike" cap="none">
              <a:solidFill>
                <a:srgbClr val="203F7B"/>
              </a:solidFill>
              <a:latin typeface="Calibri"/>
              <a:ea typeface="Calibri"/>
              <a:cs typeface="Calibri"/>
              <a:sym typeface="Calibri"/>
            </a:endParaRPr>
          </a:p>
        </p:txBody>
      </p:sp>
      <p:sp>
        <p:nvSpPr>
          <p:cNvPr id="85" name="Google Shape;85;p5"/>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6" name="Google Shape;86;p5"/>
          <p:cNvSpPr/>
          <p:nvPr/>
        </p:nvSpPr>
        <p:spPr>
          <a:xfrm>
            <a:off x="1252982" y="1620561"/>
            <a:ext cx="6932374"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Gezamenlijk doel</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Positieve houding</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Echt luisteren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Scherp doorvragen</a:t>
            </a:r>
            <a:endParaRPr sz="1400" b="0" i="0" u="none" strike="noStrike" cap="none">
              <a:solidFill>
                <a:schemeClr val="dk1"/>
              </a:solidFill>
              <a:latin typeface="Arial"/>
              <a:ea typeface="Arial"/>
              <a:cs typeface="Arial"/>
              <a:sym typeface="Arial"/>
            </a:endParaRPr>
          </a:p>
        </p:txBody>
      </p:sp>
      <p:pic>
        <p:nvPicPr>
          <p:cNvPr id="87" name="Google Shape;87;p5"/>
          <p:cNvPicPr preferRelativeResize="0"/>
          <p:nvPr/>
        </p:nvPicPr>
        <p:blipFill rotWithShape="1">
          <a:blip r:embed="rId3">
            <a:alphaModFix/>
          </a:blip>
          <a:srcRect/>
          <a:stretch/>
        </p:blipFill>
        <p:spPr>
          <a:xfrm>
            <a:off x="826802" y="1935078"/>
            <a:ext cx="316964" cy="244927"/>
          </a:xfrm>
          <a:prstGeom prst="rect">
            <a:avLst/>
          </a:prstGeom>
          <a:noFill/>
          <a:ln>
            <a:noFill/>
          </a:ln>
        </p:spPr>
      </p:pic>
      <p:pic>
        <p:nvPicPr>
          <p:cNvPr id="88" name="Google Shape;88;p5"/>
          <p:cNvPicPr preferRelativeResize="0"/>
          <p:nvPr/>
        </p:nvPicPr>
        <p:blipFill rotWithShape="1">
          <a:blip r:embed="rId3">
            <a:alphaModFix/>
          </a:blip>
          <a:srcRect/>
          <a:stretch/>
        </p:blipFill>
        <p:spPr>
          <a:xfrm>
            <a:off x="818481" y="2589696"/>
            <a:ext cx="316964" cy="244927"/>
          </a:xfrm>
          <a:prstGeom prst="rect">
            <a:avLst/>
          </a:prstGeom>
          <a:noFill/>
          <a:ln>
            <a:noFill/>
          </a:ln>
        </p:spPr>
      </p:pic>
      <p:sp>
        <p:nvSpPr>
          <p:cNvPr id="89" name="Google Shape;89;p5"/>
          <p:cNvSpPr/>
          <p:nvPr/>
        </p:nvSpPr>
        <p:spPr>
          <a:xfrm>
            <a:off x="9445752" y="1215456"/>
            <a:ext cx="2386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pic>
        <p:nvPicPr>
          <p:cNvPr id="90" name="Google Shape;90;p5"/>
          <p:cNvPicPr preferRelativeResize="0"/>
          <p:nvPr/>
        </p:nvPicPr>
        <p:blipFill rotWithShape="1">
          <a:blip r:embed="rId3">
            <a:alphaModFix/>
          </a:blip>
          <a:srcRect/>
          <a:stretch/>
        </p:blipFill>
        <p:spPr>
          <a:xfrm>
            <a:off x="818481" y="3244314"/>
            <a:ext cx="316964" cy="244927"/>
          </a:xfrm>
          <a:prstGeom prst="rect">
            <a:avLst/>
          </a:prstGeom>
          <a:noFill/>
          <a:ln>
            <a:noFill/>
          </a:ln>
        </p:spPr>
      </p:pic>
      <p:pic>
        <p:nvPicPr>
          <p:cNvPr id="91" name="Google Shape;91;p5"/>
          <p:cNvPicPr preferRelativeResize="0"/>
          <p:nvPr/>
        </p:nvPicPr>
        <p:blipFill rotWithShape="1">
          <a:blip r:embed="rId3">
            <a:alphaModFix/>
          </a:blip>
          <a:srcRect/>
          <a:stretch/>
        </p:blipFill>
        <p:spPr>
          <a:xfrm>
            <a:off x="826802" y="3875505"/>
            <a:ext cx="316964" cy="244927"/>
          </a:xfrm>
          <a:prstGeom prst="rect">
            <a:avLst/>
          </a:prstGeom>
          <a:noFill/>
          <a:ln>
            <a:noFill/>
          </a:ln>
        </p:spPr>
      </p:pic>
      <p:pic>
        <p:nvPicPr>
          <p:cNvPr id="92" name="Google Shape;92;p5"/>
          <p:cNvPicPr preferRelativeResize="0"/>
          <p:nvPr/>
        </p:nvPicPr>
        <p:blipFill rotWithShape="1">
          <a:blip r:embed="rId4">
            <a:alphaModFix/>
          </a:blip>
          <a:srcRect/>
          <a:stretch/>
        </p:blipFill>
        <p:spPr>
          <a:xfrm>
            <a:off x="9816039" y="2474494"/>
            <a:ext cx="1645920" cy="164592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8"/>
        <p:cNvGrpSpPr/>
        <p:nvPr/>
      </p:nvGrpSpPr>
      <p:grpSpPr>
        <a:xfrm>
          <a:off x="0" y="0"/>
          <a:ext cx="0" cy="0"/>
          <a:chOff x="0" y="0"/>
          <a:chExt cx="0" cy="0"/>
        </a:xfrm>
      </p:grpSpPr>
      <p:sp>
        <p:nvSpPr>
          <p:cNvPr id="669" name="Google Shape;669;p50"/>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670" name="Google Shape;670;p50"/>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pic>
        <p:nvPicPr>
          <p:cNvPr id="671" name="Google Shape;671;p50"/>
          <p:cNvPicPr preferRelativeResize="0"/>
          <p:nvPr/>
        </p:nvPicPr>
        <p:blipFill rotWithShape="1">
          <a:blip r:embed="rId3">
            <a:alphaModFix/>
          </a:blip>
          <a:srcRect/>
          <a:stretch/>
        </p:blipFill>
        <p:spPr>
          <a:xfrm>
            <a:off x="9797210" y="2543265"/>
            <a:ext cx="1647050" cy="1647050"/>
          </a:xfrm>
          <a:prstGeom prst="rect">
            <a:avLst/>
          </a:prstGeom>
          <a:noFill/>
          <a:ln>
            <a:noFill/>
          </a:ln>
        </p:spPr>
      </p:pic>
      <p:sp>
        <p:nvSpPr>
          <p:cNvPr id="672" name="Google Shape;672;p50"/>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In welk gedrag wil jij nog verder groeien?</a:t>
            </a:r>
            <a:endParaRPr sz="1400" b="0" i="0" u="none" strike="noStrike" cap="none">
              <a:solidFill>
                <a:srgbClr val="203F7B"/>
              </a:solidFill>
              <a:latin typeface="Arial"/>
              <a:ea typeface="Arial"/>
              <a:cs typeface="Arial"/>
              <a:sym typeface="Arial"/>
            </a:endParaRPr>
          </a:p>
        </p:txBody>
      </p:sp>
      <p:sp>
        <p:nvSpPr>
          <p:cNvPr id="673" name="Google Shape;673;p50"/>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674" name="Google Shape;674;p50"/>
          <p:cNvSpPr/>
          <p:nvPr/>
        </p:nvSpPr>
        <p:spPr>
          <a:xfrm>
            <a:off x="1252981" y="1620561"/>
            <a:ext cx="7286333"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Geef complimenten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Vraag feedback</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Benoem wat je ziet (i.p.v. interpretaties)</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Geef aan wat het effect van het gedrag is</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Geef aan wat het gewenste gedrag is</a:t>
            </a:r>
            <a:endParaRPr sz="1400" b="0" i="0" u="none" strike="noStrike" cap="none">
              <a:solidFill>
                <a:schemeClr val="dk1"/>
              </a:solidFill>
              <a:latin typeface="Arial"/>
              <a:ea typeface="Arial"/>
              <a:cs typeface="Arial"/>
              <a:sym typeface="Arial"/>
            </a:endParaRPr>
          </a:p>
        </p:txBody>
      </p:sp>
      <p:pic>
        <p:nvPicPr>
          <p:cNvPr id="675" name="Google Shape;675;p50"/>
          <p:cNvPicPr preferRelativeResize="0"/>
          <p:nvPr/>
        </p:nvPicPr>
        <p:blipFill rotWithShape="1">
          <a:blip r:embed="rId4">
            <a:alphaModFix/>
          </a:blip>
          <a:srcRect/>
          <a:stretch/>
        </p:blipFill>
        <p:spPr>
          <a:xfrm>
            <a:off x="826802" y="1935078"/>
            <a:ext cx="316964" cy="244927"/>
          </a:xfrm>
          <a:prstGeom prst="rect">
            <a:avLst/>
          </a:prstGeom>
          <a:noFill/>
          <a:ln>
            <a:noFill/>
          </a:ln>
        </p:spPr>
      </p:pic>
      <p:pic>
        <p:nvPicPr>
          <p:cNvPr id="676" name="Google Shape;676;p50"/>
          <p:cNvPicPr preferRelativeResize="0"/>
          <p:nvPr/>
        </p:nvPicPr>
        <p:blipFill rotWithShape="1">
          <a:blip r:embed="rId4">
            <a:alphaModFix/>
          </a:blip>
          <a:srcRect/>
          <a:stretch/>
        </p:blipFill>
        <p:spPr>
          <a:xfrm>
            <a:off x="818481" y="2589696"/>
            <a:ext cx="316964" cy="244927"/>
          </a:xfrm>
          <a:prstGeom prst="rect">
            <a:avLst/>
          </a:prstGeom>
          <a:noFill/>
          <a:ln>
            <a:noFill/>
          </a:ln>
        </p:spPr>
      </p:pic>
      <p:pic>
        <p:nvPicPr>
          <p:cNvPr id="677" name="Google Shape;677;p50"/>
          <p:cNvPicPr preferRelativeResize="0"/>
          <p:nvPr/>
        </p:nvPicPr>
        <p:blipFill rotWithShape="1">
          <a:blip r:embed="rId4">
            <a:alphaModFix/>
          </a:blip>
          <a:srcRect/>
          <a:stretch/>
        </p:blipFill>
        <p:spPr>
          <a:xfrm>
            <a:off x="818481" y="3244314"/>
            <a:ext cx="316964" cy="244927"/>
          </a:xfrm>
          <a:prstGeom prst="rect">
            <a:avLst/>
          </a:prstGeom>
          <a:noFill/>
          <a:ln>
            <a:noFill/>
          </a:ln>
        </p:spPr>
      </p:pic>
      <p:pic>
        <p:nvPicPr>
          <p:cNvPr id="678" name="Google Shape;678;p50"/>
          <p:cNvPicPr preferRelativeResize="0"/>
          <p:nvPr/>
        </p:nvPicPr>
        <p:blipFill rotWithShape="1">
          <a:blip r:embed="rId4">
            <a:alphaModFix/>
          </a:blip>
          <a:srcRect/>
          <a:stretch/>
        </p:blipFill>
        <p:spPr>
          <a:xfrm>
            <a:off x="826802" y="3875505"/>
            <a:ext cx="316964" cy="244927"/>
          </a:xfrm>
          <a:prstGeom prst="rect">
            <a:avLst/>
          </a:prstGeom>
          <a:noFill/>
          <a:ln>
            <a:noFill/>
          </a:ln>
        </p:spPr>
      </p:pic>
      <p:pic>
        <p:nvPicPr>
          <p:cNvPr id="679" name="Google Shape;679;p50"/>
          <p:cNvPicPr preferRelativeResize="0"/>
          <p:nvPr/>
        </p:nvPicPr>
        <p:blipFill rotWithShape="1">
          <a:blip r:embed="rId4">
            <a:alphaModFix/>
          </a:blip>
          <a:srcRect/>
          <a:stretch/>
        </p:blipFill>
        <p:spPr>
          <a:xfrm>
            <a:off x="826802" y="4492266"/>
            <a:ext cx="316964" cy="24492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4"/>
        <p:cNvGrpSpPr/>
        <p:nvPr/>
      </p:nvGrpSpPr>
      <p:grpSpPr>
        <a:xfrm>
          <a:off x="0" y="0"/>
          <a:ext cx="0" cy="0"/>
          <a:chOff x="0" y="0"/>
          <a:chExt cx="0" cy="0"/>
        </a:xfrm>
      </p:grpSpPr>
      <p:sp>
        <p:nvSpPr>
          <p:cNvPr id="685" name="Google Shape;685;p5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686" name="Google Shape;686;p51"/>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687" name="Google Shape;687;p51"/>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Gespreksversnellers</a:t>
            </a:r>
            <a:endParaRPr sz="4200" b="0" i="0" u="none" strike="noStrike" cap="none">
              <a:solidFill>
                <a:schemeClr val="dk1"/>
              </a:solidFill>
              <a:latin typeface="Nunito Sans"/>
              <a:ea typeface="Nunito Sans"/>
              <a:cs typeface="Nunito Sans"/>
              <a:sym typeface="Nunito Sans"/>
            </a:endParaRPr>
          </a:p>
        </p:txBody>
      </p:sp>
      <p:pic>
        <p:nvPicPr>
          <p:cNvPr id="688" name="Google Shape;688;p51"/>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3"/>
        <p:cNvGrpSpPr/>
        <p:nvPr/>
      </p:nvGrpSpPr>
      <p:grpSpPr>
        <a:xfrm>
          <a:off x="0" y="0"/>
          <a:ext cx="0" cy="0"/>
          <a:chOff x="0" y="0"/>
          <a:chExt cx="0" cy="0"/>
        </a:xfrm>
      </p:grpSpPr>
      <p:sp>
        <p:nvSpPr>
          <p:cNvPr id="694" name="Google Shape;694;p52"/>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nvGrpSpPr>
          <p:cNvPr id="695" name="Google Shape;695;p52"/>
          <p:cNvGrpSpPr/>
          <p:nvPr/>
        </p:nvGrpSpPr>
        <p:grpSpPr>
          <a:xfrm>
            <a:off x="335359" y="1215456"/>
            <a:ext cx="3649930" cy="4787138"/>
            <a:chOff x="3176380" y="1047797"/>
            <a:chExt cx="2737448" cy="3108130"/>
          </a:xfrm>
        </p:grpSpPr>
        <p:sp>
          <p:nvSpPr>
            <p:cNvPr id="696" name="Google Shape;696;p52"/>
            <p:cNvSpPr/>
            <p:nvPr/>
          </p:nvSpPr>
          <p:spPr>
            <a:xfrm>
              <a:off x="3176380" y="1047797"/>
              <a:ext cx="2716048" cy="310813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697" name="Google Shape;697;p52"/>
            <p:cNvSpPr/>
            <p:nvPr/>
          </p:nvSpPr>
          <p:spPr>
            <a:xfrm>
              <a:off x="3197779" y="2648793"/>
              <a:ext cx="2716049" cy="461665"/>
            </a:xfrm>
            <a:prstGeom prst="rect">
              <a:avLst/>
            </a:prstGeom>
            <a:solidFill>
              <a:srgbClr val="F3F8FB"/>
            </a:solid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err="1">
                  <a:solidFill>
                    <a:schemeClr val="tx1"/>
                  </a:solidFill>
                  <a:latin typeface="Nunito Sans"/>
                  <a:ea typeface="Nunito Sans"/>
                  <a:cs typeface="Nunito Sans"/>
                  <a:sym typeface="Nunito Sans"/>
                </a:rPr>
                <a:t>Bied</a:t>
              </a:r>
              <a:r>
                <a:rPr lang="en-US" sz="2100" b="1" i="0" u="none" strike="noStrike" cap="none" dirty="0">
                  <a:solidFill>
                    <a:schemeClr val="tx1"/>
                  </a:solidFill>
                  <a:latin typeface="Nunito Sans"/>
                  <a:ea typeface="Nunito Sans"/>
                  <a:cs typeface="Nunito Sans"/>
                  <a:sym typeface="Nunito Sans"/>
                </a:rPr>
                <a:t> </a:t>
              </a:r>
              <a:r>
                <a:rPr lang="en-US" sz="2100" b="1" i="0" u="none" strike="noStrike" cap="none" dirty="0" err="1">
                  <a:solidFill>
                    <a:schemeClr val="tx1"/>
                  </a:solidFill>
                  <a:latin typeface="Nunito Sans"/>
                  <a:ea typeface="Nunito Sans"/>
                  <a:cs typeface="Nunito Sans"/>
                  <a:sym typeface="Nunito Sans"/>
                </a:rPr>
                <a:t>structuur</a:t>
              </a:r>
              <a:endParaRPr sz="14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chemeClr val="tx1"/>
                </a:solidFill>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chemeClr val="tx1"/>
                </a:solidFill>
                <a:latin typeface="Calibri"/>
                <a:ea typeface="Calibri"/>
                <a:cs typeface="Calibri"/>
                <a:sym typeface="Calibri"/>
              </a:endParaRPr>
            </a:p>
          </p:txBody>
        </p:sp>
      </p:grpSp>
      <p:grpSp>
        <p:nvGrpSpPr>
          <p:cNvPr id="698" name="Google Shape;698;p52"/>
          <p:cNvGrpSpPr/>
          <p:nvPr/>
        </p:nvGrpSpPr>
        <p:grpSpPr>
          <a:xfrm>
            <a:off x="4072243" y="1215456"/>
            <a:ext cx="3852742" cy="4787138"/>
            <a:chOff x="6008087" y="1072692"/>
            <a:chExt cx="2950996" cy="3136091"/>
          </a:xfrm>
        </p:grpSpPr>
        <p:sp>
          <p:nvSpPr>
            <p:cNvPr id="699" name="Google Shape;699;p52"/>
            <p:cNvSpPr/>
            <p:nvPr/>
          </p:nvSpPr>
          <p:spPr>
            <a:xfrm>
              <a:off x="6008087" y="1072692"/>
              <a:ext cx="2884392" cy="3136091"/>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700" name="Google Shape;700;p52"/>
            <p:cNvSpPr/>
            <p:nvPr/>
          </p:nvSpPr>
          <p:spPr>
            <a:xfrm>
              <a:off x="6008087" y="2709910"/>
              <a:ext cx="2950996" cy="590036"/>
            </a:xfrm>
            <a:prstGeom prst="rect">
              <a:avLst/>
            </a:prstGeom>
            <a:solidFill>
              <a:srgbClr val="F3F8FB"/>
            </a:solid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chemeClr val="tx1"/>
                  </a:solidFill>
                  <a:latin typeface="Nunito Sans"/>
                  <a:ea typeface="Nunito Sans"/>
                  <a:cs typeface="Nunito Sans"/>
                  <a:sym typeface="Nunito Sans"/>
                </a:rPr>
                <a:t>Maak </a:t>
              </a:r>
              <a:r>
                <a:rPr lang="en-US" sz="2100" b="1" i="0" u="none" strike="noStrike" cap="none" dirty="0" err="1">
                  <a:solidFill>
                    <a:schemeClr val="tx1"/>
                  </a:solidFill>
                  <a:latin typeface="Nunito Sans"/>
                  <a:ea typeface="Nunito Sans"/>
                  <a:cs typeface="Nunito Sans"/>
                  <a:sym typeface="Nunito Sans"/>
                </a:rPr>
                <a:t>informatie</a:t>
              </a:r>
              <a:r>
                <a:rPr lang="en-US" sz="2100" b="1" i="0" u="none" strike="noStrike" cap="none" dirty="0">
                  <a:solidFill>
                    <a:schemeClr val="tx1"/>
                  </a:solidFill>
                  <a:latin typeface="Nunito Sans"/>
                  <a:ea typeface="Nunito Sans"/>
                  <a:cs typeface="Nunito Sans"/>
                  <a:sym typeface="Nunito Sans"/>
                </a:rPr>
                <a:t> </a:t>
              </a:r>
              <a:r>
                <a:rPr lang="en-US" sz="2100" b="1" i="0" u="none" strike="noStrike" cap="none" dirty="0" err="1">
                  <a:solidFill>
                    <a:schemeClr val="tx1"/>
                  </a:solidFill>
                  <a:latin typeface="Nunito Sans"/>
                  <a:ea typeface="Nunito Sans"/>
                  <a:cs typeface="Nunito Sans"/>
                  <a:sym typeface="Nunito Sans"/>
                </a:rPr>
                <a:t>toegankelijk</a:t>
              </a:r>
              <a:endParaRPr sz="14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1" i="0" u="none" strike="noStrike" cap="none" dirty="0">
                <a:solidFill>
                  <a:schemeClr val="tx1"/>
                </a:solidFill>
                <a:latin typeface="Nunito Sans"/>
                <a:ea typeface="Nunito Sans"/>
                <a:cs typeface="Nunito Sans"/>
                <a:sym typeface="Nunito Sans"/>
              </a:endParaRPr>
            </a:p>
          </p:txBody>
        </p:sp>
      </p:grpSp>
      <p:sp>
        <p:nvSpPr>
          <p:cNvPr id="701" name="Google Shape;701;p52"/>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Drie versnellers</a:t>
            </a:r>
            <a:endParaRPr b="0" i="0" u="none" strike="noStrike" cap="none">
              <a:solidFill>
                <a:srgbClr val="203F7B"/>
              </a:solidFill>
            </a:endParaRPr>
          </a:p>
        </p:txBody>
      </p:sp>
      <p:grpSp>
        <p:nvGrpSpPr>
          <p:cNvPr id="702" name="Google Shape;702;p52"/>
          <p:cNvGrpSpPr/>
          <p:nvPr/>
        </p:nvGrpSpPr>
        <p:grpSpPr>
          <a:xfrm>
            <a:off x="7953513" y="1215456"/>
            <a:ext cx="3736838" cy="4816426"/>
            <a:chOff x="395536" y="1047796"/>
            <a:chExt cx="2696724" cy="3108130"/>
          </a:xfrm>
        </p:grpSpPr>
        <p:sp>
          <p:nvSpPr>
            <p:cNvPr id="703" name="Google Shape;703;p52"/>
            <p:cNvSpPr/>
            <p:nvPr/>
          </p:nvSpPr>
          <p:spPr>
            <a:xfrm>
              <a:off x="395536" y="1047796"/>
              <a:ext cx="2696724" cy="310813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704" name="Google Shape;704;p52"/>
            <p:cNvSpPr/>
            <p:nvPr/>
          </p:nvSpPr>
          <p:spPr>
            <a:xfrm>
              <a:off x="395536" y="2659821"/>
              <a:ext cx="2696724" cy="580957"/>
            </a:xfrm>
            <a:prstGeom prst="rect">
              <a:avLst/>
            </a:prstGeom>
            <a:solidFill>
              <a:srgbClr val="F3F8FB"/>
            </a:solid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err="1">
                  <a:solidFill>
                    <a:schemeClr val="tx1"/>
                  </a:solidFill>
                  <a:latin typeface="Nunito Sans"/>
                  <a:ea typeface="Nunito Sans"/>
                  <a:cs typeface="Nunito Sans"/>
                  <a:sym typeface="Nunito Sans"/>
                </a:rPr>
                <a:t>Creëer</a:t>
              </a:r>
              <a:r>
                <a:rPr lang="en-US" sz="2100" b="1" i="0" u="none" strike="noStrike" cap="none" dirty="0">
                  <a:solidFill>
                    <a:schemeClr val="tx1"/>
                  </a:solidFill>
                  <a:latin typeface="Nunito Sans"/>
                  <a:ea typeface="Nunito Sans"/>
                  <a:cs typeface="Nunito Sans"/>
                  <a:sym typeface="Nunito Sans"/>
                </a:rPr>
                <a:t> triggers</a:t>
              </a:r>
              <a:endParaRPr sz="1400" b="0" i="0" u="none" strike="noStrike" cap="none" dirty="0">
                <a:solidFill>
                  <a:schemeClr val="tx1"/>
                </a:solidFill>
                <a:latin typeface="Arial"/>
                <a:ea typeface="Arial"/>
                <a:cs typeface="Arial"/>
                <a:sym typeface="Arial"/>
              </a:endParaRPr>
            </a:p>
          </p:txBody>
        </p:sp>
      </p:grpSp>
      <p:pic>
        <p:nvPicPr>
          <p:cNvPr id="705" name="Google Shape;705;p52"/>
          <p:cNvPicPr preferRelativeResize="0"/>
          <p:nvPr/>
        </p:nvPicPr>
        <p:blipFill rotWithShape="1">
          <a:blip r:embed="rId3">
            <a:alphaModFix/>
          </a:blip>
          <a:srcRect/>
          <a:stretch/>
        </p:blipFill>
        <p:spPr>
          <a:xfrm>
            <a:off x="9190615" y="2068782"/>
            <a:ext cx="1262633" cy="1135735"/>
          </a:xfrm>
          <a:prstGeom prst="rect">
            <a:avLst/>
          </a:prstGeom>
          <a:noFill/>
          <a:ln>
            <a:noFill/>
          </a:ln>
        </p:spPr>
      </p:pic>
      <p:pic>
        <p:nvPicPr>
          <p:cNvPr id="706" name="Google Shape;706;p52"/>
          <p:cNvPicPr preferRelativeResize="0"/>
          <p:nvPr/>
        </p:nvPicPr>
        <p:blipFill rotWithShape="1">
          <a:blip r:embed="rId4">
            <a:alphaModFix/>
          </a:blip>
          <a:srcRect t="455" b="465"/>
          <a:stretch/>
        </p:blipFill>
        <p:spPr>
          <a:xfrm>
            <a:off x="5499236" y="2106673"/>
            <a:ext cx="998756" cy="1059951"/>
          </a:xfrm>
          <a:prstGeom prst="rect">
            <a:avLst/>
          </a:prstGeom>
          <a:noFill/>
          <a:ln>
            <a:noFill/>
          </a:ln>
        </p:spPr>
      </p:pic>
      <p:pic>
        <p:nvPicPr>
          <p:cNvPr id="707" name="Google Shape;707;p52"/>
          <p:cNvPicPr preferRelativeResize="0"/>
          <p:nvPr/>
        </p:nvPicPr>
        <p:blipFill rotWithShape="1">
          <a:blip r:embed="rId5">
            <a:alphaModFix/>
          </a:blip>
          <a:srcRect/>
          <a:stretch/>
        </p:blipFill>
        <p:spPr>
          <a:xfrm>
            <a:off x="1572768" y="2048256"/>
            <a:ext cx="1197864" cy="11795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2"/>
        <p:cNvGrpSpPr/>
        <p:nvPr/>
      </p:nvGrpSpPr>
      <p:grpSpPr>
        <a:xfrm>
          <a:off x="0" y="0"/>
          <a:ext cx="0" cy="0"/>
          <a:chOff x="0" y="0"/>
          <a:chExt cx="0" cy="0"/>
        </a:xfrm>
      </p:grpSpPr>
      <p:sp>
        <p:nvSpPr>
          <p:cNvPr id="713" name="Google Shape;713;p53"/>
          <p:cNvSpPr/>
          <p:nvPr/>
        </p:nvSpPr>
        <p:spPr>
          <a:xfrm>
            <a:off x="347190"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a:t>
            </a:r>
            <a:endParaRPr sz="2800" b="0" i="0" u="none" strike="noStrike" cap="none">
              <a:solidFill>
                <a:schemeClr val="lt1"/>
              </a:solidFill>
              <a:latin typeface="Calibri"/>
              <a:ea typeface="Calibri"/>
              <a:cs typeface="Calibri"/>
              <a:sym typeface="Calibri"/>
            </a:endParaRPr>
          </a:p>
        </p:txBody>
      </p:sp>
      <p:sp>
        <p:nvSpPr>
          <p:cNvPr id="714" name="Google Shape;714;p53"/>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Bied structuur</a:t>
            </a:r>
            <a:endParaRPr b="0" i="0" u="none" strike="noStrike" cap="none">
              <a:solidFill>
                <a:srgbClr val="203F7B"/>
              </a:solidFill>
            </a:endParaRPr>
          </a:p>
        </p:txBody>
      </p:sp>
      <p:sp>
        <p:nvSpPr>
          <p:cNvPr id="715" name="Google Shape;715;p53"/>
          <p:cNvSpPr/>
          <p:nvPr/>
        </p:nvSpPr>
        <p:spPr>
          <a:xfrm>
            <a:off x="1314915" y="1826584"/>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Persoonlijk</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sp>
        <p:nvSpPr>
          <p:cNvPr id="716" name="Google Shape;716;p53"/>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717" name="Google Shape;717;p53"/>
          <p:cNvSpPr/>
          <p:nvPr/>
        </p:nvSpPr>
        <p:spPr>
          <a:xfrm>
            <a:off x="1314914" y="4344853"/>
            <a:ext cx="6374285"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Groei &amp; ontwikkeling</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Nunito Sans"/>
              <a:ea typeface="Nunito Sans"/>
              <a:cs typeface="Nunito Sans"/>
              <a:sym typeface="Nunito Sans"/>
            </a:endParaRPr>
          </a:p>
        </p:txBody>
      </p:sp>
      <p:sp>
        <p:nvSpPr>
          <p:cNvPr id="718" name="Google Shape;718;p53"/>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719" name="Google Shape;719;p53"/>
          <p:cNvSpPr/>
          <p:nvPr/>
        </p:nvSpPr>
        <p:spPr>
          <a:xfrm>
            <a:off x="1314914" y="3073252"/>
            <a:ext cx="6573492" cy="473282"/>
          </a:xfrm>
          <a:prstGeom prst="rect">
            <a:avLst/>
          </a:prstGeom>
          <a:noFill/>
          <a:ln>
            <a:noFill/>
          </a:ln>
        </p:spPr>
        <p:txBody>
          <a:bodyPr spcFirstLastPara="1" wrap="square" lIns="121850" tIns="60925" rIns="121850" bIns="609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Huidige rol &amp; doelen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pic>
        <p:nvPicPr>
          <p:cNvPr id="720" name="Google Shape;720;p53"/>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721" name="Google Shape;721;p53"/>
          <p:cNvPicPr preferRelativeResize="0"/>
          <p:nvPr/>
        </p:nvPicPr>
        <p:blipFill rotWithShape="1">
          <a:blip r:embed="rId3">
            <a:alphaModFix/>
          </a:blip>
          <a:srcRect/>
          <a:stretch/>
        </p:blipFill>
        <p:spPr>
          <a:xfrm>
            <a:off x="826802" y="4459031"/>
            <a:ext cx="316964" cy="244927"/>
          </a:xfrm>
          <a:prstGeom prst="rect">
            <a:avLst/>
          </a:prstGeom>
          <a:noFill/>
          <a:ln>
            <a:noFill/>
          </a:ln>
        </p:spPr>
      </p:pic>
      <p:pic>
        <p:nvPicPr>
          <p:cNvPr id="722" name="Google Shape;722;p53"/>
          <p:cNvPicPr preferRelativeResize="0"/>
          <p:nvPr/>
        </p:nvPicPr>
        <p:blipFill rotWithShape="1">
          <a:blip r:embed="rId3">
            <a:alphaModFix/>
          </a:blip>
          <a:srcRect/>
          <a:stretch/>
        </p:blipFill>
        <p:spPr>
          <a:xfrm>
            <a:off x="826802" y="3187430"/>
            <a:ext cx="316964" cy="244927"/>
          </a:xfrm>
          <a:prstGeom prst="rect">
            <a:avLst/>
          </a:prstGeom>
          <a:noFill/>
          <a:ln>
            <a:noFill/>
          </a:ln>
        </p:spPr>
      </p:pic>
      <p:pic>
        <p:nvPicPr>
          <p:cNvPr id="723" name="Google Shape;723;p53"/>
          <p:cNvPicPr preferRelativeResize="0"/>
          <p:nvPr/>
        </p:nvPicPr>
        <p:blipFill rotWithShape="1">
          <a:blip r:embed="rId4">
            <a:alphaModFix/>
          </a:blip>
          <a:srcRect/>
          <a:stretch/>
        </p:blipFill>
        <p:spPr>
          <a:xfrm>
            <a:off x="9797762" y="2759781"/>
            <a:ext cx="1645920" cy="164592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7"/>
        <p:cNvGrpSpPr/>
        <p:nvPr/>
      </p:nvGrpSpPr>
      <p:grpSpPr>
        <a:xfrm>
          <a:off x="0" y="0"/>
          <a:ext cx="0" cy="0"/>
          <a:chOff x="0" y="0"/>
          <a:chExt cx="0" cy="0"/>
        </a:xfrm>
      </p:grpSpPr>
      <p:sp>
        <p:nvSpPr>
          <p:cNvPr id="728" name="Google Shape;728;p54"/>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Maak informatie toegankelijk</a:t>
            </a:r>
            <a:endParaRPr sz="4400" b="0" i="0" u="none" strike="noStrike" cap="none">
              <a:solidFill>
                <a:srgbClr val="203F7B"/>
              </a:solidFill>
              <a:latin typeface="Calibri"/>
              <a:ea typeface="Calibri"/>
              <a:cs typeface="Calibri"/>
              <a:sym typeface="Calibri"/>
            </a:endParaRPr>
          </a:p>
        </p:txBody>
      </p:sp>
      <p:sp>
        <p:nvSpPr>
          <p:cNvPr id="729" name="Google Shape;729;p54"/>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730" name="Google Shape;730;p54"/>
          <p:cNvPicPr preferRelativeResize="0"/>
          <p:nvPr/>
        </p:nvPicPr>
        <p:blipFill rotWithShape="1">
          <a:blip r:embed="rId3">
            <a:alphaModFix/>
          </a:blip>
          <a:srcRect/>
          <a:stretch/>
        </p:blipFill>
        <p:spPr>
          <a:xfrm>
            <a:off x="2058774" y="1124677"/>
            <a:ext cx="7320753" cy="513757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4"/>
        <p:cNvGrpSpPr/>
        <p:nvPr/>
      </p:nvGrpSpPr>
      <p:grpSpPr>
        <a:xfrm>
          <a:off x="0" y="0"/>
          <a:ext cx="0" cy="0"/>
          <a:chOff x="0" y="0"/>
          <a:chExt cx="0" cy="0"/>
        </a:xfrm>
      </p:grpSpPr>
      <p:sp>
        <p:nvSpPr>
          <p:cNvPr id="735" name="Google Shape;735;p55"/>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36" name="Google Shape;736;p55"/>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5 minuten (plenair)</a:t>
            </a:r>
            <a:endParaRPr sz="2800" b="0" i="0" u="none" strike="noStrike" cap="none">
              <a:solidFill>
                <a:schemeClr val="dk1"/>
              </a:solidFill>
              <a:latin typeface="Nunito Sans"/>
              <a:ea typeface="Nunito Sans"/>
              <a:cs typeface="Nunito Sans"/>
              <a:sym typeface="Nunito Sans"/>
            </a:endParaRPr>
          </a:p>
        </p:txBody>
      </p:sp>
      <p:sp>
        <p:nvSpPr>
          <p:cNvPr id="737" name="Google Shape;737;p55"/>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738" name="Google Shape;738;p55"/>
          <p:cNvPicPr preferRelativeResize="0"/>
          <p:nvPr/>
        </p:nvPicPr>
        <p:blipFill rotWithShape="1">
          <a:blip r:embed="rId3">
            <a:alphaModFix/>
          </a:blip>
          <a:srcRect/>
          <a:stretch/>
        </p:blipFill>
        <p:spPr>
          <a:xfrm>
            <a:off x="735499" y="3508042"/>
            <a:ext cx="447277" cy="447277"/>
          </a:xfrm>
          <a:prstGeom prst="rect">
            <a:avLst/>
          </a:prstGeom>
          <a:noFill/>
          <a:ln>
            <a:noFill/>
          </a:ln>
        </p:spPr>
      </p:pic>
      <p:sp>
        <p:nvSpPr>
          <p:cNvPr id="739" name="Google Shape;739;p55"/>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40" name="Google Shape;740;p55"/>
          <p:cNvSpPr/>
          <p:nvPr/>
        </p:nvSpPr>
        <p:spPr>
          <a:xfrm>
            <a:off x="1267675" y="334655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kun je doen om jezelf en je medewerkers te triggeren een gesprek in te plannen of bespreekpunten te agenderen? </a:t>
            </a:r>
            <a:endParaRPr sz="2800" b="0" i="0" u="none" strike="noStrike" cap="none">
              <a:solidFill>
                <a:schemeClr val="dk1"/>
              </a:solidFill>
              <a:latin typeface="Nunito Sans"/>
              <a:ea typeface="Nunito Sans"/>
              <a:cs typeface="Nunito Sans"/>
              <a:sym typeface="Nunito Sans"/>
            </a:endParaRPr>
          </a:p>
        </p:txBody>
      </p:sp>
      <p:sp>
        <p:nvSpPr>
          <p:cNvPr id="741" name="Google Shape;741;p55"/>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Creëer triggers</a:t>
            </a:r>
            <a:endParaRPr>
              <a:solidFill>
                <a:srgbClr val="203F7B"/>
              </a:solidFill>
            </a:endParaRPr>
          </a:p>
        </p:txBody>
      </p:sp>
      <p:pic>
        <p:nvPicPr>
          <p:cNvPr id="742" name="Google Shape;742;p55"/>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6"/>
        <p:cNvGrpSpPr/>
        <p:nvPr/>
      </p:nvGrpSpPr>
      <p:grpSpPr>
        <a:xfrm>
          <a:off x="0" y="0"/>
          <a:ext cx="0" cy="0"/>
          <a:chOff x="0" y="0"/>
          <a:chExt cx="0" cy="0"/>
        </a:xfrm>
      </p:grpSpPr>
      <p:sp>
        <p:nvSpPr>
          <p:cNvPr id="747" name="Google Shape;747;p56"/>
          <p:cNvSpPr/>
          <p:nvPr/>
        </p:nvSpPr>
        <p:spPr>
          <a:xfrm>
            <a:off x="374904" y="1216120"/>
            <a:ext cx="8860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Calibri"/>
                <a:ea typeface="Calibri"/>
                <a:cs typeface="Calibri"/>
                <a:sym typeface="Calibri"/>
              </a:rPr>
              <a:t>     </a:t>
            </a:r>
            <a:endParaRPr sz="2100" b="0" i="0" u="none" strike="noStrike" cap="none">
              <a:solidFill>
                <a:schemeClr val="lt1"/>
              </a:solidFill>
              <a:latin typeface="Calibri"/>
              <a:ea typeface="Calibri"/>
              <a:cs typeface="Calibri"/>
              <a:sym typeface="Calibri"/>
            </a:endParaRPr>
          </a:p>
        </p:txBody>
      </p:sp>
      <p:sp>
        <p:nvSpPr>
          <p:cNvPr id="748" name="Google Shape;748;p56"/>
          <p:cNvSpPr/>
          <p:nvPr/>
        </p:nvSpPr>
        <p:spPr>
          <a:xfrm>
            <a:off x="9427464" y="1216120"/>
            <a:ext cx="2386500" cy="4334400"/>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Calibri"/>
              <a:ea typeface="Calibri"/>
              <a:cs typeface="Calibri"/>
              <a:sym typeface="Calibri"/>
            </a:endParaRPr>
          </a:p>
        </p:txBody>
      </p:sp>
      <p:pic>
        <p:nvPicPr>
          <p:cNvPr id="749" name="Google Shape;749;p56"/>
          <p:cNvPicPr preferRelativeResize="0"/>
          <p:nvPr/>
        </p:nvPicPr>
        <p:blipFill rotWithShape="1">
          <a:blip r:embed="rId3">
            <a:alphaModFix/>
          </a:blip>
          <a:srcRect/>
          <a:stretch/>
        </p:blipFill>
        <p:spPr>
          <a:xfrm>
            <a:off x="9797207" y="2559802"/>
            <a:ext cx="1647050" cy="1647050"/>
          </a:xfrm>
          <a:prstGeom prst="rect">
            <a:avLst/>
          </a:prstGeom>
          <a:noFill/>
          <a:ln>
            <a:noFill/>
          </a:ln>
        </p:spPr>
      </p:pic>
      <p:sp>
        <p:nvSpPr>
          <p:cNvPr id="750" name="Google Shape;750;p56"/>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In welk gedrag wil jij nog verder groeien?</a:t>
            </a:r>
            <a:endParaRPr sz="1400" b="0" i="0" u="none" strike="noStrike" cap="none">
              <a:solidFill>
                <a:srgbClr val="203F7B"/>
              </a:solidFill>
              <a:latin typeface="Arial"/>
              <a:ea typeface="Arial"/>
              <a:cs typeface="Arial"/>
              <a:sym typeface="Arial"/>
            </a:endParaRPr>
          </a:p>
        </p:txBody>
      </p:sp>
      <p:sp>
        <p:nvSpPr>
          <p:cNvPr id="751" name="Google Shape;751;p56"/>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52" name="Google Shape;752;p56"/>
          <p:cNvSpPr/>
          <p:nvPr/>
        </p:nvSpPr>
        <p:spPr>
          <a:xfrm>
            <a:off x="1252982" y="1620561"/>
            <a:ext cx="7748636"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Breng structuur aan in gesprekken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Gebruik Dialog om informatie te delen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Agendeer besprekpunten in Dialog </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Trigger het plannen van gesprekken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Gebruik Dialog in je way-of-working</a:t>
            </a:r>
            <a:endParaRPr sz="2800" b="0" i="0" u="none" strike="noStrike" cap="none">
              <a:solidFill>
                <a:schemeClr val="dk1"/>
              </a:solidFill>
              <a:latin typeface="Nunito Sans"/>
              <a:ea typeface="Nunito Sans"/>
              <a:cs typeface="Nunito Sans"/>
              <a:sym typeface="Nunito Sans"/>
            </a:endParaRPr>
          </a:p>
        </p:txBody>
      </p:sp>
      <p:pic>
        <p:nvPicPr>
          <p:cNvPr id="753" name="Google Shape;753;p56"/>
          <p:cNvPicPr preferRelativeResize="0"/>
          <p:nvPr/>
        </p:nvPicPr>
        <p:blipFill rotWithShape="1">
          <a:blip r:embed="rId4">
            <a:alphaModFix/>
          </a:blip>
          <a:srcRect/>
          <a:stretch/>
        </p:blipFill>
        <p:spPr>
          <a:xfrm>
            <a:off x="826802" y="1935078"/>
            <a:ext cx="316964" cy="244927"/>
          </a:xfrm>
          <a:prstGeom prst="rect">
            <a:avLst/>
          </a:prstGeom>
          <a:noFill/>
          <a:ln>
            <a:noFill/>
          </a:ln>
        </p:spPr>
      </p:pic>
      <p:pic>
        <p:nvPicPr>
          <p:cNvPr id="754" name="Google Shape;754;p56"/>
          <p:cNvPicPr preferRelativeResize="0"/>
          <p:nvPr/>
        </p:nvPicPr>
        <p:blipFill rotWithShape="1">
          <a:blip r:embed="rId4">
            <a:alphaModFix/>
          </a:blip>
          <a:srcRect/>
          <a:stretch/>
        </p:blipFill>
        <p:spPr>
          <a:xfrm>
            <a:off x="818481" y="2589696"/>
            <a:ext cx="316964" cy="244927"/>
          </a:xfrm>
          <a:prstGeom prst="rect">
            <a:avLst/>
          </a:prstGeom>
          <a:noFill/>
          <a:ln>
            <a:noFill/>
          </a:ln>
        </p:spPr>
      </p:pic>
      <p:pic>
        <p:nvPicPr>
          <p:cNvPr id="755" name="Google Shape;755;p56"/>
          <p:cNvPicPr preferRelativeResize="0"/>
          <p:nvPr/>
        </p:nvPicPr>
        <p:blipFill rotWithShape="1">
          <a:blip r:embed="rId4">
            <a:alphaModFix/>
          </a:blip>
          <a:srcRect/>
          <a:stretch/>
        </p:blipFill>
        <p:spPr>
          <a:xfrm>
            <a:off x="818481" y="3244314"/>
            <a:ext cx="316964" cy="244927"/>
          </a:xfrm>
          <a:prstGeom prst="rect">
            <a:avLst/>
          </a:prstGeom>
          <a:noFill/>
          <a:ln>
            <a:noFill/>
          </a:ln>
        </p:spPr>
      </p:pic>
      <p:pic>
        <p:nvPicPr>
          <p:cNvPr id="756" name="Google Shape;756;p56"/>
          <p:cNvPicPr preferRelativeResize="0"/>
          <p:nvPr/>
        </p:nvPicPr>
        <p:blipFill rotWithShape="1">
          <a:blip r:embed="rId4">
            <a:alphaModFix/>
          </a:blip>
          <a:srcRect/>
          <a:stretch/>
        </p:blipFill>
        <p:spPr>
          <a:xfrm>
            <a:off x="826802" y="3875505"/>
            <a:ext cx="316964" cy="244927"/>
          </a:xfrm>
          <a:prstGeom prst="rect">
            <a:avLst/>
          </a:prstGeom>
          <a:noFill/>
          <a:ln>
            <a:noFill/>
          </a:ln>
        </p:spPr>
      </p:pic>
      <p:pic>
        <p:nvPicPr>
          <p:cNvPr id="757" name="Google Shape;757;p56"/>
          <p:cNvPicPr preferRelativeResize="0"/>
          <p:nvPr/>
        </p:nvPicPr>
        <p:blipFill rotWithShape="1">
          <a:blip r:embed="rId4">
            <a:alphaModFix/>
          </a:blip>
          <a:srcRect/>
          <a:stretch/>
        </p:blipFill>
        <p:spPr>
          <a:xfrm>
            <a:off x="826802" y="4492266"/>
            <a:ext cx="316964" cy="24492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2"/>
        <p:cNvGrpSpPr/>
        <p:nvPr/>
      </p:nvGrpSpPr>
      <p:grpSpPr>
        <a:xfrm>
          <a:off x="0" y="0"/>
          <a:ext cx="0" cy="0"/>
          <a:chOff x="0" y="0"/>
          <a:chExt cx="0" cy="0"/>
        </a:xfrm>
      </p:grpSpPr>
      <p:sp>
        <p:nvSpPr>
          <p:cNvPr id="763" name="Google Shape;763;p57"/>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764" name="Google Shape;764;p57"/>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765" name="Google Shape;765;p57"/>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Pauze</a:t>
            </a:r>
            <a:endParaRPr sz="4200" b="0" i="0" u="none" strike="noStrike" cap="none">
              <a:solidFill>
                <a:schemeClr val="dk1"/>
              </a:solidFill>
              <a:latin typeface="Nunito Sans"/>
              <a:ea typeface="Nunito Sans"/>
              <a:cs typeface="Nunito Sans"/>
              <a:sym typeface="Nunito Sans"/>
            </a:endParaRPr>
          </a:p>
        </p:txBody>
      </p:sp>
      <p:pic>
        <p:nvPicPr>
          <p:cNvPr id="766" name="Google Shape;766;p57"/>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Google Shape;772;p58"/>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773" name="Google Shape;773;p58"/>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774" name="Google Shape;774;p58"/>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Samenvatting</a:t>
            </a:r>
            <a:endParaRPr sz="4200" b="0" i="0" u="none" strike="noStrike" cap="none">
              <a:solidFill>
                <a:schemeClr val="dk1"/>
              </a:solidFill>
              <a:latin typeface="Nunito Sans"/>
              <a:ea typeface="Nunito Sans"/>
              <a:cs typeface="Nunito Sans"/>
              <a:sym typeface="Nunito Sans"/>
            </a:endParaRPr>
          </a:p>
        </p:txBody>
      </p:sp>
      <p:pic>
        <p:nvPicPr>
          <p:cNvPr id="775" name="Google Shape;775;p58"/>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9"/>
        <p:cNvGrpSpPr/>
        <p:nvPr/>
      </p:nvGrpSpPr>
      <p:grpSpPr>
        <a:xfrm>
          <a:off x="0" y="0"/>
          <a:ext cx="0" cy="0"/>
          <a:chOff x="0" y="0"/>
          <a:chExt cx="0" cy="0"/>
        </a:xfrm>
      </p:grpSpPr>
      <p:sp>
        <p:nvSpPr>
          <p:cNvPr id="780" name="Google Shape;780;p59"/>
          <p:cNvSpPr/>
          <p:nvPr/>
        </p:nvSpPr>
        <p:spPr>
          <a:xfrm>
            <a:off x="373110" y="1215456"/>
            <a:ext cx="8860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8FB"/>
                </a:solidFill>
                <a:latin typeface="Calibri"/>
                <a:ea typeface="Calibri"/>
                <a:cs typeface="Calibri"/>
                <a:sym typeface="Calibri"/>
              </a:rPr>
              <a:t>     </a:t>
            </a:r>
            <a:endParaRPr sz="2400" b="0" i="0" u="none" strike="noStrike" cap="none">
              <a:solidFill>
                <a:srgbClr val="F2F8FB"/>
              </a:solidFill>
              <a:latin typeface="Calibri"/>
              <a:ea typeface="Calibri"/>
              <a:cs typeface="Calibri"/>
              <a:sym typeface="Calibri"/>
            </a:endParaRPr>
          </a:p>
        </p:txBody>
      </p:sp>
      <p:sp>
        <p:nvSpPr>
          <p:cNvPr id="781" name="Google Shape;781;p59"/>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Samenvattend: Kenmerken goed gesprek</a:t>
            </a:r>
            <a:endParaRPr sz="4400" b="0" i="0" u="none" strike="noStrike" cap="none">
              <a:solidFill>
                <a:srgbClr val="203F7B"/>
              </a:solidFill>
              <a:latin typeface="Calibri"/>
              <a:ea typeface="Calibri"/>
              <a:cs typeface="Calibri"/>
              <a:sym typeface="Calibri"/>
            </a:endParaRPr>
          </a:p>
        </p:txBody>
      </p:sp>
      <p:sp>
        <p:nvSpPr>
          <p:cNvPr id="782" name="Google Shape;782;p59"/>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83" name="Google Shape;783;p59"/>
          <p:cNvSpPr/>
          <p:nvPr/>
        </p:nvSpPr>
        <p:spPr>
          <a:xfrm>
            <a:off x="1252982" y="1620561"/>
            <a:ext cx="6932374"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Gezamenlijk doel</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Positieve houding</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Echt luisteren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Scherp doorvragen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Feedback (growth mindset)</a:t>
            </a:r>
            <a:endParaRPr sz="1400" b="0" i="0" u="none" strike="noStrike" cap="none">
              <a:solidFill>
                <a:schemeClr val="dk1"/>
              </a:solidFill>
              <a:latin typeface="Arial"/>
              <a:ea typeface="Arial"/>
              <a:cs typeface="Arial"/>
              <a:sym typeface="Arial"/>
            </a:endParaRPr>
          </a:p>
        </p:txBody>
      </p:sp>
      <p:pic>
        <p:nvPicPr>
          <p:cNvPr id="784" name="Google Shape;784;p59"/>
          <p:cNvPicPr preferRelativeResize="0"/>
          <p:nvPr/>
        </p:nvPicPr>
        <p:blipFill rotWithShape="1">
          <a:blip r:embed="rId3">
            <a:alphaModFix/>
          </a:blip>
          <a:srcRect/>
          <a:stretch/>
        </p:blipFill>
        <p:spPr>
          <a:xfrm>
            <a:off x="826802" y="1935078"/>
            <a:ext cx="316964" cy="244927"/>
          </a:xfrm>
          <a:prstGeom prst="rect">
            <a:avLst/>
          </a:prstGeom>
          <a:noFill/>
          <a:ln>
            <a:noFill/>
          </a:ln>
        </p:spPr>
      </p:pic>
      <p:pic>
        <p:nvPicPr>
          <p:cNvPr id="785" name="Google Shape;785;p59"/>
          <p:cNvPicPr preferRelativeResize="0"/>
          <p:nvPr/>
        </p:nvPicPr>
        <p:blipFill rotWithShape="1">
          <a:blip r:embed="rId3">
            <a:alphaModFix/>
          </a:blip>
          <a:srcRect/>
          <a:stretch/>
        </p:blipFill>
        <p:spPr>
          <a:xfrm>
            <a:off x="818481" y="2589696"/>
            <a:ext cx="316964" cy="244927"/>
          </a:xfrm>
          <a:prstGeom prst="rect">
            <a:avLst/>
          </a:prstGeom>
          <a:noFill/>
          <a:ln>
            <a:noFill/>
          </a:ln>
        </p:spPr>
      </p:pic>
      <p:sp>
        <p:nvSpPr>
          <p:cNvPr id="786" name="Google Shape;786;p59"/>
          <p:cNvSpPr/>
          <p:nvPr/>
        </p:nvSpPr>
        <p:spPr>
          <a:xfrm>
            <a:off x="9427464" y="1215456"/>
            <a:ext cx="2386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pic>
        <p:nvPicPr>
          <p:cNvPr id="787" name="Google Shape;787;p59"/>
          <p:cNvPicPr preferRelativeResize="0"/>
          <p:nvPr/>
        </p:nvPicPr>
        <p:blipFill rotWithShape="1">
          <a:blip r:embed="rId3">
            <a:alphaModFix/>
          </a:blip>
          <a:srcRect/>
          <a:stretch/>
        </p:blipFill>
        <p:spPr>
          <a:xfrm>
            <a:off x="818481" y="3244314"/>
            <a:ext cx="316964" cy="244927"/>
          </a:xfrm>
          <a:prstGeom prst="rect">
            <a:avLst/>
          </a:prstGeom>
          <a:noFill/>
          <a:ln>
            <a:noFill/>
          </a:ln>
        </p:spPr>
      </p:pic>
      <p:pic>
        <p:nvPicPr>
          <p:cNvPr id="788" name="Google Shape;788;p59"/>
          <p:cNvPicPr preferRelativeResize="0"/>
          <p:nvPr/>
        </p:nvPicPr>
        <p:blipFill rotWithShape="1">
          <a:blip r:embed="rId3">
            <a:alphaModFix/>
          </a:blip>
          <a:srcRect/>
          <a:stretch/>
        </p:blipFill>
        <p:spPr>
          <a:xfrm>
            <a:off x="826802" y="3875505"/>
            <a:ext cx="316964" cy="244927"/>
          </a:xfrm>
          <a:prstGeom prst="rect">
            <a:avLst/>
          </a:prstGeom>
          <a:noFill/>
          <a:ln>
            <a:noFill/>
          </a:ln>
        </p:spPr>
      </p:pic>
      <p:pic>
        <p:nvPicPr>
          <p:cNvPr id="789" name="Google Shape;789;p59"/>
          <p:cNvPicPr preferRelativeResize="0"/>
          <p:nvPr/>
        </p:nvPicPr>
        <p:blipFill rotWithShape="1">
          <a:blip r:embed="rId3">
            <a:alphaModFix/>
          </a:blip>
          <a:srcRect/>
          <a:stretch/>
        </p:blipFill>
        <p:spPr>
          <a:xfrm>
            <a:off x="826802" y="4506696"/>
            <a:ext cx="316964" cy="244927"/>
          </a:xfrm>
          <a:prstGeom prst="rect">
            <a:avLst/>
          </a:prstGeom>
          <a:noFill/>
          <a:ln>
            <a:noFill/>
          </a:ln>
        </p:spPr>
      </p:pic>
      <p:pic>
        <p:nvPicPr>
          <p:cNvPr id="790" name="Google Shape;790;p59"/>
          <p:cNvPicPr preferRelativeResize="0"/>
          <p:nvPr/>
        </p:nvPicPr>
        <p:blipFill rotWithShape="1">
          <a:blip r:embed="rId4">
            <a:alphaModFix/>
          </a:blip>
          <a:srcRect/>
          <a:stretch/>
        </p:blipFill>
        <p:spPr>
          <a:xfrm>
            <a:off x="9797759" y="2543834"/>
            <a:ext cx="1645920" cy="1645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6"/>
          <p:cNvSpPr/>
          <p:nvPr/>
        </p:nvSpPr>
        <p:spPr>
          <a:xfrm>
            <a:off x="378036" y="1215456"/>
            <a:ext cx="8860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8FB"/>
                </a:solidFill>
                <a:latin typeface="Calibri"/>
                <a:ea typeface="Calibri"/>
                <a:cs typeface="Calibri"/>
                <a:sym typeface="Calibri"/>
              </a:rPr>
              <a:t>     </a:t>
            </a:r>
            <a:endParaRPr sz="2400" b="0" i="0" u="none" strike="noStrike" cap="none">
              <a:solidFill>
                <a:srgbClr val="F2F8FB"/>
              </a:solidFill>
              <a:latin typeface="Calibri"/>
              <a:ea typeface="Calibri"/>
              <a:cs typeface="Calibri"/>
              <a:sym typeface="Calibri"/>
            </a:endParaRPr>
          </a:p>
        </p:txBody>
      </p:sp>
      <p:sp>
        <p:nvSpPr>
          <p:cNvPr id="98" name="Google Shape;98;p6"/>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203F7B"/>
                </a:solidFill>
                <a:latin typeface="Nunito Sans"/>
                <a:ea typeface="Nunito Sans"/>
                <a:cs typeface="Nunito Sans"/>
                <a:sym typeface="Nunito Sans"/>
              </a:rPr>
              <a:t>Programma</a:t>
            </a:r>
            <a:endParaRPr sz="4400" b="0" i="0" u="none" strike="noStrike" cap="none">
              <a:solidFill>
                <a:srgbClr val="203F7B"/>
              </a:solidFill>
              <a:latin typeface="Calibri"/>
              <a:ea typeface="Calibri"/>
              <a:cs typeface="Calibri"/>
              <a:sym typeface="Calibri"/>
            </a:endParaRPr>
          </a:p>
        </p:txBody>
      </p:sp>
      <p:sp>
        <p:nvSpPr>
          <p:cNvPr id="99" name="Google Shape;99;p6"/>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0" name="Google Shape;100;p6"/>
          <p:cNvSpPr/>
          <p:nvPr/>
        </p:nvSpPr>
        <p:spPr>
          <a:xfrm>
            <a:off x="1329299" y="1452264"/>
            <a:ext cx="6932374"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Gezamenlijk</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doel</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Positieve</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houding</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Echt</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luisteren</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Scherp</a:t>
            </a:r>
            <a:r>
              <a:rPr lang="en-US" sz="2800" b="0" i="0" u="none" strike="noStrike" cap="none" dirty="0">
                <a:solidFill>
                  <a:schemeClr val="dk1"/>
                </a:solidFill>
                <a:latin typeface="Nunito Sans"/>
                <a:ea typeface="Nunito Sans"/>
                <a:cs typeface="Nunito Sans"/>
                <a:sym typeface="Nunito Sans"/>
              </a:rPr>
              <a:t> </a:t>
            </a:r>
            <a:r>
              <a:rPr lang="en-US" sz="2800" b="0" i="0" u="none" strike="noStrike" cap="none" dirty="0" err="1">
                <a:solidFill>
                  <a:schemeClr val="dk1"/>
                </a:solidFill>
                <a:latin typeface="Nunito Sans"/>
                <a:ea typeface="Nunito Sans"/>
                <a:cs typeface="Nunito Sans"/>
                <a:sym typeface="Nunito Sans"/>
              </a:rPr>
              <a:t>doorvragen</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chemeClr val="dk1"/>
                </a:solidFill>
                <a:latin typeface="Nunito Sans"/>
                <a:ea typeface="Nunito Sans"/>
                <a:cs typeface="Nunito Sans"/>
                <a:sym typeface="Nunito Sans"/>
              </a:rPr>
              <a:t>Feedback (growth mindset)</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Nunito Sans"/>
                <a:ea typeface="Nunito Sans"/>
                <a:cs typeface="Nunito Sans"/>
                <a:sym typeface="Nunito Sans"/>
              </a:rPr>
              <a:t>Gespreksversnellers</a:t>
            </a:r>
            <a:endParaRPr sz="1400" b="0" i="0" u="none" strike="noStrike" cap="none" dirty="0">
              <a:solidFill>
                <a:schemeClr val="dk1"/>
              </a:solidFill>
              <a:latin typeface="Arial"/>
              <a:ea typeface="Arial"/>
              <a:cs typeface="Arial"/>
              <a:sym typeface="Arial"/>
            </a:endParaRPr>
          </a:p>
        </p:txBody>
      </p:sp>
      <p:pic>
        <p:nvPicPr>
          <p:cNvPr id="101" name="Google Shape;101;p6"/>
          <p:cNvPicPr preferRelativeResize="0"/>
          <p:nvPr/>
        </p:nvPicPr>
        <p:blipFill rotWithShape="1">
          <a:blip r:embed="rId3">
            <a:alphaModFix/>
          </a:blip>
          <a:srcRect/>
          <a:stretch/>
        </p:blipFill>
        <p:spPr>
          <a:xfrm>
            <a:off x="829884" y="1800607"/>
            <a:ext cx="316964" cy="244927"/>
          </a:xfrm>
          <a:prstGeom prst="rect">
            <a:avLst/>
          </a:prstGeom>
          <a:noFill/>
          <a:ln>
            <a:noFill/>
          </a:ln>
        </p:spPr>
      </p:pic>
      <p:pic>
        <p:nvPicPr>
          <p:cNvPr id="102" name="Google Shape;102;p6"/>
          <p:cNvPicPr preferRelativeResize="0"/>
          <p:nvPr/>
        </p:nvPicPr>
        <p:blipFill rotWithShape="1">
          <a:blip r:embed="rId3">
            <a:alphaModFix/>
          </a:blip>
          <a:srcRect/>
          <a:stretch/>
        </p:blipFill>
        <p:spPr>
          <a:xfrm>
            <a:off x="821563" y="2455225"/>
            <a:ext cx="316964" cy="244927"/>
          </a:xfrm>
          <a:prstGeom prst="rect">
            <a:avLst/>
          </a:prstGeom>
          <a:noFill/>
          <a:ln>
            <a:noFill/>
          </a:ln>
        </p:spPr>
      </p:pic>
      <p:sp>
        <p:nvSpPr>
          <p:cNvPr id="103" name="Google Shape;103;p6"/>
          <p:cNvSpPr/>
          <p:nvPr/>
        </p:nvSpPr>
        <p:spPr>
          <a:xfrm>
            <a:off x="9427464" y="1215456"/>
            <a:ext cx="2386500" cy="43344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pic>
        <p:nvPicPr>
          <p:cNvPr id="104" name="Google Shape;104;p6"/>
          <p:cNvPicPr preferRelativeResize="0"/>
          <p:nvPr/>
        </p:nvPicPr>
        <p:blipFill rotWithShape="1">
          <a:blip r:embed="rId3">
            <a:alphaModFix/>
          </a:blip>
          <a:srcRect/>
          <a:stretch/>
        </p:blipFill>
        <p:spPr>
          <a:xfrm>
            <a:off x="821563" y="3109843"/>
            <a:ext cx="316964" cy="244927"/>
          </a:xfrm>
          <a:prstGeom prst="rect">
            <a:avLst/>
          </a:prstGeom>
          <a:noFill/>
          <a:ln>
            <a:noFill/>
          </a:ln>
        </p:spPr>
      </p:pic>
      <p:pic>
        <p:nvPicPr>
          <p:cNvPr id="105" name="Google Shape;105;p6"/>
          <p:cNvPicPr preferRelativeResize="0"/>
          <p:nvPr/>
        </p:nvPicPr>
        <p:blipFill rotWithShape="1">
          <a:blip r:embed="rId3">
            <a:alphaModFix/>
          </a:blip>
          <a:srcRect/>
          <a:stretch/>
        </p:blipFill>
        <p:spPr>
          <a:xfrm>
            <a:off x="829884" y="3741034"/>
            <a:ext cx="316964" cy="244927"/>
          </a:xfrm>
          <a:prstGeom prst="rect">
            <a:avLst/>
          </a:prstGeom>
          <a:noFill/>
          <a:ln>
            <a:noFill/>
          </a:ln>
        </p:spPr>
      </p:pic>
      <p:pic>
        <p:nvPicPr>
          <p:cNvPr id="106" name="Google Shape;106;p6"/>
          <p:cNvPicPr preferRelativeResize="0"/>
          <p:nvPr/>
        </p:nvPicPr>
        <p:blipFill rotWithShape="1">
          <a:blip r:embed="rId3">
            <a:alphaModFix/>
          </a:blip>
          <a:srcRect/>
          <a:stretch/>
        </p:blipFill>
        <p:spPr>
          <a:xfrm>
            <a:off x="829884" y="4372225"/>
            <a:ext cx="316964" cy="244927"/>
          </a:xfrm>
          <a:prstGeom prst="rect">
            <a:avLst/>
          </a:prstGeom>
          <a:noFill/>
          <a:ln>
            <a:noFill/>
          </a:ln>
        </p:spPr>
      </p:pic>
      <p:pic>
        <p:nvPicPr>
          <p:cNvPr id="107" name="Google Shape;107;p6"/>
          <p:cNvPicPr preferRelativeResize="0"/>
          <p:nvPr/>
        </p:nvPicPr>
        <p:blipFill rotWithShape="1">
          <a:blip r:embed="rId3">
            <a:alphaModFix/>
          </a:blip>
          <a:srcRect/>
          <a:stretch/>
        </p:blipFill>
        <p:spPr>
          <a:xfrm>
            <a:off x="821563" y="4927806"/>
            <a:ext cx="316964" cy="244927"/>
          </a:xfrm>
          <a:prstGeom prst="rect">
            <a:avLst/>
          </a:prstGeom>
          <a:noFill/>
          <a:ln>
            <a:noFill/>
          </a:ln>
        </p:spPr>
      </p:pic>
      <p:pic>
        <p:nvPicPr>
          <p:cNvPr id="108" name="Google Shape;108;p6"/>
          <p:cNvPicPr preferRelativeResize="0"/>
          <p:nvPr/>
        </p:nvPicPr>
        <p:blipFill rotWithShape="1">
          <a:blip r:embed="rId4">
            <a:alphaModFix/>
          </a:blip>
          <a:srcRect/>
          <a:stretch/>
        </p:blipFill>
        <p:spPr>
          <a:xfrm>
            <a:off x="9784045" y="2364768"/>
            <a:ext cx="1673352" cy="175564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5"/>
        <p:cNvGrpSpPr/>
        <p:nvPr/>
      </p:nvGrpSpPr>
      <p:grpSpPr>
        <a:xfrm>
          <a:off x="0" y="0"/>
          <a:ext cx="0" cy="0"/>
          <a:chOff x="0" y="0"/>
          <a:chExt cx="0" cy="0"/>
        </a:xfrm>
      </p:grpSpPr>
      <p:sp>
        <p:nvSpPr>
          <p:cNvPr id="796" name="Google Shape;796;p60"/>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797" name="Google Shape;797;p60"/>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798" name="Google Shape;798;p60"/>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Het goede gesprek voeren</a:t>
            </a:r>
            <a:endParaRPr sz="4200" b="0" i="0" u="none" strike="noStrike" cap="none">
              <a:solidFill>
                <a:schemeClr val="dk1"/>
              </a:solidFill>
              <a:latin typeface="Nunito Sans"/>
              <a:ea typeface="Nunito Sans"/>
              <a:cs typeface="Nunito Sans"/>
              <a:sym typeface="Nunito Sans"/>
            </a:endParaRPr>
          </a:p>
        </p:txBody>
      </p:sp>
      <p:pic>
        <p:nvPicPr>
          <p:cNvPr id="799" name="Google Shape;799;p60"/>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3"/>
        <p:cNvGrpSpPr/>
        <p:nvPr/>
      </p:nvGrpSpPr>
      <p:grpSpPr>
        <a:xfrm>
          <a:off x="0" y="0"/>
          <a:ext cx="0" cy="0"/>
          <a:chOff x="0" y="0"/>
          <a:chExt cx="0" cy="0"/>
        </a:xfrm>
      </p:grpSpPr>
      <p:sp>
        <p:nvSpPr>
          <p:cNvPr id="804" name="Google Shape;804;p61"/>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805" name="Google Shape;805;p61"/>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45 minuten (10 minuten per ronde)</a:t>
            </a:r>
            <a:endParaRPr sz="2800" b="0" i="0" u="none" strike="noStrike" cap="none">
              <a:solidFill>
                <a:schemeClr val="dk1"/>
              </a:solidFill>
              <a:latin typeface="Nunito Sans"/>
              <a:ea typeface="Nunito Sans"/>
              <a:cs typeface="Nunito Sans"/>
              <a:sym typeface="Nunito Sans"/>
            </a:endParaRPr>
          </a:p>
        </p:txBody>
      </p:sp>
      <p:sp>
        <p:nvSpPr>
          <p:cNvPr id="806" name="Google Shape;806;p61"/>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807" name="Google Shape;807;p61"/>
          <p:cNvPicPr preferRelativeResize="0"/>
          <p:nvPr/>
        </p:nvPicPr>
        <p:blipFill rotWithShape="1">
          <a:blip r:embed="rId3">
            <a:alphaModFix/>
          </a:blip>
          <a:srcRect/>
          <a:stretch/>
        </p:blipFill>
        <p:spPr>
          <a:xfrm>
            <a:off x="735499" y="3508042"/>
            <a:ext cx="447277" cy="447277"/>
          </a:xfrm>
          <a:prstGeom prst="rect">
            <a:avLst/>
          </a:prstGeom>
          <a:noFill/>
          <a:ln>
            <a:noFill/>
          </a:ln>
        </p:spPr>
      </p:pic>
      <p:pic>
        <p:nvPicPr>
          <p:cNvPr id="808" name="Google Shape;808;p61"/>
          <p:cNvPicPr preferRelativeResize="0"/>
          <p:nvPr/>
        </p:nvPicPr>
        <p:blipFill rotWithShape="1">
          <a:blip r:embed="rId3">
            <a:alphaModFix/>
          </a:blip>
          <a:srcRect/>
          <a:stretch/>
        </p:blipFill>
        <p:spPr>
          <a:xfrm>
            <a:off x="735500" y="4149147"/>
            <a:ext cx="447277" cy="447277"/>
          </a:xfrm>
          <a:prstGeom prst="rect">
            <a:avLst/>
          </a:prstGeom>
          <a:noFill/>
          <a:ln>
            <a:noFill/>
          </a:ln>
        </p:spPr>
      </p:pic>
      <p:sp>
        <p:nvSpPr>
          <p:cNvPr id="809" name="Google Shape;809;p61"/>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10" name="Google Shape;810;p61"/>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Leidinggevende – medewerker – observator</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Casus wordt gedeeld door trainer</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10 minuten per gesprek, kort nabespreken, rouleren </a:t>
            </a:r>
            <a:endParaRPr sz="1400" b="0" i="0" u="none" strike="noStrike" cap="none">
              <a:solidFill>
                <a:schemeClr val="dk1"/>
              </a:solidFill>
              <a:latin typeface="Arial"/>
              <a:ea typeface="Arial"/>
              <a:cs typeface="Arial"/>
              <a:sym typeface="Arial"/>
            </a:endParaRPr>
          </a:p>
        </p:txBody>
      </p:sp>
      <p:sp>
        <p:nvSpPr>
          <p:cNvPr id="811" name="Google Shape;811;p61"/>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Het goede gesprek voeren</a:t>
            </a:r>
            <a:endParaRPr b="0" i="0" u="none" strike="noStrike" cap="none">
              <a:solidFill>
                <a:srgbClr val="203F7B"/>
              </a:solidFill>
            </a:endParaRPr>
          </a:p>
        </p:txBody>
      </p:sp>
      <p:pic>
        <p:nvPicPr>
          <p:cNvPr id="812" name="Google Shape;812;p61"/>
          <p:cNvPicPr preferRelativeResize="0"/>
          <p:nvPr/>
        </p:nvPicPr>
        <p:blipFill rotWithShape="1">
          <a:blip r:embed="rId3">
            <a:alphaModFix/>
          </a:blip>
          <a:srcRect/>
          <a:stretch/>
        </p:blipFill>
        <p:spPr>
          <a:xfrm>
            <a:off x="735499" y="4790252"/>
            <a:ext cx="447277" cy="447277"/>
          </a:xfrm>
          <a:prstGeom prst="rect">
            <a:avLst/>
          </a:prstGeom>
          <a:noFill/>
          <a:ln>
            <a:noFill/>
          </a:ln>
        </p:spPr>
      </p:pic>
      <p:pic>
        <p:nvPicPr>
          <p:cNvPr id="813" name="Google Shape;813;p61"/>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2"/>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820" name="Google Shape;820;p62"/>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821" name="Google Shape;821;p62"/>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Secret observer</a:t>
            </a:r>
            <a:endParaRPr sz="4200" b="0" i="0" u="none" strike="noStrike" cap="none">
              <a:solidFill>
                <a:schemeClr val="dk1"/>
              </a:solidFill>
              <a:latin typeface="Nunito Sans"/>
              <a:ea typeface="Nunito Sans"/>
              <a:cs typeface="Nunito Sans"/>
              <a:sym typeface="Nunito Sans"/>
            </a:endParaRPr>
          </a:p>
        </p:txBody>
      </p:sp>
      <p:pic>
        <p:nvPicPr>
          <p:cNvPr id="822" name="Google Shape;822;p62"/>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63"/>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828" name="Google Shape;828;p63"/>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20 minuten (plenair)</a:t>
            </a:r>
            <a:endParaRPr sz="2800" b="0" i="0" u="none" strike="noStrike" cap="none">
              <a:solidFill>
                <a:schemeClr val="dk1"/>
              </a:solidFill>
              <a:latin typeface="Nunito Sans"/>
              <a:ea typeface="Nunito Sans"/>
              <a:cs typeface="Nunito Sans"/>
              <a:sym typeface="Nunito Sans"/>
            </a:endParaRPr>
          </a:p>
        </p:txBody>
      </p:sp>
      <p:sp>
        <p:nvSpPr>
          <p:cNvPr id="829" name="Google Shape;829;p63"/>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830" name="Google Shape;830;p63"/>
          <p:cNvPicPr preferRelativeResize="0"/>
          <p:nvPr/>
        </p:nvPicPr>
        <p:blipFill rotWithShape="1">
          <a:blip r:embed="rId3">
            <a:alphaModFix/>
          </a:blip>
          <a:srcRect/>
          <a:stretch/>
        </p:blipFill>
        <p:spPr>
          <a:xfrm>
            <a:off x="735499" y="3508042"/>
            <a:ext cx="447277" cy="447277"/>
          </a:xfrm>
          <a:prstGeom prst="rect">
            <a:avLst/>
          </a:prstGeom>
          <a:noFill/>
          <a:ln>
            <a:noFill/>
          </a:ln>
        </p:spPr>
      </p:pic>
      <p:pic>
        <p:nvPicPr>
          <p:cNvPr id="831" name="Google Shape;831;p63"/>
          <p:cNvPicPr preferRelativeResize="0"/>
          <p:nvPr/>
        </p:nvPicPr>
        <p:blipFill rotWithShape="1">
          <a:blip r:embed="rId3">
            <a:alphaModFix/>
          </a:blip>
          <a:srcRect/>
          <a:stretch/>
        </p:blipFill>
        <p:spPr>
          <a:xfrm>
            <a:off x="735500" y="4149147"/>
            <a:ext cx="447277" cy="447277"/>
          </a:xfrm>
          <a:prstGeom prst="rect">
            <a:avLst/>
          </a:prstGeom>
          <a:noFill/>
          <a:ln>
            <a:noFill/>
          </a:ln>
        </p:spPr>
      </p:pic>
      <p:sp>
        <p:nvSpPr>
          <p:cNvPr id="832" name="Google Shape;832;p63"/>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33" name="Google Shape;833;p63"/>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Welk compliment geef je je collega (focus op gedrag)?</a:t>
            </a:r>
            <a:br>
              <a:rPr lang="en-US" sz="2800" b="0" i="0" u="none" strike="noStrike" cap="none">
                <a:solidFill>
                  <a:schemeClr val="dk1"/>
                </a:solidFill>
                <a:latin typeface="Nunito Sans"/>
                <a:ea typeface="Nunito Sans"/>
                <a:cs typeface="Nunito Sans"/>
                <a:sym typeface="Nunito Sans"/>
              </a:rPr>
            </a:br>
            <a:r>
              <a:rPr lang="en-US" sz="2800" b="0" i="0" u="none" strike="noStrike" cap="none">
                <a:solidFill>
                  <a:schemeClr val="dk1"/>
                </a:solidFill>
                <a:latin typeface="Nunito Sans"/>
                <a:ea typeface="Nunito Sans"/>
                <a:cs typeface="Nunito Sans"/>
                <a:sym typeface="Nunito Sans"/>
              </a:rPr>
              <a:t>Welke tip geef je je collega (growth mindset)?</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vind je van de feedback (ontvanger)?</a:t>
            </a:r>
            <a:endParaRPr sz="2800" b="0" i="0" u="none" strike="noStrike" cap="none">
              <a:solidFill>
                <a:schemeClr val="dk1"/>
              </a:solidFill>
              <a:latin typeface="Nunito Sans"/>
              <a:ea typeface="Nunito Sans"/>
              <a:cs typeface="Nunito Sans"/>
              <a:sym typeface="Nunito Sans"/>
            </a:endParaRPr>
          </a:p>
        </p:txBody>
      </p:sp>
      <p:sp>
        <p:nvSpPr>
          <p:cNvPr id="834" name="Google Shape;834;p63"/>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Secret observer</a:t>
            </a:r>
            <a:endParaRPr b="0" i="0" u="none" strike="noStrike" cap="none">
              <a:solidFill>
                <a:srgbClr val="203F7B"/>
              </a:solidFill>
            </a:endParaRPr>
          </a:p>
        </p:txBody>
      </p:sp>
      <p:pic>
        <p:nvPicPr>
          <p:cNvPr id="835" name="Google Shape;835;p63"/>
          <p:cNvPicPr preferRelativeResize="0"/>
          <p:nvPr/>
        </p:nvPicPr>
        <p:blipFill rotWithShape="1">
          <a:blip r:embed="rId3">
            <a:alphaModFix/>
          </a:blip>
          <a:srcRect/>
          <a:stretch/>
        </p:blipFill>
        <p:spPr>
          <a:xfrm>
            <a:off x="735498" y="4790252"/>
            <a:ext cx="447277" cy="447277"/>
          </a:xfrm>
          <a:prstGeom prst="rect">
            <a:avLst/>
          </a:prstGeom>
          <a:noFill/>
          <a:ln>
            <a:noFill/>
          </a:ln>
        </p:spPr>
      </p:pic>
      <p:pic>
        <p:nvPicPr>
          <p:cNvPr id="836" name="Google Shape;836;p63"/>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1"/>
        <p:cNvGrpSpPr/>
        <p:nvPr/>
      </p:nvGrpSpPr>
      <p:grpSpPr>
        <a:xfrm>
          <a:off x="0" y="0"/>
          <a:ext cx="0" cy="0"/>
          <a:chOff x="0" y="0"/>
          <a:chExt cx="0" cy="0"/>
        </a:xfrm>
      </p:grpSpPr>
      <p:sp>
        <p:nvSpPr>
          <p:cNvPr id="842" name="Google Shape;842;p64"/>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843" name="Google Shape;843;p64"/>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844" name="Google Shape;844;p64"/>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Persoonlijk plan aanscherpen (in Dialog)</a:t>
            </a:r>
            <a:endParaRPr sz="4200" b="0" i="0" u="none" strike="noStrike" cap="none">
              <a:solidFill>
                <a:schemeClr val="dk1"/>
              </a:solidFill>
              <a:latin typeface="Nunito Sans"/>
              <a:ea typeface="Nunito Sans"/>
              <a:cs typeface="Nunito Sans"/>
              <a:sym typeface="Nunito Sans"/>
            </a:endParaRPr>
          </a:p>
        </p:txBody>
      </p:sp>
      <p:pic>
        <p:nvPicPr>
          <p:cNvPr id="845" name="Google Shape;845;p64"/>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9"/>
        <p:cNvGrpSpPr/>
        <p:nvPr/>
      </p:nvGrpSpPr>
      <p:grpSpPr>
        <a:xfrm>
          <a:off x="0" y="0"/>
          <a:ext cx="0" cy="0"/>
          <a:chOff x="0" y="0"/>
          <a:chExt cx="0" cy="0"/>
        </a:xfrm>
      </p:grpSpPr>
      <p:sp>
        <p:nvSpPr>
          <p:cNvPr id="850" name="Google Shape;850;p65"/>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851" name="Google Shape;851;p65"/>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20 minuten (individueel)</a:t>
            </a:r>
            <a:endParaRPr sz="2800" b="0" i="0" u="none" strike="noStrike" cap="none">
              <a:solidFill>
                <a:schemeClr val="dk1"/>
              </a:solidFill>
              <a:latin typeface="Nunito Sans"/>
              <a:ea typeface="Nunito Sans"/>
              <a:cs typeface="Nunito Sans"/>
              <a:sym typeface="Nunito Sans"/>
            </a:endParaRPr>
          </a:p>
        </p:txBody>
      </p:sp>
      <p:sp>
        <p:nvSpPr>
          <p:cNvPr id="852" name="Google Shape;852;p65"/>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853" name="Google Shape;853;p65"/>
          <p:cNvPicPr preferRelativeResize="0"/>
          <p:nvPr/>
        </p:nvPicPr>
        <p:blipFill rotWithShape="1">
          <a:blip r:embed="rId3">
            <a:alphaModFix/>
          </a:blip>
          <a:srcRect/>
          <a:stretch/>
        </p:blipFill>
        <p:spPr>
          <a:xfrm>
            <a:off x="735499" y="3508042"/>
            <a:ext cx="447277" cy="447277"/>
          </a:xfrm>
          <a:prstGeom prst="rect">
            <a:avLst/>
          </a:prstGeom>
          <a:noFill/>
          <a:ln>
            <a:noFill/>
          </a:ln>
        </p:spPr>
      </p:pic>
      <p:pic>
        <p:nvPicPr>
          <p:cNvPr id="854" name="Google Shape;854;p65"/>
          <p:cNvPicPr preferRelativeResize="0"/>
          <p:nvPr/>
        </p:nvPicPr>
        <p:blipFill rotWithShape="1">
          <a:blip r:embed="rId3">
            <a:alphaModFix/>
          </a:blip>
          <a:srcRect/>
          <a:stretch/>
        </p:blipFill>
        <p:spPr>
          <a:xfrm>
            <a:off x="735500" y="4149147"/>
            <a:ext cx="447277" cy="447277"/>
          </a:xfrm>
          <a:prstGeom prst="rect">
            <a:avLst/>
          </a:prstGeom>
          <a:noFill/>
          <a:ln>
            <a:noFill/>
          </a:ln>
        </p:spPr>
      </p:pic>
      <p:sp>
        <p:nvSpPr>
          <p:cNvPr id="855" name="Google Shape;855;p65"/>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56" name="Google Shape;856;p65"/>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Welke ontwikkeldoel stel je voor jezelf?</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Met welk concreet gedrag ga je oefenen?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Hoe ga je dit doel verwoorden in Dialog (direct doen)</a:t>
            </a:r>
            <a:endParaRPr sz="2800" b="0" i="0" u="none" strike="noStrike" cap="none">
              <a:solidFill>
                <a:schemeClr val="dk1"/>
              </a:solidFill>
              <a:latin typeface="Nunito Sans"/>
              <a:ea typeface="Nunito Sans"/>
              <a:cs typeface="Nunito Sans"/>
              <a:sym typeface="Nunito Sans"/>
            </a:endParaRPr>
          </a:p>
        </p:txBody>
      </p:sp>
      <p:sp>
        <p:nvSpPr>
          <p:cNvPr id="857" name="Google Shape;857;p65"/>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Persoonlijk plan aanscherpen (in Dialog)</a:t>
            </a:r>
            <a:endParaRPr b="0" i="0" u="none" strike="noStrike" cap="none">
              <a:solidFill>
                <a:srgbClr val="203F7B"/>
              </a:solidFill>
            </a:endParaRPr>
          </a:p>
        </p:txBody>
      </p:sp>
      <p:pic>
        <p:nvPicPr>
          <p:cNvPr id="858" name="Google Shape;858;p65"/>
          <p:cNvPicPr preferRelativeResize="0"/>
          <p:nvPr/>
        </p:nvPicPr>
        <p:blipFill rotWithShape="1">
          <a:blip r:embed="rId3">
            <a:alphaModFix/>
          </a:blip>
          <a:srcRect/>
          <a:stretch/>
        </p:blipFill>
        <p:spPr>
          <a:xfrm>
            <a:off x="745887" y="4790252"/>
            <a:ext cx="447277" cy="447277"/>
          </a:xfrm>
          <a:prstGeom prst="rect">
            <a:avLst/>
          </a:prstGeom>
          <a:noFill/>
          <a:ln>
            <a:noFill/>
          </a:ln>
        </p:spPr>
      </p:pic>
      <p:pic>
        <p:nvPicPr>
          <p:cNvPr id="859" name="Google Shape;859;p65"/>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4"/>
        <p:cNvGrpSpPr/>
        <p:nvPr/>
      </p:nvGrpSpPr>
      <p:grpSpPr>
        <a:xfrm>
          <a:off x="0" y="0"/>
          <a:ext cx="0" cy="0"/>
          <a:chOff x="0" y="0"/>
          <a:chExt cx="0" cy="0"/>
        </a:xfrm>
      </p:grpSpPr>
      <p:sp>
        <p:nvSpPr>
          <p:cNvPr id="865" name="Google Shape;865;p66"/>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866" name="Google Shape;866;p66"/>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867" name="Google Shape;867;p66"/>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Evaluatie</a:t>
            </a:r>
            <a:endParaRPr sz="4200" b="0" i="0" u="none" strike="noStrike" cap="none">
              <a:solidFill>
                <a:schemeClr val="dk1"/>
              </a:solidFill>
              <a:latin typeface="Nunito Sans"/>
              <a:ea typeface="Nunito Sans"/>
              <a:cs typeface="Nunito Sans"/>
              <a:sym typeface="Nunito Sans"/>
            </a:endParaRPr>
          </a:p>
        </p:txBody>
      </p:sp>
      <p:pic>
        <p:nvPicPr>
          <p:cNvPr id="868" name="Google Shape;868;p66"/>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2"/>
        <p:cNvGrpSpPr/>
        <p:nvPr/>
      </p:nvGrpSpPr>
      <p:grpSpPr>
        <a:xfrm>
          <a:off x="0" y="0"/>
          <a:ext cx="0" cy="0"/>
          <a:chOff x="0" y="0"/>
          <a:chExt cx="0" cy="0"/>
        </a:xfrm>
      </p:grpSpPr>
      <p:sp>
        <p:nvSpPr>
          <p:cNvPr id="873" name="Google Shape;873;gdaad744255_0_0"/>
          <p:cNvSpPr/>
          <p:nvPr/>
        </p:nvSpPr>
        <p:spPr>
          <a:xfrm>
            <a:off x="767243" y="1525792"/>
            <a:ext cx="5253600" cy="3995100"/>
          </a:xfrm>
          <a:prstGeom prst="roundRect">
            <a:avLst>
              <a:gd name="adj" fmla="val 4308"/>
            </a:avLst>
          </a:prstGeom>
          <a:solidFill>
            <a:schemeClr val="lt1"/>
          </a:solidFill>
          <a:ln w="69850" cap="flat" cmpd="sng">
            <a:solidFill>
              <a:srgbClr val="2673AC"/>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74" name="Google Shape;874;gdaad744255_0_0"/>
          <p:cNvSpPr/>
          <p:nvPr/>
        </p:nvSpPr>
        <p:spPr>
          <a:xfrm>
            <a:off x="6312310" y="1525794"/>
            <a:ext cx="5253600" cy="39951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75" name="Google Shape;875;gdaad744255_0_0"/>
          <p:cNvSpPr txBox="1">
            <a:spLocks noGrp="1"/>
          </p:cNvSpPr>
          <p:nvPr>
            <p:ph type="title"/>
          </p:nvPr>
        </p:nvSpPr>
        <p:spPr>
          <a:xfrm>
            <a:off x="239348" y="271491"/>
            <a:ext cx="11563200" cy="9447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sz="4267">
                <a:solidFill>
                  <a:srgbClr val="203F7B"/>
                </a:solidFill>
                <a:latin typeface="Nunito Sans"/>
                <a:ea typeface="Nunito Sans"/>
                <a:cs typeface="Nunito Sans"/>
                <a:sym typeface="Nunito Sans"/>
              </a:rPr>
              <a:t>Evaluatie – 5 vragen</a:t>
            </a:r>
            <a:endParaRPr sz="4400" b="0" i="0" u="none" strike="noStrike" cap="none">
              <a:solidFill>
                <a:srgbClr val="203F7B"/>
              </a:solidFill>
              <a:latin typeface="Calibri"/>
              <a:ea typeface="Calibri"/>
              <a:cs typeface="Calibri"/>
              <a:sym typeface="Calibri"/>
            </a:endParaRPr>
          </a:p>
        </p:txBody>
      </p:sp>
      <p:pic>
        <p:nvPicPr>
          <p:cNvPr id="876" name="Google Shape;876;gdaad744255_0_0"/>
          <p:cNvPicPr preferRelativeResize="0"/>
          <p:nvPr/>
        </p:nvPicPr>
        <p:blipFill rotWithShape="1">
          <a:blip r:embed="rId3">
            <a:alphaModFix/>
          </a:blip>
          <a:srcRect/>
          <a:stretch/>
        </p:blipFill>
        <p:spPr>
          <a:xfrm>
            <a:off x="1463696" y="1592917"/>
            <a:ext cx="3860799" cy="3860799"/>
          </a:xfrm>
          <a:prstGeom prst="rect">
            <a:avLst/>
          </a:prstGeom>
          <a:noFill/>
          <a:ln>
            <a:noFill/>
          </a:ln>
        </p:spPr>
      </p:pic>
      <p:sp>
        <p:nvSpPr>
          <p:cNvPr id="877" name="Google Shape;877;gdaad744255_0_0"/>
          <p:cNvSpPr txBox="1"/>
          <p:nvPr/>
        </p:nvSpPr>
        <p:spPr>
          <a:xfrm>
            <a:off x="745067" y="643467"/>
            <a:ext cx="1848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8" name="Google Shape;878;gdaad744255_0_0"/>
          <p:cNvPicPr preferRelativeResize="0"/>
          <p:nvPr/>
        </p:nvPicPr>
        <p:blipFill rotWithShape="1">
          <a:blip r:embed="rId4">
            <a:alphaModFix/>
          </a:blip>
          <a:srcRect/>
          <a:stretch/>
        </p:blipFill>
        <p:spPr>
          <a:xfrm>
            <a:off x="7649797" y="1859116"/>
            <a:ext cx="2578607" cy="332841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3"/>
        <p:cNvGrpSpPr/>
        <p:nvPr/>
      </p:nvGrpSpPr>
      <p:grpSpPr>
        <a:xfrm>
          <a:off x="0" y="0"/>
          <a:ext cx="0" cy="0"/>
          <a:chOff x="0" y="0"/>
          <a:chExt cx="0" cy="0"/>
        </a:xfrm>
      </p:grpSpPr>
      <p:sp>
        <p:nvSpPr>
          <p:cNvPr id="884" name="Google Shape;884;p68"/>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885" name="Google Shape;885;p68"/>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886" name="Google Shape;886;p68"/>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Bedankt en succes!</a:t>
            </a:r>
            <a:endParaRPr sz="4200" b="0" i="0" u="none" strike="noStrike" cap="none">
              <a:solidFill>
                <a:schemeClr val="dk1"/>
              </a:solidFill>
              <a:latin typeface="Nunito Sans"/>
              <a:ea typeface="Nunito Sans"/>
              <a:cs typeface="Nunito Sans"/>
              <a:sym typeface="Nunito Sans"/>
            </a:endParaRPr>
          </a:p>
        </p:txBody>
      </p:sp>
      <p:pic>
        <p:nvPicPr>
          <p:cNvPr id="887" name="Google Shape;887;p68"/>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7"/>
          <p:cNvSpPr/>
          <p:nvPr/>
        </p:nvSpPr>
        <p:spPr>
          <a:xfrm>
            <a:off x="468143"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14" name="Google Shape;114;p7"/>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2 minuten (individueel) – 8 minuten (plenair)</a:t>
            </a:r>
            <a:endParaRPr sz="2800" b="0" i="0" u="none" strike="noStrike" cap="none">
              <a:solidFill>
                <a:schemeClr val="dk1"/>
              </a:solidFill>
              <a:latin typeface="Nunito Sans"/>
              <a:ea typeface="Nunito Sans"/>
              <a:cs typeface="Nunito Sans"/>
              <a:sym typeface="Nunito Sans"/>
            </a:endParaRPr>
          </a:p>
        </p:txBody>
      </p:sp>
      <p:sp>
        <p:nvSpPr>
          <p:cNvPr id="115" name="Google Shape;115;p7"/>
          <p:cNvSpPr/>
          <p:nvPr/>
        </p:nvSpPr>
        <p:spPr>
          <a:xfrm>
            <a:off x="468143"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116" name="Google Shape;116;p7"/>
          <p:cNvPicPr preferRelativeResize="0"/>
          <p:nvPr/>
        </p:nvPicPr>
        <p:blipFill rotWithShape="1">
          <a:blip r:embed="rId3">
            <a:alphaModFix/>
          </a:blip>
          <a:srcRect/>
          <a:stretch/>
        </p:blipFill>
        <p:spPr>
          <a:xfrm>
            <a:off x="735499" y="3508042"/>
            <a:ext cx="447277" cy="447277"/>
          </a:xfrm>
          <a:prstGeom prst="rect">
            <a:avLst/>
          </a:prstGeom>
          <a:noFill/>
          <a:ln>
            <a:noFill/>
          </a:ln>
        </p:spPr>
      </p:pic>
      <p:pic>
        <p:nvPicPr>
          <p:cNvPr id="117" name="Google Shape;117;p7"/>
          <p:cNvPicPr preferRelativeResize="0"/>
          <p:nvPr/>
        </p:nvPicPr>
        <p:blipFill rotWithShape="1">
          <a:blip r:embed="rId3">
            <a:alphaModFix/>
          </a:blip>
          <a:srcRect/>
          <a:stretch/>
        </p:blipFill>
        <p:spPr>
          <a:xfrm>
            <a:off x="735500" y="4149147"/>
            <a:ext cx="447277" cy="447277"/>
          </a:xfrm>
          <a:prstGeom prst="rect">
            <a:avLst/>
          </a:prstGeom>
          <a:noFill/>
          <a:ln>
            <a:noFill/>
          </a:ln>
        </p:spPr>
      </p:pic>
      <p:sp>
        <p:nvSpPr>
          <p:cNvPr id="118" name="Google Shape;118;p7"/>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19" name="Google Shape;119;p7"/>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wil je leren?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kom je brengen?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Wat verwacht je van anderen?</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Nunito Sans"/>
              <a:ea typeface="Nunito Sans"/>
              <a:cs typeface="Nunito Sans"/>
              <a:sym typeface="Nunito Sans"/>
            </a:endParaRPr>
          </a:p>
        </p:txBody>
      </p:sp>
      <p:sp>
        <p:nvSpPr>
          <p:cNvPr id="120" name="Google Shape;120;p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Verwachtingen</a:t>
            </a:r>
            <a:endParaRPr b="0" i="0" u="none" strike="noStrike" cap="none">
              <a:solidFill>
                <a:srgbClr val="203F7B"/>
              </a:solidFill>
            </a:endParaRPr>
          </a:p>
        </p:txBody>
      </p:sp>
      <p:pic>
        <p:nvPicPr>
          <p:cNvPr id="121" name="Google Shape;121;p7"/>
          <p:cNvPicPr preferRelativeResize="0"/>
          <p:nvPr/>
        </p:nvPicPr>
        <p:blipFill rotWithShape="1">
          <a:blip r:embed="rId3">
            <a:alphaModFix/>
          </a:blip>
          <a:srcRect/>
          <a:stretch/>
        </p:blipFill>
        <p:spPr>
          <a:xfrm>
            <a:off x="735498" y="4790252"/>
            <a:ext cx="447277" cy="447277"/>
          </a:xfrm>
          <a:prstGeom prst="rect">
            <a:avLst/>
          </a:prstGeom>
          <a:noFill/>
          <a:ln>
            <a:noFill/>
          </a:ln>
        </p:spPr>
      </p:pic>
      <p:pic>
        <p:nvPicPr>
          <p:cNvPr id="122" name="Google Shape;122;p7"/>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8"/>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a:latin typeface="Nunito Sans"/>
                <a:ea typeface="Nunito Sans"/>
                <a:cs typeface="Nunito Sans"/>
                <a:sym typeface="Nunito Sans"/>
              </a:rPr>
              <a:t>Online Masterclass </a:t>
            </a:r>
            <a:br>
              <a:rPr lang="en-US" sz="4200" b="1">
                <a:latin typeface="Nunito Sans"/>
                <a:ea typeface="Nunito Sans"/>
                <a:cs typeface="Nunito Sans"/>
                <a:sym typeface="Nunito Sans"/>
              </a:rPr>
            </a:br>
            <a:r>
              <a:rPr lang="en-US" sz="4200" b="1">
                <a:latin typeface="Nunito Sans"/>
                <a:ea typeface="Nunito Sans"/>
                <a:cs typeface="Nunito Sans"/>
                <a:sym typeface="Nunito Sans"/>
              </a:rPr>
              <a:t>Ontwerp je nieuwe HR-cyclus</a:t>
            </a:r>
            <a:endParaRPr sz="4200" b="0" i="0" u="none" strike="noStrike" cap="none">
              <a:solidFill>
                <a:schemeClr val="dk1"/>
              </a:solidFill>
              <a:latin typeface="Nunito Sans"/>
              <a:ea typeface="Nunito Sans"/>
              <a:cs typeface="Nunito Sans"/>
              <a:sym typeface="Nunito Sans"/>
            </a:endParaRPr>
          </a:p>
        </p:txBody>
      </p:sp>
      <p:pic>
        <p:nvPicPr>
          <p:cNvPr id="129" name="Google Shape;129;p8"/>
          <p:cNvPicPr preferRelativeResize="0"/>
          <p:nvPr/>
        </p:nvPicPr>
        <p:blipFill rotWithShape="1">
          <a:blip r:embed="rId3">
            <a:alphaModFix/>
          </a:blip>
          <a:srcRect l="1941" r="1941"/>
          <a:stretch/>
        </p:blipFill>
        <p:spPr>
          <a:xfrm>
            <a:off x="0" y="0"/>
            <a:ext cx="12192000" cy="6879950"/>
          </a:xfrm>
          <a:prstGeom prst="rect">
            <a:avLst/>
          </a:prstGeom>
          <a:noFill/>
          <a:ln>
            <a:noFill/>
          </a:ln>
        </p:spPr>
      </p:pic>
      <p:sp>
        <p:nvSpPr>
          <p:cNvPr id="130" name="Google Shape;130;p8"/>
          <p:cNvSpPr txBox="1"/>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i="0" u="none" strike="noStrike" cap="none">
                <a:solidFill>
                  <a:schemeClr val="lt1"/>
                </a:solidFill>
                <a:latin typeface="Nunito Sans"/>
                <a:ea typeface="Nunito Sans"/>
                <a:cs typeface="Nunito Sans"/>
                <a:sym typeface="Nunito Sans"/>
              </a:rPr>
              <a:t>Secret observer</a:t>
            </a:r>
            <a:endParaRPr sz="4200" b="0" i="0" u="none" strike="noStrike" cap="none">
              <a:solidFill>
                <a:schemeClr val="dk1"/>
              </a:solidFill>
              <a:latin typeface="Nunito Sans"/>
              <a:ea typeface="Nunito Sans"/>
              <a:cs typeface="Nunito Sans"/>
              <a:sym typeface="Nunito Sans"/>
            </a:endParaRPr>
          </a:p>
        </p:txBody>
      </p:sp>
      <p:pic>
        <p:nvPicPr>
          <p:cNvPr id="131" name="Google Shape;131;p8"/>
          <p:cNvPicPr preferRelativeResize="0"/>
          <p:nvPr/>
        </p:nvPicPr>
        <p:blipFill rotWithShape="1">
          <a:blip r:embed="rId4">
            <a:alphaModFix/>
          </a:blip>
          <a:srcRect/>
          <a:stretch/>
        </p:blipFill>
        <p:spPr>
          <a:xfrm>
            <a:off x="516835" y="5606443"/>
            <a:ext cx="2333647" cy="8314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9"/>
          <p:cNvSpPr/>
          <p:nvPr/>
        </p:nvSpPr>
        <p:spPr>
          <a:xfrm>
            <a:off x="468143" y="1215456"/>
            <a:ext cx="11334408"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37" name="Google Shape;137;p9"/>
          <p:cNvSpPr/>
          <p:nvPr/>
        </p:nvSpPr>
        <p:spPr>
          <a:xfrm>
            <a:off x="468143" y="2976518"/>
            <a:ext cx="11334408"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38" name="Google Shape;138;p9"/>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Aan het einde van de training</a:t>
            </a:r>
            <a:endParaRPr sz="2800" b="0" i="0" u="none" strike="noStrike" cap="none">
              <a:solidFill>
                <a:schemeClr val="dk1"/>
              </a:solidFill>
              <a:latin typeface="Nunito Sans"/>
              <a:ea typeface="Nunito Sans"/>
              <a:cs typeface="Nunito Sans"/>
              <a:sym typeface="Nunito Sans"/>
            </a:endParaRPr>
          </a:p>
        </p:txBody>
      </p:sp>
      <p:pic>
        <p:nvPicPr>
          <p:cNvPr id="139" name="Google Shape;139;p9"/>
          <p:cNvPicPr preferRelativeResize="0"/>
          <p:nvPr/>
        </p:nvPicPr>
        <p:blipFill rotWithShape="1">
          <a:blip r:embed="rId3">
            <a:alphaModFix/>
          </a:blip>
          <a:srcRect/>
          <a:stretch/>
        </p:blipFill>
        <p:spPr>
          <a:xfrm>
            <a:off x="735499" y="3508042"/>
            <a:ext cx="447277" cy="447277"/>
          </a:xfrm>
          <a:prstGeom prst="rect">
            <a:avLst/>
          </a:prstGeom>
          <a:noFill/>
          <a:ln>
            <a:noFill/>
          </a:ln>
        </p:spPr>
      </p:pic>
      <p:pic>
        <p:nvPicPr>
          <p:cNvPr id="140" name="Google Shape;140;p9"/>
          <p:cNvPicPr preferRelativeResize="0"/>
          <p:nvPr/>
        </p:nvPicPr>
        <p:blipFill rotWithShape="1">
          <a:blip r:embed="rId3">
            <a:alphaModFix/>
          </a:blip>
          <a:srcRect/>
          <a:stretch/>
        </p:blipFill>
        <p:spPr>
          <a:xfrm>
            <a:off x="735500" y="4149147"/>
            <a:ext cx="447277" cy="447277"/>
          </a:xfrm>
          <a:prstGeom prst="rect">
            <a:avLst/>
          </a:prstGeom>
          <a:noFill/>
          <a:ln>
            <a:noFill/>
          </a:ln>
        </p:spPr>
      </p:pic>
      <p:sp>
        <p:nvSpPr>
          <p:cNvPr id="141" name="Google Shape;141;p9"/>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2" name="Google Shape;142;p9"/>
          <p:cNvSpPr/>
          <p:nvPr/>
        </p:nvSpPr>
        <p:spPr>
          <a:xfrm>
            <a:off x="1267675" y="3346560"/>
            <a:ext cx="10569000" cy="237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Nunito Sans"/>
                <a:ea typeface="Nunito Sans"/>
                <a:cs typeface="Nunito Sans"/>
                <a:sym typeface="Nunito Sans"/>
              </a:rPr>
              <a:t>Welk compliment geef je je collega?</a:t>
            </a:r>
            <a:br>
              <a:rPr lang="en-US" sz="2800" b="0" i="0" u="none" strike="noStrike" cap="none">
                <a:solidFill>
                  <a:schemeClr val="dk1"/>
                </a:solidFill>
                <a:latin typeface="Nunito Sans"/>
                <a:ea typeface="Nunito Sans"/>
                <a:cs typeface="Nunito Sans"/>
                <a:sym typeface="Nunito Sans"/>
              </a:rPr>
            </a:br>
            <a:r>
              <a:rPr lang="en-US" sz="2800" b="0" i="0" u="none" strike="noStrike" cap="none">
                <a:solidFill>
                  <a:schemeClr val="dk1"/>
                </a:solidFill>
                <a:latin typeface="Nunito Sans"/>
                <a:ea typeface="Nunito Sans"/>
                <a:cs typeface="Nunito Sans"/>
                <a:sym typeface="Nunito Sans"/>
              </a:rPr>
              <a:t>Welke tip geef je je collega?</a:t>
            </a:r>
            <a:endParaRPr sz="1400" b="0" i="0" u="none" strike="noStrike" cap="none">
              <a:solidFill>
                <a:schemeClr val="dk1"/>
              </a:solidFill>
              <a:latin typeface="Arial"/>
              <a:ea typeface="Arial"/>
              <a:cs typeface="Arial"/>
              <a:sym typeface="Arial"/>
            </a:endParaRPr>
          </a:p>
        </p:txBody>
      </p:sp>
      <p:sp>
        <p:nvSpPr>
          <p:cNvPr id="143" name="Google Shape;143;p9"/>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b="0" i="0" u="none" strike="noStrike" cap="none">
                <a:solidFill>
                  <a:srgbClr val="203F7B"/>
                </a:solidFill>
                <a:latin typeface="Nunito Sans"/>
                <a:ea typeface="Nunito Sans"/>
                <a:cs typeface="Nunito Sans"/>
                <a:sym typeface="Nunito Sans"/>
              </a:rPr>
              <a:t>Secret observer</a:t>
            </a:r>
            <a:endParaRPr b="0" i="0" u="none" strike="noStrike" cap="none">
              <a:solidFill>
                <a:srgbClr val="203F7B"/>
              </a:solidFill>
            </a:endParaRPr>
          </a:p>
        </p:txBody>
      </p:sp>
      <p:pic>
        <p:nvPicPr>
          <p:cNvPr id="144" name="Google Shape;144;p9"/>
          <p:cNvPicPr preferRelativeResize="0"/>
          <p:nvPr/>
        </p:nvPicPr>
        <p:blipFill rotWithShape="1">
          <a:blip r:embed="rId4">
            <a:alphaModFix/>
          </a:blip>
          <a:srcRect/>
          <a:stretch/>
        </p:blipFill>
        <p:spPr>
          <a:xfrm>
            <a:off x="731520" y="1649068"/>
            <a:ext cx="585216" cy="566928"/>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3676</Words>
  <Application>Microsoft Office PowerPoint</Application>
  <PresentationFormat>Breedbeeld</PresentationFormat>
  <Paragraphs>463</Paragraphs>
  <Slides>68</Slides>
  <Notes>68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68</vt:i4>
      </vt:variant>
    </vt:vector>
  </HeadingPairs>
  <TitlesOfParts>
    <vt:vector size="72" baseType="lpstr">
      <vt:lpstr>Arial</vt:lpstr>
      <vt:lpstr>Calibri</vt:lpstr>
      <vt:lpstr>Nunito Sans</vt:lpstr>
      <vt:lpstr>Kantoorthema</vt:lpstr>
      <vt:lpstr>Online Masterclass  Ontwerp je nieuwe HR-cyclus</vt:lpstr>
      <vt:lpstr>PowerPoint-presentatie</vt:lpstr>
      <vt:lpstr>Jouw ervaringen</vt:lpstr>
      <vt:lpstr>Ervaringen van medewerkers</vt:lpstr>
      <vt:lpstr>PowerPoint-presentatie</vt:lpstr>
      <vt:lpstr>PowerPoint-presentatie</vt:lpstr>
      <vt:lpstr>Verwachtingen</vt:lpstr>
      <vt:lpstr>Online Masterclass  Ontwerp je nieuwe HR-cyclus</vt:lpstr>
      <vt:lpstr>Secret observer</vt:lpstr>
      <vt:lpstr>Online Masterclass  Ontwerp je nieuwe HR-cyclus</vt:lpstr>
      <vt:lpstr>Het belang van Het Goede Gesprek</vt:lpstr>
      <vt:lpstr>PowerPoint-presentatie</vt:lpstr>
      <vt:lpstr>Waar sta je nu?</vt:lpstr>
      <vt:lpstr>Online Masterclass  Ontwerp je nieuwe HR-cyclus</vt:lpstr>
      <vt:lpstr>Casus</vt:lpstr>
      <vt:lpstr>Online Masterclass  Ontwerp je nieuwe HR-cyclus</vt:lpstr>
      <vt:lpstr>PowerPoint-presentatie</vt:lpstr>
      <vt:lpstr>PowerPoint-presentatie</vt:lpstr>
      <vt:lpstr>PowerPoint-presentatie</vt:lpstr>
      <vt:lpstr>Online Masterclass  Ontwerp je nieuwe HR-cyclus</vt:lpstr>
      <vt:lpstr>Vraag 1</vt:lpstr>
      <vt:lpstr>Vraag 2</vt:lpstr>
      <vt:lpstr>Positieve houding</vt:lpstr>
      <vt:lpstr>PowerPoint-presentatie</vt:lpstr>
      <vt:lpstr>Online Masterclass  Ontwerp je nieuwe HR-cyclus</vt:lpstr>
      <vt:lpstr>Luisteren</vt:lpstr>
      <vt:lpstr>Luisterhouding</vt:lpstr>
      <vt:lpstr>Luistergedrag</vt:lpstr>
      <vt:lpstr>Luisterhouding</vt:lpstr>
      <vt:lpstr>Echt luisteren</vt:lpstr>
      <vt:lpstr>PowerPoint-presentatie</vt:lpstr>
      <vt:lpstr>Online Masterclass  Ontwerp je nieuwe HR-cyclus</vt:lpstr>
      <vt:lpstr>Online Masterclass  Ontwerp je nieuwe HR-cyclus</vt:lpstr>
      <vt:lpstr>Oefening</vt:lpstr>
      <vt:lpstr>PowerPoint-presentatie</vt:lpstr>
      <vt:lpstr>Aannames gebruiken</vt:lpstr>
      <vt:lpstr>PowerPoint-presentatie</vt:lpstr>
      <vt:lpstr>Soorten vragen</vt:lpstr>
      <vt:lpstr>Soorten vragen</vt:lpstr>
      <vt:lpstr>Oefening</vt:lpstr>
      <vt:lpstr>Voorwaartse vragen</vt:lpstr>
      <vt:lpstr>PowerPoint-presentatie</vt:lpstr>
      <vt:lpstr>Online Masterclass  Ontwerp je nieuwe HR-cyclus</vt:lpstr>
      <vt:lpstr>Feedback</vt:lpstr>
      <vt:lpstr>Feedback</vt:lpstr>
      <vt:lpstr>Wat is het doel/belang van feedback?</vt:lpstr>
      <vt:lpstr>Effectief feedback geven</vt:lpstr>
      <vt:lpstr>Aandachtspunt bij feedback geven</vt:lpstr>
      <vt:lpstr>Feedback vanuit een growth mindset</vt:lpstr>
      <vt:lpstr>PowerPoint-presentatie</vt:lpstr>
      <vt:lpstr>Online Masterclass  Ontwerp je nieuwe HR-cyclus</vt:lpstr>
      <vt:lpstr>Drie versnellers</vt:lpstr>
      <vt:lpstr>Bied structuur</vt:lpstr>
      <vt:lpstr>PowerPoint-presentatie</vt:lpstr>
      <vt:lpstr>Creëer triggers</vt:lpstr>
      <vt:lpstr>PowerPoint-presentatie</vt:lpstr>
      <vt:lpstr>Online Masterclass  Ontwerp je nieuwe HR-cyclus</vt:lpstr>
      <vt:lpstr>Online Masterclass  Ontwerp je nieuwe HR-cyclus</vt:lpstr>
      <vt:lpstr>PowerPoint-presentatie</vt:lpstr>
      <vt:lpstr>Online Masterclass  Ontwerp je nieuwe HR-cyclus</vt:lpstr>
      <vt:lpstr>Het goede gesprek voeren</vt:lpstr>
      <vt:lpstr>Online Masterclass  Ontwerp je nieuwe HR-cyclus</vt:lpstr>
      <vt:lpstr>Secret observer</vt:lpstr>
      <vt:lpstr>Online Masterclass  Ontwerp je nieuwe HR-cyclus</vt:lpstr>
      <vt:lpstr>Persoonlijk plan aanscherpen (in Dialog)</vt:lpstr>
      <vt:lpstr>Online Masterclass  Ontwerp je nieuwe HR-cyclus</vt:lpstr>
      <vt:lpstr>Evaluatie – 5 vragen</vt:lpstr>
      <vt:lpstr>Online Masterclass  Ontwerp je nieuwe HR-cyclus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Masterclass  Ontwerp je nieuwe HR-cyclus</dc:title>
  <dc:creator>Louis van Woerden</dc:creator>
  <cp:lastModifiedBy>Sander Bouwmans</cp:lastModifiedBy>
  <cp:revision>1</cp:revision>
  <dcterms:modified xsi:type="dcterms:W3CDTF">2022-05-24T09:13:39Z</dcterms:modified>
</cp:coreProperties>
</file>