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Nuni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jIAz7pbSrOtPd7IDTrr4Fsm8xp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AD88EE-C722-42AE-9F20-37218AA62B10}">
  <a:tblStyle styleId="{62AD88EE-C722-42AE-9F20-37218AA62B1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unito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NunitoSans-italic.fntdata"/><Relationship Id="rId16" Type="http://schemas.openxmlformats.org/officeDocument/2006/relationships/slide" Target="slides/slide11.xml"/><Relationship Id="rId38" Type="http://schemas.openxmlformats.org/officeDocument/2006/relationships/font" Target="fonts/Nunito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 name="Google Shape;3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Leg de verbinding met Dialog</a:t>
            </a:r>
            <a:endParaRPr b="0" i="0" sz="1200" u="none" cap="none" strike="noStrike">
              <a:solidFill>
                <a:schemeClr val="dk1"/>
              </a:solidFill>
              <a:latin typeface="Calibri"/>
              <a:ea typeface="Calibri"/>
              <a:cs typeface="Calibri"/>
              <a:sym typeface="Calibri"/>
            </a:endParaRPr>
          </a:p>
        </p:txBody>
      </p:sp>
      <p:sp>
        <p:nvSpPr>
          <p:cNvPr id="150" name="Google Shape;15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Organisaties die hun HR-cyclus vernieuwen geven vaak dezelfde redenen waarom de huidige cyclus niet werkt. Welke van deze 4 redenen is herkenbaar in jouw organisatie?</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verbinding met Dialog en de volgende slide</a:t>
            </a:r>
            <a:endParaRPr/>
          </a:p>
        </p:txBody>
      </p:sp>
      <p:sp>
        <p:nvSpPr>
          <p:cNvPr id="169" name="Google Shape;169;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196" name="Google Shape;19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4" name="Google Shape;20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Je kunt dit (en de volgende drie slides) combineren met het laten zien van de demo.</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Je kunt er ook voor kiezen om dit (en de volgende drie slides) eerst te vertellen en dan de demo te laten zien (tell-show-do).</a:t>
            </a:r>
            <a:endParaRPr/>
          </a:p>
        </p:txBody>
      </p:sp>
      <p:sp>
        <p:nvSpPr>
          <p:cNvPr id="212" name="Google Shape;21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28" name="Google Shape;22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44" name="Google Shape;24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62" name="Google Shape;26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278" name="Google Shape;27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86" name="Google Shape;28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0" name="Google Shape;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93" name="Google Shape;29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00" name="Google Shape;30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07" name="Google Shape;30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14" name="Google Shape;3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322" name="Google Shape;322;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29" name="Google Shape;32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6:notes"/>
          <p:cNvSpPr/>
          <p:nvPr>
            <p:ph idx="2" type="sldImg"/>
          </p:nvPr>
        </p:nvSpPr>
        <p:spPr>
          <a:xfrm>
            <a:off x="141288" y="768350"/>
            <a:ext cx="68214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6:notes"/>
          <p:cNvSpPr txBox="1"/>
          <p:nvPr>
            <p:ph idx="1" type="body"/>
          </p:nvPr>
        </p:nvSpPr>
        <p:spPr>
          <a:xfrm>
            <a:off x="710407" y="4861441"/>
            <a:ext cx="5683200" cy="4605600"/>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Clr>
                <a:schemeClr val="lt1"/>
              </a:buClr>
              <a:buSzPts val="1200"/>
              <a:buNone/>
            </a:pPr>
            <a:r>
              <a:t/>
            </a:r>
            <a:endParaRPr sz="1300"/>
          </a:p>
        </p:txBody>
      </p:sp>
      <p:sp>
        <p:nvSpPr>
          <p:cNvPr id="346" name="Google Shape;346;p26:notes"/>
          <p:cNvSpPr txBox="1"/>
          <p:nvPr>
            <p:ph idx="12" type="sldNum"/>
          </p:nvPr>
        </p:nvSpPr>
        <p:spPr>
          <a:xfrm>
            <a:off x="4023992" y="9721107"/>
            <a:ext cx="3078300" cy="5118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371" name="Google Shape;371;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Wat gaan we doen in de coachingssessies? Ga hier de komende dagen mee aan de slag.</a:t>
            </a:r>
            <a:endParaRPr b="0" i="0" sz="1200" u="none" cap="none" strike="noStrike">
              <a:solidFill>
                <a:schemeClr val="lt1"/>
              </a:solidFill>
              <a:latin typeface="Calibri"/>
              <a:ea typeface="Calibri"/>
              <a:cs typeface="Calibri"/>
              <a:sym typeface="Calibri"/>
            </a:endParaRPr>
          </a:p>
        </p:txBody>
      </p:sp>
      <p:sp>
        <p:nvSpPr>
          <p:cNvPr id="378" name="Google Shape;37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392" name="Google Shape;392;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52" name="Google Shape;5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99" name="Google Shape;39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407" name="Google Shape;40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82" name="Google Shape;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7" name="Google Shape;9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104" name="Google Shape;1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Het doel van de HR-cyclus is het verbinden van organisatiedoelen met individuele, persoonlijke doelen van medewerkers/leidinggevenden. </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Iedere organisatie heeft een ambitie, wil iets bereiken, heeft doelstellingen. Jij en je collega’s dienen dit voor elkaar te krijgen. Het is en blijft mensenwerk. Echter jij wil ook wat. Jij hebt persoonlijke ambities, persoonlijke doelstellingen, talenten die je wil inzetten. Het verbinden van deze twee belangen, het organisatiebelang en jouw-belang, daar draait het om. </a:t>
            </a:r>
            <a:endParaRPr b="0" i="0" sz="1200" u="none" cap="none" strike="noStrike">
              <a:solidFill>
                <a:schemeClr val="lt1"/>
              </a:solidFill>
              <a:latin typeface="Calibri"/>
              <a:ea typeface="Calibri"/>
              <a:cs typeface="Calibri"/>
              <a:sym typeface="Calibri"/>
            </a:endParaRPr>
          </a:p>
        </p:txBody>
      </p:sp>
      <p:sp>
        <p:nvSpPr>
          <p:cNvPr id="118" name="Google Shape;1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Organisaties die hun HR-cyclus vernieuwen geven vaak dezelfde redenen waarom de huidige cyclus niet werkt. Welke van deze 4 redenen is herkenbaar in jouw organisatie?</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verbinding met Dialog en de volgende slide</a:t>
            </a:r>
            <a:endParaRPr/>
          </a:p>
        </p:txBody>
      </p:sp>
      <p:sp>
        <p:nvSpPr>
          <p:cNvPr id="132" name="Google Shape;13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g123e58b1032_0_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g123e58b1032_0_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8" name="Google Shape;18;g123e58b1032_0_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g123e58b1032_0_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g123e58b1032_0_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g123e58b1032_0_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g123e58b1032_0_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Google Shape;24;g123e58b1032_0_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 name="Google Shape;25;g123e58b1032_0_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 name="Google Shape;26;g123e58b1032_0_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g123e58b1032_0_13"/>
          <p:cNvSpPr/>
          <p:nvPr/>
        </p:nvSpPr>
        <p:spPr>
          <a:xfrm>
            <a:off x="0" y="6392917"/>
            <a:ext cx="12192000" cy="465000"/>
          </a:xfrm>
          <a:prstGeom prst="rect">
            <a:avLst/>
          </a:prstGeom>
          <a:solidFill>
            <a:srgbClr val="203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g123e58b1032_0_13"/>
          <p:cNvSpPr txBox="1"/>
          <p:nvPr/>
        </p:nvSpPr>
        <p:spPr>
          <a:xfrm>
            <a:off x="9891329" y="6488536"/>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pic>
        <p:nvPicPr>
          <p:cNvPr id="29" name="Google Shape;29;g123e58b1032_0_13"/>
          <p:cNvPicPr preferRelativeResize="0"/>
          <p:nvPr/>
        </p:nvPicPr>
        <p:blipFill rotWithShape="1">
          <a:blip r:embed="rId2">
            <a:alphaModFix/>
          </a:blip>
          <a:srcRect b="0" l="0" r="0" t="0"/>
          <a:stretch/>
        </p:blipFill>
        <p:spPr>
          <a:xfrm>
            <a:off x="179512" y="6474519"/>
            <a:ext cx="792088" cy="282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23e58b1032_0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23e58b1032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g123e58b1032_0_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g123e58b1032_0_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g123e58b1032_0_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projects.invisionapp.com/share/VNPD48R56W2#/screens/338051694" TargetMode="External"/><Relationship Id="rId6"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pic>
        <p:nvPicPr>
          <p:cNvPr id="35" name="Google Shape;35;p1"/>
          <p:cNvPicPr preferRelativeResize="0"/>
          <p:nvPr/>
        </p:nvPicPr>
        <p:blipFill rotWithShape="1">
          <a:blip r:embed="rId3">
            <a:alphaModFix/>
          </a:blip>
          <a:srcRect b="0" l="1941" r="1932" t="0"/>
          <a:stretch/>
        </p:blipFill>
        <p:spPr>
          <a:xfrm>
            <a:off x="0" y="0"/>
            <a:ext cx="12192000" cy="6879950"/>
          </a:xfrm>
          <a:prstGeom prst="rect">
            <a:avLst/>
          </a:prstGeom>
          <a:noFill/>
          <a:ln>
            <a:noFill/>
          </a:ln>
        </p:spPr>
      </p:pic>
      <p:sp>
        <p:nvSpPr>
          <p:cNvPr id="36" name="Google Shape;36;p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Kick-off HR Business Partners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959"/>
              <a:buFont typeface="Calibri"/>
              <a:buNone/>
            </a:pPr>
            <a:r>
              <a:rPr b="1" i="0" lang="en-US" sz="4200" u="none" cap="none" strike="noStrike">
                <a:solidFill>
                  <a:schemeClr val="lt1"/>
                </a:solidFill>
                <a:latin typeface="Nunito Sans"/>
                <a:ea typeface="Nunito Sans"/>
                <a:cs typeface="Nunito Sans"/>
                <a:sym typeface="Nunito Sans"/>
              </a:rPr>
              <a:t>Nieuwe HR-cyclus</a:t>
            </a:r>
            <a:endParaRPr b="0" i="0" sz="4200" u="none" cap="none" strike="noStrike">
              <a:solidFill>
                <a:schemeClr val="dk1"/>
              </a:solidFill>
              <a:latin typeface="Nunito Sans"/>
              <a:ea typeface="Nunito Sans"/>
              <a:cs typeface="Nunito Sans"/>
              <a:sym typeface="Nunito Sans"/>
            </a:endParaRPr>
          </a:p>
        </p:txBody>
      </p:sp>
      <p:pic>
        <p:nvPicPr>
          <p:cNvPr id="37" name="Google Shape;37;p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1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153" name="Google Shape;153;p10"/>
          <p:cNvGrpSpPr/>
          <p:nvPr/>
        </p:nvGrpSpPr>
        <p:grpSpPr>
          <a:xfrm>
            <a:off x="335359" y="1215456"/>
            <a:ext cx="3649930" cy="4787138"/>
            <a:chOff x="3176380" y="1047797"/>
            <a:chExt cx="2737448" cy="3108130"/>
          </a:xfrm>
        </p:grpSpPr>
        <p:sp>
          <p:nvSpPr>
            <p:cNvPr id="154" name="Google Shape;154;p10"/>
            <p:cNvSpPr/>
            <p:nvPr/>
          </p:nvSpPr>
          <p:spPr>
            <a:xfrm>
              <a:off x="3176380" y="1047797"/>
              <a:ext cx="2716048"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55" name="Google Shape;155;p10"/>
            <p:cNvSpPr/>
            <p:nvPr/>
          </p:nvSpPr>
          <p:spPr>
            <a:xfrm>
              <a:off x="3197779" y="2648793"/>
              <a:ext cx="2716049" cy="461665"/>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Eigenaarschap</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We geven medewerkers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het vertrouwen om meer</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de regie te voeren </a:t>
              </a:r>
              <a:endParaRPr b="0" i="0" sz="2100" u="none" cap="none" strike="noStrike">
                <a:solidFill>
                  <a:schemeClr val="dk1"/>
                </a:solidFill>
                <a:latin typeface="Calibri"/>
                <a:ea typeface="Calibri"/>
                <a:cs typeface="Calibri"/>
                <a:sym typeface="Calibri"/>
              </a:endParaRPr>
            </a:p>
          </p:txBody>
        </p:sp>
      </p:grpSp>
      <p:grpSp>
        <p:nvGrpSpPr>
          <p:cNvPr id="156" name="Google Shape;156;p10"/>
          <p:cNvGrpSpPr/>
          <p:nvPr/>
        </p:nvGrpSpPr>
        <p:grpSpPr>
          <a:xfrm>
            <a:off x="4072242" y="1215456"/>
            <a:ext cx="3794317" cy="4787138"/>
            <a:chOff x="6008087" y="1072692"/>
            <a:chExt cx="2906246" cy="3136091"/>
          </a:xfrm>
        </p:grpSpPr>
        <p:sp>
          <p:nvSpPr>
            <p:cNvPr id="157" name="Google Shape;157;p10"/>
            <p:cNvSpPr/>
            <p:nvPr/>
          </p:nvSpPr>
          <p:spPr>
            <a:xfrm>
              <a:off x="6008087" y="1072692"/>
              <a:ext cx="2884392" cy="3136091"/>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58" name="Google Shape;158;p10"/>
            <p:cNvSpPr/>
            <p:nvPr/>
          </p:nvSpPr>
          <p:spPr>
            <a:xfrm>
              <a:off x="6029939" y="2709910"/>
              <a:ext cx="2884394" cy="59003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Reflectie &amp; feedback</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We stimuleren zelfreflectie en feedback wat leidt tot betere resultaten</a:t>
              </a:r>
              <a:endParaRPr b="0" i="0" sz="1400" u="none" cap="none" strike="noStrike">
                <a:solidFill>
                  <a:schemeClr val="dk1"/>
                </a:solidFill>
                <a:latin typeface="Arial"/>
                <a:ea typeface="Arial"/>
                <a:cs typeface="Arial"/>
                <a:sym typeface="Arial"/>
              </a:endParaRPr>
            </a:p>
          </p:txBody>
        </p:sp>
      </p:grpSp>
      <p:sp>
        <p:nvSpPr>
          <p:cNvPr id="159" name="Google Shape;159;p10"/>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Wat willen we stimuleren?</a:t>
            </a:r>
            <a:endParaRPr b="0" i="0" u="none" cap="none" strike="noStrike">
              <a:solidFill>
                <a:srgbClr val="203F7B"/>
              </a:solidFill>
            </a:endParaRPr>
          </a:p>
        </p:txBody>
      </p:sp>
      <p:grpSp>
        <p:nvGrpSpPr>
          <p:cNvPr id="160" name="Google Shape;160;p10"/>
          <p:cNvGrpSpPr/>
          <p:nvPr/>
        </p:nvGrpSpPr>
        <p:grpSpPr>
          <a:xfrm>
            <a:off x="7953513" y="1215456"/>
            <a:ext cx="3736838" cy="4816426"/>
            <a:chOff x="395536" y="1047796"/>
            <a:chExt cx="2696724" cy="3108130"/>
          </a:xfrm>
        </p:grpSpPr>
        <p:sp>
          <p:nvSpPr>
            <p:cNvPr id="161" name="Google Shape;161;p10"/>
            <p:cNvSpPr/>
            <p:nvPr/>
          </p:nvSpPr>
          <p:spPr>
            <a:xfrm>
              <a:off x="395536" y="1047796"/>
              <a:ext cx="2696724"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62" name="Google Shape;162;p10"/>
            <p:cNvSpPr/>
            <p:nvPr/>
          </p:nvSpPr>
          <p:spPr>
            <a:xfrm>
              <a:off x="395536" y="2659821"/>
              <a:ext cx="2696724" cy="580957"/>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Het goede gesprek</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We zijn steeds met elkaar in gesprek over hoe het gaat en wat iemand nodig heeft</a:t>
              </a:r>
              <a:endParaRPr b="0" i="0" sz="1400" u="none" cap="none" strike="noStrike">
                <a:solidFill>
                  <a:schemeClr val="dk1"/>
                </a:solidFill>
                <a:latin typeface="Arial"/>
                <a:ea typeface="Arial"/>
                <a:cs typeface="Arial"/>
                <a:sym typeface="Arial"/>
              </a:endParaRPr>
            </a:p>
          </p:txBody>
        </p:sp>
      </p:grpSp>
      <p:pic>
        <p:nvPicPr>
          <p:cNvPr id="163" name="Google Shape;163;p10"/>
          <p:cNvPicPr preferRelativeResize="0"/>
          <p:nvPr/>
        </p:nvPicPr>
        <p:blipFill rotWithShape="1">
          <a:blip r:embed="rId3">
            <a:alphaModFix/>
          </a:blip>
          <a:srcRect b="0" l="0" r="0" t="0"/>
          <a:stretch/>
        </p:blipFill>
        <p:spPr>
          <a:xfrm>
            <a:off x="1572768" y="2048256"/>
            <a:ext cx="1197864" cy="1179576"/>
          </a:xfrm>
          <a:prstGeom prst="rect">
            <a:avLst/>
          </a:prstGeom>
          <a:noFill/>
          <a:ln>
            <a:noFill/>
          </a:ln>
        </p:spPr>
      </p:pic>
      <p:pic>
        <p:nvPicPr>
          <p:cNvPr id="164" name="Google Shape;164;p10"/>
          <p:cNvPicPr preferRelativeResize="0"/>
          <p:nvPr/>
        </p:nvPicPr>
        <p:blipFill rotWithShape="1">
          <a:blip r:embed="rId4">
            <a:alphaModFix/>
          </a:blip>
          <a:srcRect b="0" l="553" r="543" t="0"/>
          <a:stretch/>
        </p:blipFill>
        <p:spPr>
          <a:xfrm>
            <a:off x="5385816" y="2048256"/>
            <a:ext cx="1193800" cy="1179576"/>
          </a:xfrm>
          <a:prstGeom prst="rect">
            <a:avLst/>
          </a:prstGeom>
          <a:noFill/>
          <a:ln>
            <a:noFill/>
          </a:ln>
        </p:spPr>
      </p:pic>
      <p:pic>
        <p:nvPicPr>
          <p:cNvPr id="165" name="Google Shape;165;p10"/>
          <p:cNvPicPr preferRelativeResize="0"/>
          <p:nvPr/>
        </p:nvPicPr>
        <p:blipFill rotWithShape="1">
          <a:blip r:embed="rId5">
            <a:alphaModFix/>
          </a:blip>
          <a:srcRect b="0" l="0" r="0" t="0"/>
          <a:stretch/>
        </p:blipFill>
        <p:spPr>
          <a:xfrm>
            <a:off x="9144000" y="2190394"/>
            <a:ext cx="1197864" cy="1179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11"/>
          <p:cNvSpPr/>
          <p:nvPr/>
        </p:nvSpPr>
        <p:spPr>
          <a:xfrm rot="5400000">
            <a:off x="7253906" y="1393630"/>
            <a:ext cx="1479551" cy="7397292"/>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1"/>
          <p:cNvSpPr txBox="1"/>
          <p:nvPr/>
        </p:nvSpPr>
        <p:spPr>
          <a:xfrm>
            <a:off x="4295030" y="4352496"/>
            <a:ext cx="7397292"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73" name="Google Shape;173;p11"/>
          <p:cNvSpPr/>
          <p:nvPr/>
        </p:nvSpPr>
        <p:spPr>
          <a:xfrm rot="5400000">
            <a:off x="7253906" y="250661"/>
            <a:ext cx="1479551" cy="7397292"/>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1"/>
          <p:cNvSpPr txBox="1"/>
          <p:nvPr/>
        </p:nvSpPr>
        <p:spPr>
          <a:xfrm>
            <a:off x="4295030" y="3209521"/>
            <a:ext cx="7397292"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75" name="Google Shape;175;p11"/>
          <p:cNvSpPr/>
          <p:nvPr/>
        </p:nvSpPr>
        <p:spPr>
          <a:xfrm rot="5400000">
            <a:off x="7253908" y="-892308"/>
            <a:ext cx="1479551" cy="7397294"/>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1"/>
          <p:cNvSpPr txBox="1"/>
          <p:nvPr/>
        </p:nvSpPr>
        <p:spPr>
          <a:xfrm>
            <a:off x="4295028" y="2066572"/>
            <a:ext cx="7397294"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77" name="Google Shape;177;p1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sz="4267" u="none" cap="none" strike="noStrike">
                <a:solidFill>
                  <a:srgbClr val="203F7B"/>
                </a:solidFill>
                <a:latin typeface="Nunito Sans"/>
                <a:ea typeface="Nunito Sans"/>
                <a:cs typeface="Nunito Sans"/>
                <a:sym typeface="Nunito Sans"/>
              </a:rPr>
              <a:t>Hoe ziet de nieuwe HR-cyclus eruit?</a:t>
            </a:r>
            <a:endParaRPr b="0" i="0" sz="4400" u="none" cap="none" strike="noStrike">
              <a:solidFill>
                <a:srgbClr val="203F7B"/>
              </a:solidFill>
              <a:latin typeface="Calibri"/>
              <a:ea typeface="Calibri"/>
              <a:cs typeface="Calibri"/>
              <a:sym typeface="Calibri"/>
            </a:endParaRPr>
          </a:p>
        </p:txBody>
      </p:sp>
      <p:sp>
        <p:nvSpPr>
          <p:cNvPr id="178" name="Google Shape;178;p11"/>
          <p:cNvSpPr/>
          <p:nvPr/>
        </p:nvSpPr>
        <p:spPr>
          <a:xfrm>
            <a:off x="1373908" y="266399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79" name="Google Shape;179;p11"/>
          <p:cNvSpPr/>
          <p:nvPr/>
        </p:nvSpPr>
        <p:spPr>
          <a:xfrm>
            <a:off x="385372" y="1216120"/>
            <a:ext cx="3603989" cy="4733267"/>
          </a:xfrm>
          <a:prstGeom prst="roundRect">
            <a:avLst>
              <a:gd fmla="val 4308" name="adj"/>
            </a:avLst>
          </a:prstGeom>
          <a:solidFill>
            <a:srgbClr val="F2F8FC"/>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80" name="Google Shape;180;p11"/>
          <p:cNvSpPr/>
          <p:nvPr/>
        </p:nvSpPr>
        <p:spPr>
          <a:xfrm rot="5400000">
            <a:off x="7400266" y="-1914921"/>
            <a:ext cx="1186836" cy="7397293"/>
          </a:xfrm>
          <a:prstGeom prst="homePlate">
            <a:avLst>
              <a:gd fmla="val 22374" name="adj"/>
            </a:avLst>
          </a:prstGeom>
          <a:solidFill>
            <a:srgbClr val="F3F8FB"/>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1"/>
          <p:cNvSpPr txBox="1"/>
          <p:nvPr/>
        </p:nvSpPr>
        <p:spPr>
          <a:xfrm>
            <a:off x="4295022" y="1190328"/>
            <a:ext cx="7397293" cy="1054065"/>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82" name="Google Shape;182;p11"/>
          <p:cNvSpPr/>
          <p:nvPr/>
        </p:nvSpPr>
        <p:spPr>
          <a:xfrm>
            <a:off x="4424872" y="1353248"/>
            <a:ext cx="7104945" cy="711056"/>
          </a:xfrm>
          <a:prstGeom prst="rect">
            <a:avLst/>
          </a:prstGeom>
          <a:solidFill>
            <a:srgbClr val="F2F8FC"/>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Januari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Voorstel medewerker persoonlijk plan</a:t>
            </a:r>
            <a:endParaRPr b="0" i="0" sz="1600" u="none" cap="none" strike="noStrike">
              <a:solidFill>
                <a:schemeClr val="dk1"/>
              </a:solidFill>
              <a:latin typeface="Calibri"/>
              <a:ea typeface="Calibri"/>
              <a:cs typeface="Calibri"/>
              <a:sym typeface="Calibri"/>
            </a:endParaRPr>
          </a:p>
        </p:txBody>
      </p:sp>
      <p:sp>
        <p:nvSpPr>
          <p:cNvPr id="183" name="Google Shape;183;p11"/>
          <p:cNvSpPr/>
          <p:nvPr/>
        </p:nvSpPr>
        <p:spPr>
          <a:xfrm>
            <a:off x="5641255" y="2540084"/>
            <a:ext cx="4354097"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Februari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Bespreken persoonlijk plan</a:t>
            </a:r>
            <a:endParaRPr b="0" i="0" sz="1600" u="none" cap="none" strike="noStrike">
              <a:solidFill>
                <a:schemeClr val="dk1"/>
              </a:solidFill>
              <a:latin typeface="Calibri"/>
              <a:ea typeface="Calibri"/>
              <a:cs typeface="Calibri"/>
              <a:sym typeface="Calibri"/>
            </a:endParaRPr>
          </a:p>
        </p:txBody>
      </p:sp>
      <p:sp>
        <p:nvSpPr>
          <p:cNvPr id="184" name="Google Shape;184;p11"/>
          <p:cNvSpPr/>
          <p:nvPr/>
        </p:nvSpPr>
        <p:spPr>
          <a:xfrm>
            <a:off x="5822996" y="3711312"/>
            <a:ext cx="3932189"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Juli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Tussentijdse evaluatie</a:t>
            </a:r>
            <a:endParaRPr b="0" i="0" sz="1600" u="none" cap="none" strike="noStrike">
              <a:solidFill>
                <a:schemeClr val="dk1"/>
              </a:solidFill>
              <a:latin typeface="Calibri"/>
              <a:ea typeface="Calibri"/>
              <a:cs typeface="Calibri"/>
              <a:sym typeface="Calibri"/>
            </a:endParaRPr>
          </a:p>
        </p:txBody>
      </p:sp>
      <p:sp>
        <p:nvSpPr>
          <p:cNvPr id="185" name="Google Shape;185;p11"/>
          <p:cNvSpPr/>
          <p:nvPr/>
        </p:nvSpPr>
        <p:spPr>
          <a:xfrm>
            <a:off x="5999073" y="4873225"/>
            <a:ext cx="3560381"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December</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Eindevaluatie</a:t>
            </a:r>
            <a:endParaRPr b="0" i="0" sz="1600" u="none" cap="none" strike="noStrike">
              <a:solidFill>
                <a:schemeClr val="dk1"/>
              </a:solidFill>
              <a:latin typeface="Calibri"/>
              <a:ea typeface="Calibri"/>
              <a:cs typeface="Calibri"/>
              <a:sym typeface="Calibri"/>
            </a:endParaRPr>
          </a:p>
        </p:txBody>
      </p:sp>
      <p:sp>
        <p:nvSpPr>
          <p:cNvPr id="186" name="Google Shape;186;p11"/>
          <p:cNvSpPr/>
          <p:nvPr/>
        </p:nvSpPr>
        <p:spPr>
          <a:xfrm>
            <a:off x="1612355" y="1571184"/>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Eigenaarschap</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Medewerkers maken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een persoonlijk plan en zijn in de lead</a:t>
            </a:r>
            <a:endParaRPr b="0" i="0" sz="1600" u="none" cap="none" strike="noStrike">
              <a:solidFill>
                <a:schemeClr val="dk1"/>
              </a:solidFill>
              <a:latin typeface="Calibri"/>
              <a:ea typeface="Calibri"/>
              <a:cs typeface="Calibri"/>
              <a:sym typeface="Calibri"/>
            </a:endParaRPr>
          </a:p>
        </p:txBody>
      </p:sp>
      <p:sp>
        <p:nvSpPr>
          <p:cNvPr id="187" name="Google Shape;187;p11"/>
          <p:cNvSpPr/>
          <p:nvPr/>
        </p:nvSpPr>
        <p:spPr>
          <a:xfrm>
            <a:off x="1612354" y="3057257"/>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Reflectie &amp; feedback</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Medewerkers vragen regelmatig feedback en reflecteren.</a:t>
            </a:r>
            <a:endParaRPr b="0" i="0" sz="1600" u="none" cap="none" strike="noStrike">
              <a:solidFill>
                <a:schemeClr val="dk1"/>
              </a:solidFill>
              <a:latin typeface="Calibri"/>
              <a:ea typeface="Calibri"/>
              <a:cs typeface="Calibri"/>
              <a:sym typeface="Calibri"/>
            </a:endParaRPr>
          </a:p>
        </p:txBody>
      </p:sp>
      <p:sp>
        <p:nvSpPr>
          <p:cNvPr id="188" name="Google Shape;188;p11"/>
          <p:cNvSpPr/>
          <p:nvPr/>
        </p:nvSpPr>
        <p:spPr>
          <a:xfrm>
            <a:off x="1612354" y="4543331"/>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Het goede gesprek</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Elke bila staan we stil bij het persoonlijke plan en hoe het gaat</a:t>
            </a:r>
            <a:endParaRPr b="0" i="0" sz="1600" u="none" cap="none" strike="noStrike">
              <a:solidFill>
                <a:schemeClr val="dk1"/>
              </a:solidFill>
              <a:latin typeface="Calibri"/>
              <a:ea typeface="Calibri"/>
              <a:cs typeface="Calibri"/>
              <a:sym typeface="Calibri"/>
            </a:endParaRPr>
          </a:p>
        </p:txBody>
      </p:sp>
      <p:pic>
        <p:nvPicPr>
          <p:cNvPr id="189" name="Google Shape;189;p11"/>
          <p:cNvPicPr preferRelativeResize="0"/>
          <p:nvPr/>
        </p:nvPicPr>
        <p:blipFill rotWithShape="1">
          <a:blip r:embed="rId3">
            <a:alphaModFix/>
          </a:blip>
          <a:srcRect b="0" l="0" r="0" t="0"/>
          <a:stretch/>
        </p:blipFill>
        <p:spPr>
          <a:xfrm rot="256421">
            <a:off x="3014601" y="1597550"/>
            <a:ext cx="6641964" cy="2894250"/>
          </a:xfrm>
          <a:prstGeom prst="rect">
            <a:avLst/>
          </a:prstGeom>
          <a:noFill/>
          <a:ln>
            <a:noFill/>
          </a:ln>
        </p:spPr>
      </p:pic>
      <p:sp>
        <p:nvSpPr>
          <p:cNvPr id="190" name="Google Shape;190;p11"/>
          <p:cNvSpPr/>
          <p:nvPr/>
        </p:nvSpPr>
        <p:spPr>
          <a:xfrm rot="-7370">
            <a:off x="3647095" y="2229131"/>
            <a:ext cx="4897811" cy="1631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Nunito Sans"/>
                <a:ea typeface="Nunito Sans"/>
                <a:cs typeface="Nunito Sans"/>
                <a:sym typeface="Nunito Sans"/>
              </a:rPr>
              <a:t>Suggesties &amp; toelichting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Nunito Sans"/>
                <a:ea typeface="Nunito Sans"/>
                <a:cs typeface="Nunito Sans"/>
                <a:sym typeface="Nunito Sans"/>
              </a:rPr>
              <a:t>Pas deze slide aan aan de cyclus van de klant. Hier omschrijven we het formele proces van de klant. </a:t>
            </a:r>
            <a:endParaRPr b="0" i="0" sz="1400" u="none" cap="none" strike="noStrike">
              <a:solidFill>
                <a:srgbClr val="000000"/>
              </a:solidFill>
              <a:latin typeface="Arial"/>
              <a:ea typeface="Arial"/>
              <a:cs typeface="Arial"/>
              <a:sym typeface="Arial"/>
            </a:endParaRPr>
          </a:p>
        </p:txBody>
      </p:sp>
      <p:pic>
        <p:nvPicPr>
          <p:cNvPr id="191" name="Google Shape;191;p11"/>
          <p:cNvPicPr preferRelativeResize="0"/>
          <p:nvPr/>
        </p:nvPicPr>
        <p:blipFill rotWithShape="1">
          <a:blip r:embed="rId4">
            <a:alphaModFix/>
          </a:blip>
          <a:srcRect b="0" l="0" r="0" t="0"/>
          <a:stretch/>
        </p:blipFill>
        <p:spPr>
          <a:xfrm>
            <a:off x="559797" y="4668073"/>
            <a:ext cx="900000" cy="886269"/>
          </a:xfrm>
          <a:prstGeom prst="rect">
            <a:avLst/>
          </a:prstGeom>
          <a:noFill/>
          <a:ln>
            <a:noFill/>
          </a:ln>
        </p:spPr>
      </p:pic>
      <p:pic>
        <p:nvPicPr>
          <p:cNvPr id="192" name="Google Shape;192;p11"/>
          <p:cNvPicPr preferRelativeResize="0"/>
          <p:nvPr/>
        </p:nvPicPr>
        <p:blipFill rotWithShape="1">
          <a:blip r:embed="rId5">
            <a:alphaModFix/>
          </a:blip>
          <a:srcRect b="0" l="553" r="543" t="0"/>
          <a:stretch/>
        </p:blipFill>
        <p:spPr>
          <a:xfrm>
            <a:off x="531785" y="3158612"/>
            <a:ext cx="956016" cy="944625"/>
          </a:xfrm>
          <a:prstGeom prst="rect">
            <a:avLst/>
          </a:prstGeom>
          <a:noFill/>
          <a:ln>
            <a:noFill/>
          </a:ln>
        </p:spPr>
      </p:pic>
      <p:pic>
        <p:nvPicPr>
          <p:cNvPr id="193" name="Google Shape;193;p11"/>
          <p:cNvPicPr preferRelativeResize="0"/>
          <p:nvPr/>
        </p:nvPicPr>
        <p:blipFill rotWithShape="1">
          <a:blip r:embed="rId6">
            <a:alphaModFix/>
          </a:blip>
          <a:srcRect b="0" l="0" r="0" t="0"/>
          <a:stretch/>
        </p:blipFill>
        <p:spPr>
          <a:xfrm>
            <a:off x="559801" y="1716648"/>
            <a:ext cx="956025" cy="9414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Q&amp;A – Nieuwe HR-cyclus</a:t>
            </a:r>
            <a:endParaRPr b="0" i="0" sz="4400" u="none" cap="none" strike="noStrike">
              <a:solidFill>
                <a:srgbClr val="203F7B"/>
              </a:solidFill>
              <a:latin typeface="Calibri"/>
              <a:ea typeface="Calibri"/>
              <a:cs typeface="Calibri"/>
              <a:sym typeface="Calibri"/>
            </a:endParaRPr>
          </a:p>
        </p:txBody>
      </p:sp>
      <p:sp>
        <p:nvSpPr>
          <p:cNvPr id="199" name="Google Shape;199;p1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200" name="Google Shape;200;p12"/>
          <p:cNvGraphicFramePr/>
          <p:nvPr/>
        </p:nvGraphicFramePr>
        <p:xfrm>
          <a:off x="623348" y="1215456"/>
          <a:ext cx="3000000" cy="3000000"/>
        </p:xfrm>
        <a:graphic>
          <a:graphicData uri="http://schemas.openxmlformats.org/drawingml/2006/table">
            <a:tbl>
              <a:tblPr bandRow="1" firstRow="1">
                <a:noFill/>
                <a:tableStyleId>{62AD88EE-C722-42AE-9F20-37218AA62B10}</a:tableStyleId>
              </a:tblPr>
              <a:tblGrid>
                <a:gridCol w="5494775"/>
                <a:gridCol w="5494775"/>
              </a:tblGrid>
              <a:tr h="396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Vraag</a:t>
                      </a:r>
                      <a:endParaRPr sz="1400" u="none" cap="none" strike="noStrike"/>
                    </a:p>
                  </a:txBody>
                  <a:tcPr marT="45725" marB="45725" marR="91450" marL="91450">
                    <a:solidFill>
                      <a:srgbClr val="203F7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Antwoord</a:t>
                      </a:r>
                      <a:endParaRPr sz="1400" u="none" cap="none" strike="noStrike"/>
                    </a:p>
                  </a:txBody>
                  <a:tcPr marT="45725" marB="45725" marR="91450" marL="91450">
                    <a:solidFill>
                      <a:srgbClr val="203F7B"/>
                    </a:solidFill>
                  </a:tcPr>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pic>
        <p:nvPicPr>
          <p:cNvPr id="206" name="Google Shape;206;p13"/>
          <p:cNvPicPr preferRelativeResize="0"/>
          <p:nvPr/>
        </p:nvPicPr>
        <p:blipFill rotWithShape="1">
          <a:blip r:embed="rId3">
            <a:alphaModFix/>
          </a:blip>
          <a:srcRect b="0" l="1941" r="1932" t="0"/>
          <a:stretch/>
        </p:blipFill>
        <p:spPr>
          <a:xfrm>
            <a:off x="0" y="0"/>
            <a:ext cx="12192000" cy="6879950"/>
          </a:xfrm>
          <a:prstGeom prst="rect">
            <a:avLst/>
          </a:prstGeom>
          <a:noFill/>
          <a:ln>
            <a:noFill/>
          </a:ln>
        </p:spPr>
      </p:pic>
      <p:sp>
        <p:nvSpPr>
          <p:cNvPr id="207" name="Google Shape;207;p13"/>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Ondersteuning Dialog</a:t>
            </a:r>
            <a:endParaRPr b="0" i="0" sz="4200" u="none" cap="none" strike="noStrike">
              <a:solidFill>
                <a:schemeClr val="dk1"/>
              </a:solidFill>
              <a:latin typeface="Nunito Sans"/>
              <a:ea typeface="Nunito Sans"/>
              <a:cs typeface="Nunito Sans"/>
              <a:sym typeface="Nunito Sans"/>
            </a:endParaRPr>
          </a:p>
        </p:txBody>
      </p:sp>
      <p:pic>
        <p:nvPicPr>
          <p:cNvPr id="208" name="Google Shape;208;p13"/>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14"/>
          <p:cNvSpPr/>
          <p:nvPr/>
        </p:nvSpPr>
        <p:spPr>
          <a:xfrm>
            <a:off x="374904" y="1216120"/>
            <a:ext cx="8860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15" name="Google Shape;215;p14"/>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sz="4267">
                <a:solidFill>
                  <a:srgbClr val="203F7B"/>
                </a:solidFill>
                <a:latin typeface="Nunito Sans"/>
                <a:ea typeface="Nunito Sans"/>
                <a:cs typeface="Nunito Sans"/>
                <a:sym typeface="Nunito Sans"/>
              </a:rPr>
              <a:t>Maak een persoonlijk plan</a:t>
            </a:r>
            <a:endParaRPr b="0" i="0" sz="4400" u="none" cap="none" strike="noStrike">
              <a:solidFill>
                <a:srgbClr val="203F7B"/>
              </a:solidFill>
            </a:endParaRPr>
          </a:p>
        </p:txBody>
      </p:sp>
      <p:sp>
        <p:nvSpPr>
          <p:cNvPr id="216" name="Google Shape;216;p14"/>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Wat wil je bereiken?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Prestatiedoelen</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sp>
        <p:nvSpPr>
          <p:cNvPr id="217" name="Google Shape;217;p14"/>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18" name="Google Shape;218;p14"/>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Hoe wil je herinnerd worden aan je plan?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Reminders</a:t>
            </a:r>
            <a:endParaRPr b="0" i="0" sz="1600" u="none" cap="none" strike="noStrike">
              <a:solidFill>
                <a:schemeClr val="dk1"/>
              </a:solidFill>
              <a:latin typeface="Arial"/>
              <a:ea typeface="Arial"/>
              <a:cs typeface="Arial"/>
              <a:sym typeface="Arial"/>
            </a:endParaRPr>
          </a:p>
        </p:txBody>
      </p:sp>
      <p:sp>
        <p:nvSpPr>
          <p:cNvPr id="219" name="Google Shape;219;p14"/>
          <p:cNvSpPr/>
          <p:nvPr/>
        </p:nvSpPr>
        <p:spPr>
          <a:xfrm>
            <a:off x="9427464" y="1216120"/>
            <a:ext cx="2386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20" name="Google Shape;220;p14"/>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Wat wil je ontwikkelen?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Ontwikkeldoelen</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pic>
        <p:nvPicPr>
          <p:cNvPr id="221" name="Google Shape;221;p14"/>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222" name="Google Shape;222;p14"/>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223" name="Google Shape;223;p14"/>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224" name="Google Shape;224;p14"/>
          <p:cNvPicPr preferRelativeResize="0"/>
          <p:nvPr/>
        </p:nvPicPr>
        <p:blipFill rotWithShape="1">
          <a:blip r:embed="rId4">
            <a:alphaModFix/>
          </a:blip>
          <a:srcRect b="0" l="0" r="0" t="0"/>
          <a:stretch/>
        </p:blipFill>
        <p:spPr>
          <a:xfrm>
            <a:off x="9797195" y="2743200"/>
            <a:ext cx="1647050" cy="164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15"/>
          <p:cNvSpPr/>
          <p:nvPr/>
        </p:nvSpPr>
        <p:spPr>
          <a:xfrm>
            <a:off x="374904" y="1216120"/>
            <a:ext cx="8860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31" name="Google Shape;231;p15"/>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sz="4267">
                <a:solidFill>
                  <a:srgbClr val="203F7B"/>
                </a:solidFill>
                <a:latin typeface="Nunito Sans"/>
                <a:ea typeface="Nunito Sans"/>
                <a:cs typeface="Nunito Sans"/>
                <a:sym typeface="Nunito Sans"/>
              </a:rPr>
              <a:t>Inspiratie voor je prestatiedoelen</a:t>
            </a:r>
            <a:endParaRPr b="0" i="0" sz="4400" u="none" cap="none" strike="noStrike">
              <a:solidFill>
                <a:srgbClr val="203F7B"/>
              </a:solidFill>
              <a:latin typeface="Calibri"/>
              <a:ea typeface="Calibri"/>
              <a:cs typeface="Calibri"/>
              <a:sym typeface="Calibri"/>
            </a:endParaRPr>
          </a:p>
        </p:txBody>
      </p:sp>
      <p:sp>
        <p:nvSpPr>
          <p:cNvPr id="232" name="Google Shape;232;p15"/>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Jouw huidige functie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Wat kun je doen om nog beter te worden in je huidige rol?</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sp>
        <p:nvSpPr>
          <p:cNvPr id="233" name="Google Shape;233;p15"/>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34" name="Google Shape;234;p15"/>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Eigen doelen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Wat wil je verder nog bereiken?</a:t>
            </a:r>
            <a:endParaRPr b="0" i="0" sz="1600" u="none" cap="none" strike="noStrike">
              <a:solidFill>
                <a:schemeClr val="dk1"/>
              </a:solidFill>
              <a:latin typeface="Nunito Sans"/>
              <a:ea typeface="Nunito Sans"/>
              <a:cs typeface="Nunito Sans"/>
              <a:sym typeface="Nunito Sans"/>
            </a:endParaRPr>
          </a:p>
        </p:txBody>
      </p:sp>
      <p:sp>
        <p:nvSpPr>
          <p:cNvPr id="235" name="Google Shape;235;p15"/>
          <p:cNvSpPr/>
          <p:nvPr/>
        </p:nvSpPr>
        <p:spPr>
          <a:xfrm>
            <a:off x="9427464" y="1216120"/>
            <a:ext cx="2386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36" name="Google Shape;236;p15"/>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Team- en organisatiedoelen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Wat kun je bijdragen aan de doelen van jouw team of organisatie?</a:t>
            </a:r>
            <a:br>
              <a:rPr b="0" i="0" lang="en-US" sz="1600" u="none" cap="none" strike="noStrike">
                <a:solidFill>
                  <a:schemeClr val="dk1"/>
                </a:solidFill>
                <a:latin typeface="Nunito Sans"/>
                <a:ea typeface="Nunito Sans"/>
                <a:cs typeface="Nunito Sans"/>
                <a:sym typeface="Nunito Sans"/>
              </a:rPr>
            </a:b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pic>
        <p:nvPicPr>
          <p:cNvPr id="237" name="Google Shape;237;p15"/>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238" name="Google Shape;238;p15"/>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239" name="Google Shape;239;p15"/>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descr="Afbeelding met tekst, teken&#10;&#10;Automatisch gegenereerde beschrijving" id="240" name="Google Shape;240;p15"/>
          <p:cNvPicPr preferRelativeResize="0"/>
          <p:nvPr/>
        </p:nvPicPr>
        <p:blipFill rotWithShape="1">
          <a:blip r:embed="rId4">
            <a:alphaModFix/>
          </a:blip>
          <a:srcRect b="0" l="0" r="0" t="0"/>
          <a:stretch/>
        </p:blipFill>
        <p:spPr>
          <a:xfrm>
            <a:off x="9793224" y="2743200"/>
            <a:ext cx="1645920" cy="16459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6"/>
          <p:cNvSpPr/>
          <p:nvPr/>
        </p:nvSpPr>
        <p:spPr>
          <a:xfrm>
            <a:off x="374904" y="1216120"/>
            <a:ext cx="8860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47" name="Google Shape;247;p16"/>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sz="4267">
                <a:solidFill>
                  <a:srgbClr val="203F7B"/>
                </a:solidFill>
                <a:latin typeface="Nunito Sans"/>
                <a:ea typeface="Nunito Sans"/>
                <a:cs typeface="Nunito Sans"/>
                <a:sym typeface="Nunito Sans"/>
              </a:rPr>
              <a:t>Inspiratie voor je ontwikkeldoelen</a:t>
            </a:r>
            <a:endParaRPr b="0" i="0" sz="4400" u="none" cap="none" strike="noStrike">
              <a:solidFill>
                <a:srgbClr val="203F7B"/>
              </a:solidFill>
              <a:latin typeface="Calibri"/>
              <a:ea typeface="Calibri"/>
              <a:cs typeface="Calibri"/>
              <a:sym typeface="Calibri"/>
            </a:endParaRPr>
          </a:p>
        </p:txBody>
      </p:sp>
      <p:sp>
        <p:nvSpPr>
          <p:cNvPr id="248" name="Google Shape;248;p16"/>
          <p:cNvSpPr/>
          <p:nvPr/>
        </p:nvSpPr>
        <p:spPr>
          <a:xfrm>
            <a:off x="1314913" y="1574632"/>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Competenties en kernwaarden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Wat wil je nog verder ontwikkelen?</a:t>
            </a:r>
            <a:br>
              <a:rPr b="0" i="0" lang="en-US" sz="1600" u="none" cap="none" strike="noStrike">
                <a:solidFill>
                  <a:schemeClr val="dk1"/>
                </a:solidFill>
                <a:latin typeface="Nunito Sans"/>
                <a:ea typeface="Nunito Sans"/>
                <a:cs typeface="Nunito Sans"/>
                <a:sym typeface="Nunito Sans"/>
              </a:rPr>
            </a:b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sp>
        <p:nvSpPr>
          <p:cNvPr id="249" name="Google Shape;249;p16"/>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50" name="Google Shape;250;p16"/>
          <p:cNvSpPr/>
          <p:nvPr/>
        </p:nvSpPr>
        <p:spPr>
          <a:xfrm>
            <a:off x="1314912" y="3624878"/>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Opleidingen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Welke opleiding wil je eventueel volgen?</a:t>
            </a:r>
            <a:br>
              <a:rPr b="0" i="0" lang="en-US" sz="1600" u="none" cap="none" strike="noStrike">
                <a:solidFill>
                  <a:schemeClr val="dk1"/>
                </a:solidFill>
                <a:latin typeface="Nunito Sans"/>
                <a:ea typeface="Nunito Sans"/>
                <a:cs typeface="Nunito Sans"/>
                <a:sym typeface="Nunito Sans"/>
              </a:rPr>
            </a:br>
            <a:endParaRPr b="0" i="0" sz="1600" u="none" cap="none" strike="noStrike">
              <a:solidFill>
                <a:schemeClr val="dk1"/>
              </a:solidFill>
              <a:latin typeface="Arial"/>
              <a:ea typeface="Arial"/>
              <a:cs typeface="Arial"/>
              <a:sym typeface="Arial"/>
            </a:endParaRPr>
          </a:p>
        </p:txBody>
      </p:sp>
      <p:sp>
        <p:nvSpPr>
          <p:cNvPr id="251" name="Google Shape;251;p16"/>
          <p:cNvSpPr/>
          <p:nvPr/>
        </p:nvSpPr>
        <p:spPr>
          <a:xfrm>
            <a:off x="9427464" y="1216120"/>
            <a:ext cx="2386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52" name="Google Shape;252;p16"/>
          <p:cNvSpPr/>
          <p:nvPr/>
        </p:nvSpPr>
        <p:spPr>
          <a:xfrm>
            <a:off x="1314913" y="2599755"/>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Loopbaanontwikkeling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Wil je eventueel een volgende stap zetten in je loopbaan?</a:t>
            </a:r>
            <a:br>
              <a:rPr b="0" i="0" lang="en-US" sz="1600" u="none" cap="none" strike="noStrike">
                <a:solidFill>
                  <a:schemeClr val="dk1"/>
                </a:solidFill>
                <a:latin typeface="Nunito Sans"/>
                <a:ea typeface="Nunito Sans"/>
                <a:cs typeface="Nunito Sans"/>
                <a:sym typeface="Nunito Sans"/>
              </a:rPr>
            </a:b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pic>
        <p:nvPicPr>
          <p:cNvPr id="253" name="Google Shape;253;p16"/>
          <p:cNvPicPr preferRelativeResize="0"/>
          <p:nvPr/>
        </p:nvPicPr>
        <p:blipFill rotWithShape="1">
          <a:blip r:embed="rId3">
            <a:alphaModFix/>
          </a:blip>
          <a:srcRect b="0" l="0" r="0" t="0"/>
          <a:stretch/>
        </p:blipFill>
        <p:spPr>
          <a:xfrm>
            <a:off x="853791" y="1698127"/>
            <a:ext cx="316964" cy="244927"/>
          </a:xfrm>
          <a:prstGeom prst="rect">
            <a:avLst/>
          </a:prstGeom>
          <a:noFill/>
          <a:ln>
            <a:noFill/>
          </a:ln>
        </p:spPr>
      </p:pic>
      <p:pic>
        <p:nvPicPr>
          <p:cNvPr id="254" name="Google Shape;254;p16"/>
          <p:cNvPicPr preferRelativeResize="0"/>
          <p:nvPr/>
        </p:nvPicPr>
        <p:blipFill rotWithShape="1">
          <a:blip r:embed="rId3">
            <a:alphaModFix/>
          </a:blip>
          <a:srcRect b="0" l="0" r="0" t="0"/>
          <a:stretch/>
        </p:blipFill>
        <p:spPr>
          <a:xfrm>
            <a:off x="853791" y="3757738"/>
            <a:ext cx="316964" cy="244927"/>
          </a:xfrm>
          <a:prstGeom prst="rect">
            <a:avLst/>
          </a:prstGeom>
          <a:noFill/>
          <a:ln>
            <a:noFill/>
          </a:ln>
        </p:spPr>
      </p:pic>
      <p:pic>
        <p:nvPicPr>
          <p:cNvPr id="255" name="Google Shape;255;p16"/>
          <p:cNvPicPr preferRelativeResize="0"/>
          <p:nvPr/>
        </p:nvPicPr>
        <p:blipFill rotWithShape="1">
          <a:blip r:embed="rId3">
            <a:alphaModFix/>
          </a:blip>
          <a:srcRect b="0" l="0" r="0" t="0"/>
          <a:stretch/>
        </p:blipFill>
        <p:spPr>
          <a:xfrm>
            <a:off x="853791" y="2732872"/>
            <a:ext cx="316964" cy="244927"/>
          </a:xfrm>
          <a:prstGeom prst="rect">
            <a:avLst/>
          </a:prstGeom>
          <a:noFill/>
          <a:ln>
            <a:noFill/>
          </a:ln>
        </p:spPr>
      </p:pic>
      <p:sp>
        <p:nvSpPr>
          <p:cNvPr id="256" name="Google Shape;256;p16"/>
          <p:cNvSpPr/>
          <p:nvPr/>
        </p:nvSpPr>
        <p:spPr>
          <a:xfrm>
            <a:off x="1314912" y="4650001"/>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Persoonlijke ontwikkeling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Wat wil je eventueel zelf nog verder ontwikkelen?</a:t>
            </a:r>
            <a:endParaRPr b="0" i="0" sz="1600" u="none" cap="none" strike="noStrike">
              <a:solidFill>
                <a:schemeClr val="dk1"/>
              </a:solidFill>
              <a:latin typeface="Arial"/>
              <a:ea typeface="Arial"/>
              <a:cs typeface="Arial"/>
              <a:sym typeface="Arial"/>
            </a:endParaRPr>
          </a:p>
        </p:txBody>
      </p:sp>
      <p:pic>
        <p:nvPicPr>
          <p:cNvPr id="257" name="Google Shape;257;p16"/>
          <p:cNvPicPr preferRelativeResize="0"/>
          <p:nvPr/>
        </p:nvPicPr>
        <p:blipFill rotWithShape="1">
          <a:blip r:embed="rId3">
            <a:alphaModFix/>
          </a:blip>
          <a:srcRect b="0" l="0" r="0" t="0"/>
          <a:stretch/>
        </p:blipFill>
        <p:spPr>
          <a:xfrm>
            <a:off x="853791" y="4782604"/>
            <a:ext cx="316964" cy="244927"/>
          </a:xfrm>
          <a:prstGeom prst="rect">
            <a:avLst/>
          </a:prstGeom>
          <a:noFill/>
          <a:ln>
            <a:noFill/>
          </a:ln>
        </p:spPr>
      </p:pic>
      <p:pic>
        <p:nvPicPr>
          <p:cNvPr id="258" name="Google Shape;258;p16"/>
          <p:cNvPicPr preferRelativeResize="0"/>
          <p:nvPr/>
        </p:nvPicPr>
        <p:blipFill rotWithShape="1">
          <a:blip r:embed="rId4">
            <a:alphaModFix/>
          </a:blip>
          <a:srcRect b="0" l="0" r="0" t="0"/>
          <a:stretch/>
        </p:blipFill>
        <p:spPr>
          <a:xfrm>
            <a:off x="9793224" y="2743200"/>
            <a:ext cx="1645920" cy="16459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7"/>
          <p:cNvSpPr/>
          <p:nvPr/>
        </p:nvSpPr>
        <p:spPr>
          <a:xfrm>
            <a:off x="374904" y="1216120"/>
            <a:ext cx="8860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65" name="Google Shape;265;p1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sz="4267">
                <a:solidFill>
                  <a:srgbClr val="203F7B"/>
                </a:solidFill>
                <a:latin typeface="Nunito Sans"/>
                <a:ea typeface="Nunito Sans"/>
                <a:cs typeface="Nunito Sans"/>
                <a:sym typeface="Nunito Sans"/>
              </a:rPr>
              <a:t>Algemene tips</a:t>
            </a:r>
            <a:endParaRPr b="0" i="0" sz="4400" u="none" cap="none" strike="noStrike">
              <a:solidFill>
                <a:srgbClr val="203F7B"/>
              </a:solidFill>
              <a:latin typeface="Calibri"/>
              <a:ea typeface="Calibri"/>
              <a:cs typeface="Calibri"/>
              <a:sym typeface="Calibri"/>
            </a:endParaRPr>
          </a:p>
        </p:txBody>
      </p:sp>
      <p:sp>
        <p:nvSpPr>
          <p:cNvPr id="266" name="Google Shape;266;p17"/>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Focus! Start niet met teveel doelen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Stel vooral doelen waar je nu mee aan de slag kan</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sp>
        <p:nvSpPr>
          <p:cNvPr id="267" name="Google Shape;267;p17"/>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68" name="Google Shape;268;p17"/>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Prik een vast moment om te reflecteren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Houd je plan top of mind en bespreek dit regelmatig met je </a:t>
            </a:r>
            <a:endParaRPr b="0" i="0" sz="1600" u="none" cap="none" strike="noStrike">
              <a:solidFill>
                <a:schemeClr val="dk1"/>
              </a:solidFill>
              <a:latin typeface="Nunito Sans"/>
              <a:ea typeface="Nunito Sans"/>
              <a:cs typeface="Nunito Sans"/>
              <a:sym typeface="Nunito Sans"/>
            </a:endParaRPr>
          </a:p>
        </p:txBody>
      </p:sp>
      <p:sp>
        <p:nvSpPr>
          <p:cNvPr id="269" name="Google Shape;269;p17"/>
          <p:cNvSpPr/>
          <p:nvPr/>
        </p:nvSpPr>
        <p:spPr>
          <a:xfrm>
            <a:off x="9427464" y="1216120"/>
            <a:ext cx="2386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70" name="Google Shape;270;p17"/>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Knip doelen op in haalbare stappen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Door doelen smart te maken, vergroot je de kans op succes</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p:txBody>
      </p:sp>
      <p:pic>
        <p:nvPicPr>
          <p:cNvPr id="271" name="Google Shape;271;p17"/>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272" name="Google Shape;272;p17"/>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273" name="Google Shape;273;p17"/>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274" name="Google Shape;274;p17"/>
          <p:cNvPicPr preferRelativeResize="0"/>
          <p:nvPr/>
        </p:nvPicPr>
        <p:blipFill rotWithShape="1">
          <a:blip r:embed="rId4">
            <a:alphaModFix/>
          </a:blip>
          <a:srcRect b="0" l="0" r="0" t="0"/>
          <a:stretch/>
        </p:blipFill>
        <p:spPr>
          <a:xfrm>
            <a:off x="9793224" y="2743200"/>
            <a:ext cx="1645919" cy="16459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pic>
        <p:nvPicPr>
          <p:cNvPr id="280" name="Google Shape;280;p18"/>
          <p:cNvPicPr preferRelativeResize="0"/>
          <p:nvPr/>
        </p:nvPicPr>
        <p:blipFill rotWithShape="1">
          <a:blip r:embed="rId3">
            <a:alphaModFix/>
          </a:blip>
          <a:srcRect b="0" l="1941" r="1932" t="0"/>
          <a:stretch/>
        </p:blipFill>
        <p:spPr>
          <a:xfrm>
            <a:off x="0" y="0"/>
            <a:ext cx="12192000" cy="6879950"/>
          </a:xfrm>
          <a:prstGeom prst="rect">
            <a:avLst/>
          </a:prstGeom>
          <a:noFill/>
          <a:ln>
            <a:noFill/>
          </a:ln>
        </p:spPr>
      </p:pic>
      <p:sp>
        <p:nvSpPr>
          <p:cNvPr id="281" name="Google Shape;281;p18"/>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Hoe ondersteunt Dialog jou? (demo)</a:t>
            </a:r>
            <a:endParaRPr b="0" i="0" sz="4200" u="none" cap="none" strike="noStrike">
              <a:solidFill>
                <a:schemeClr val="dk1"/>
              </a:solidFill>
              <a:latin typeface="Nunito Sans"/>
              <a:ea typeface="Nunito Sans"/>
              <a:cs typeface="Nunito Sans"/>
              <a:sym typeface="Nunito Sans"/>
            </a:endParaRPr>
          </a:p>
        </p:txBody>
      </p:sp>
      <p:pic>
        <p:nvPicPr>
          <p:cNvPr id="282" name="Google Shape;282;p18"/>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pic>
        <p:nvPicPr>
          <p:cNvPr id="283" name="Google Shape;283;p18">
            <a:hlinkClick r:id="rId5"/>
          </p:cNvPr>
          <p:cNvPicPr preferRelativeResize="0"/>
          <p:nvPr/>
        </p:nvPicPr>
        <p:blipFill rotWithShape="1">
          <a:blip r:embed="rId6">
            <a:alphaModFix/>
          </a:blip>
          <a:srcRect b="0" l="0" r="0" t="0"/>
          <a:stretch/>
        </p:blipFill>
        <p:spPr>
          <a:xfrm>
            <a:off x="6838122" y="4006907"/>
            <a:ext cx="5353878" cy="28730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9"/>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Q&amp;A – Persoonlijk plan</a:t>
            </a:r>
            <a:endParaRPr b="0" i="0" sz="4400" u="none" cap="none" strike="noStrike">
              <a:solidFill>
                <a:srgbClr val="203F7B"/>
              </a:solidFill>
              <a:latin typeface="Calibri"/>
              <a:ea typeface="Calibri"/>
              <a:cs typeface="Calibri"/>
              <a:sym typeface="Calibri"/>
            </a:endParaRPr>
          </a:p>
        </p:txBody>
      </p:sp>
      <p:sp>
        <p:nvSpPr>
          <p:cNvPr id="289" name="Google Shape;289;p19"/>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290" name="Google Shape;290;p19"/>
          <p:cNvGraphicFramePr/>
          <p:nvPr/>
        </p:nvGraphicFramePr>
        <p:xfrm>
          <a:off x="623348" y="1215456"/>
          <a:ext cx="3000000" cy="3000000"/>
        </p:xfrm>
        <a:graphic>
          <a:graphicData uri="http://schemas.openxmlformats.org/drawingml/2006/table">
            <a:tbl>
              <a:tblPr bandRow="1" firstRow="1">
                <a:noFill/>
                <a:tableStyleId>{62AD88EE-C722-42AE-9F20-37218AA62B10}</a:tableStyleId>
              </a:tblPr>
              <a:tblGrid>
                <a:gridCol w="5494775"/>
                <a:gridCol w="5494775"/>
              </a:tblGrid>
              <a:tr h="396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Vraag</a:t>
                      </a:r>
                      <a:endParaRPr sz="1400" u="none" cap="none" strike="noStrike"/>
                    </a:p>
                  </a:txBody>
                  <a:tcPr marT="45725" marB="45725" marR="91450" marL="91450">
                    <a:solidFill>
                      <a:srgbClr val="203F7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Antwoord</a:t>
                      </a:r>
                      <a:endParaRPr sz="1400" u="none" cap="none" strike="noStrike"/>
                    </a:p>
                  </a:txBody>
                  <a:tcPr marT="45725" marB="45725" marR="91450" marL="91450">
                    <a:solidFill>
                      <a:srgbClr val="203F7B"/>
                    </a:solidFill>
                  </a:tcPr>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 name="Shape 41"/>
        <p:cNvGrpSpPr/>
        <p:nvPr/>
      </p:nvGrpSpPr>
      <p:grpSpPr>
        <a:xfrm>
          <a:off x="0" y="0"/>
          <a:ext cx="0" cy="0"/>
          <a:chOff x="0" y="0"/>
          <a:chExt cx="0" cy="0"/>
        </a:xfrm>
      </p:grpSpPr>
      <p:sp>
        <p:nvSpPr>
          <p:cNvPr id="42" name="Google Shape;42;p2"/>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3" name="Google Shape;43;p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Informatie</a:t>
            </a:r>
            <a:endParaRPr b="0" i="0" sz="4400" u="none" cap="none" strike="noStrike">
              <a:solidFill>
                <a:srgbClr val="203F7B"/>
              </a:solidFill>
              <a:latin typeface="Calibri"/>
              <a:ea typeface="Calibri"/>
              <a:cs typeface="Calibri"/>
              <a:sym typeface="Calibri"/>
            </a:endParaRPr>
          </a:p>
        </p:txBody>
      </p:sp>
      <p:sp>
        <p:nvSpPr>
          <p:cNvPr id="44" name="Google Shape;44;p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5" name="Google Shape;45;p2"/>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6" name="Google Shape;46;p2"/>
          <p:cNvSpPr/>
          <p:nvPr/>
        </p:nvSpPr>
        <p:spPr>
          <a:xfrm>
            <a:off x="1252981" y="1609131"/>
            <a:ext cx="9509676"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Je ontvangt deze presentatie achteraf</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Je krijgt straks de ‘Aan de slag’ brochure</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chemeClr val="dk1"/>
                </a:solidFill>
                <a:latin typeface="Nunito Sans"/>
                <a:ea typeface="Nunito Sans"/>
                <a:cs typeface="Nunito Sans"/>
                <a:sym typeface="Nunito Sans"/>
              </a:rPr>
              <a:t>AFSPRAAK</a:t>
            </a:r>
            <a:r>
              <a:rPr b="0" i="0" lang="en-US" sz="2800" u="none" cap="none" strike="noStrike">
                <a:solidFill>
                  <a:schemeClr val="dk1"/>
                </a:solidFill>
                <a:latin typeface="Nunito Sans"/>
                <a:ea typeface="Nunito Sans"/>
                <a:cs typeface="Nunito Sans"/>
                <a:sym typeface="Nunito Sans"/>
              </a:rPr>
              <a:t>: Q&amp;A bijhouden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pic>
        <p:nvPicPr>
          <p:cNvPr id="47" name="Google Shape;47;p2"/>
          <p:cNvPicPr preferRelativeResize="0"/>
          <p:nvPr/>
        </p:nvPicPr>
        <p:blipFill rotWithShape="1">
          <a:blip r:embed="rId3">
            <a:alphaModFix/>
          </a:blip>
          <a:srcRect b="0" l="0" r="0" t="0"/>
          <a:stretch/>
        </p:blipFill>
        <p:spPr>
          <a:xfrm>
            <a:off x="821174" y="1913886"/>
            <a:ext cx="316964" cy="244927"/>
          </a:xfrm>
          <a:prstGeom prst="rect">
            <a:avLst/>
          </a:prstGeom>
          <a:noFill/>
          <a:ln>
            <a:noFill/>
          </a:ln>
        </p:spPr>
      </p:pic>
      <p:pic>
        <p:nvPicPr>
          <p:cNvPr id="48" name="Google Shape;48;p2"/>
          <p:cNvPicPr preferRelativeResize="0"/>
          <p:nvPr/>
        </p:nvPicPr>
        <p:blipFill rotWithShape="1">
          <a:blip r:embed="rId3">
            <a:alphaModFix/>
          </a:blip>
          <a:srcRect b="0" l="0" r="0" t="0"/>
          <a:stretch/>
        </p:blipFill>
        <p:spPr>
          <a:xfrm>
            <a:off x="821174" y="2522290"/>
            <a:ext cx="316964" cy="244927"/>
          </a:xfrm>
          <a:prstGeom prst="rect">
            <a:avLst/>
          </a:prstGeom>
          <a:noFill/>
          <a:ln>
            <a:noFill/>
          </a:ln>
        </p:spPr>
      </p:pic>
      <p:pic>
        <p:nvPicPr>
          <p:cNvPr id="49" name="Google Shape;49;p2"/>
          <p:cNvPicPr preferRelativeResize="0"/>
          <p:nvPr/>
        </p:nvPicPr>
        <p:blipFill rotWithShape="1">
          <a:blip r:embed="rId4">
            <a:alphaModFix/>
          </a:blip>
          <a:srcRect b="0" l="0" r="0" t="0"/>
          <a:stretch/>
        </p:blipFill>
        <p:spPr>
          <a:xfrm>
            <a:off x="9657150" y="2036350"/>
            <a:ext cx="1927150" cy="26925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0"/>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Q&amp;A – Reflecteren en feedback</a:t>
            </a:r>
            <a:endParaRPr b="0" i="0" sz="4400" u="none" cap="none" strike="noStrike">
              <a:solidFill>
                <a:srgbClr val="203F7B"/>
              </a:solidFill>
              <a:latin typeface="Calibri"/>
              <a:ea typeface="Calibri"/>
              <a:cs typeface="Calibri"/>
              <a:sym typeface="Calibri"/>
            </a:endParaRPr>
          </a:p>
        </p:txBody>
      </p:sp>
      <p:sp>
        <p:nvSpPr>
          <p:cNvPr id="296" name="Google Shape;296;p2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297" name="Google Shape;297;p20"/>
          <p:cNvGraphicFramePr/>
          <p:nvPr/>
        </p:nvGraphicFramePr>
        <p:xfrm>
          <a:off x="623348" y="1215456"/>
          <a:ext cx="3000000" cy="3000000"/>
        </p:xfrm>
        <a:graphic>
          <a:graphicData uri="http://schemas.openxmlformats.org/drawingml/2006/table">
            <a:tbl>
              <a:tblPr bandRow="1" firstRow="1">
                <a:noFill/>
                <a:tableStyleId>{62AD88EE-C722-42AE-9F20-37218AA62B10}</a:tableStyleId>
              </a:tblPr>
              <a:tblGrid>
                <a:gridCol w="5494775"/>
                <a:gridCol w="5494775"/>
              </a:tblGrid>
              <a:tr h="396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Vraag</a:t>
                      </a:r>
                      <a:endParaRPr sz="1400" u="none" cap="none" strike="noStrike"/>
                    </a:p>
                  </a:txBody>
                  <a:tcPr marT="45725" marB="45725" marR="91450" marL="91450">
                    <a:solidFill>
                      <a:srgbClr val="203F7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Antwoord</a:t>
                      </a:r>
                      <a:endParaRPr sz="1400" u="none" cap="none" strike="noStrike"/>
                    </a:p>
                  </a:txBody>
                  <a:tcPr marT="45725" marB="45725" marR="91450" marL="91450">
                    <a:solidFill>
                      <a:srgbClr val="203F7B"/>
                    </a:solidFill>
                  </a:tcPr>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1"/>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Q&amp;A – Perspectief leidinggevenden</a:t>
            </a:r>
            <a:endParaRPr b="0" i="0" sz="4400" u="none" cap="none" strike="noStrike">
              <a:solidFill>
                <a:srgbClr val="203F7B"/>
              </a:solidFill>
              <a:latin typeface="Calibri"/>
              <a:ea typeface="Calibri"/>
              <a:cs typeface="Calibri"/>
              <a:sym typeface="Calibri"/>
            </a:endParaRPr>
          </a:p>
        </p:txBody>
      </p:sp>
      <p:sp>
        <p:nvSpPr>
          <p:cNvPr id="303" name="Google Shape;303;p21"/>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304" name="Google Shape;304;p21"/>
          <p:cNvGraphicFramePr/>
          <p:nvPr/>
        </p:nvGraphicFramePr>
        <p:xfrm>
          <a:off x="623348" y="1215456"/>
          <a:ext cx="3000000" cy="3000000"/>
        </p:xfrm>
        <a:graphic>
          <a:graphicData uri="http://schemas.openxmlformats.org/drawingml/2006/table">
            <a:tbl>
              <a:tblPr bandRow="1" firstRow="1">
                <a:noFill/>
                <a:tableStyleId>{62AD88EE-C722-42AE-9F20-37218AA62B10}</a:tableStyleId>
              </a:tblPr>
              <a:tblGrid>
                <a:gridCol w="5494775"/>
                <a:gridCol w="5494775"/>
              </a:tblGrid>
              <a:tr h="396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Vraag</a:t>
                      </a:r>
                      <a:endParaRPr sz="1400" u="none" cap="none" strike="noStrike"/>
                    </a:p>
                  </a:txBody>
                  <a:tcPr marT="45725" marB="45725" marR="91450" marL="91450">
                    <a:solidFill>
                      <a:srgbClr val="203F7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Antwoord</a:t>
                      </a:r>
                      <a:endParaRPr sz="1400" u="none" cap="none" strike="noStrike"/>
                    </a:p>
                  </a:txBody>
                  <a:tcPr marT="45725" marB="45725" marR="91450" marL="91450">
                    <a:solidFill>
                      <a:srgbClr val="203F7B"/>
                    </a:solidFill>
                  </a:tcPr>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Q&amp;A – Evalueren</a:t>
            </a:r>
            <a:endParaRPr b="0" i="0" sz="4400" u="none" cap="none" strike="noStrike">
              <a:solidFill>
                <a:srgbClr val="203F7B"/>
              </a:solidFill>
              <a:latin typeface="Calibri"/>
              <a:ea typeface="Calibri"/>
              <a:cs typeface="Calibri"/>
              <a:sym typeface="Calibri"/>
            </a:endParaRPr>
          </a:p>
        </p:txBody>
      </p:sp>
      <p:sp>
        <p:nvSpPr>
          <p:cNvPr id="310" name="Google Shape;310;p2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311" name="Google Shape;311;p22"/>
          <p:cNvGraphicFramePr/>
          <p:nvPr/>
        </p:nvGraphicFramePr>
        <p:xfrm>
          <a:off x="623348" y="1215456"/>
          <a:ext cx="3000000" cy="3000000"/>
        </p:xfrm>
        <a:graphic>
          <a:graphicData uri="http://schemas.openxmlformats.org/drawingml/2006/table">
            <a:tbl>
              <a:tblPr bandRow="1" firstRow="1">
                <a:noFill/>
                <a:tableStyleId>{62AD88EE-C722-42AE-9F20-37218AA62B10}</a:tableStyleId>
              </a:tblPr>
              <a:tblGrid>
                <a:gridCol w="5494775"/>
                <a:gridCol w="5494775"/>
              </a:tblGrid>
              <a:tr h="396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Vraag</a:t>
                      </a:r>
                      <a:endParaRPr sz="1400" u="none" cap="none" strike="noStrike"/>
                    </a:p>
                  </a:txBody>
                  <a:tcPr marT="45725" marB="45725" marR="91450" marL="91450">
                    <a:solidFill>
                      <a:srgbClr val="203F7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Antwoord</a:t>
                      </a:r>
                      <a:endParaRPr sz="1400" u="none" cap="none" strike="noStrike"/>
                    </a:p>
                  </a:txBody>
                  <a:tcPr marT="45725" marB="45725" marR="91450" marL="91450">
                    <a:solidFill>
                      <a:srgbClr val="203F7B"/>
                    </a:solidFill>
                  </a:tcPr>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3"/>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Q&amp;A – Overig</a:t>
            </a:r>
            <a:endParaRPr b="0" i="0" sz="4400" u="none" cap="none" strike="noStrike">
              <a:solidFill>
                <a:srgbClr val="203F7B"/>
              </a:solidFill>
              <a:latin typeface="Calibri"/>
              <a:ea typeface="Calibri"/>
              <a:cs typeface="Calibri"/>
              <a:sym typeface="Calibri"/>
            </a:endParaRPr>
          </a:p>
        </p:txBody>
      </p:sp>
      <p:sp>
        <p:nvSpPr>
          <p:cNvPr id="317" name="Google Shape;317;p2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318" name="Google Shape;318;p23"/>
          <p:cNvGraphicFramePr/>
          <p:nvPr/>
        </p:nvGraphicFramePr>
        <p:xfrm>
          <a:off x="623348" y="1215456"/>
          <a:ext cx="3000000" cy="3000000"/>
        </p:xfrm>
        <a:graphic>
          <a:graphicData uri="http://schemas.openxmlformats.org/drawingml/2006/table">
            <a:tbl>
              <a:tblPr bandRow="1" firstRow="1">
                <a:noFill/>
                <a:tableStyleId>{62AD88EE-C722-42AE-9F20-37218AA62B10}</a:tableStyleId>
              </a:tblPr>
              <a:tblGrid>
                <a:gridCol w="5494775"/>
                <a:gridCol w="5494775"/>
              </a:tblGrid>
              <a:tr h="396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Vraag</a:t>
                      </a:r>
                      <a:endParaRPr sz="1400" u="none" cap="none" strike="noStrike"/>
                    </a:p>
                  </a:txBody>
                  <a:tcPr marT="45725" marB="45725" marR="91450" marL="91450">
                    <a:solidFill>
                      <a:srgbClr val="203F7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Nunito Sans"/>
                          <a:ea typeface="Nunito Sans"/>
                          <a:cs typeface="Nunito Sans"/>
                          <a:sym typeface="Nunito Sans"/>
                        </a:rPr>
                        <a:t>Antwoord</a:t>
                      </a:r>
                      <a:endParaRPr sz="1400" u="none" cap="none" strike="noStrike"/>
                    </a:p>
                  </a:txBody>
                  <a:tcPr marT="45725" marB="45725" marR="91450" marL="91450">
                    <a:solidFill>
                      <a:srgbClr val="203F7B"/>
                    </a:solidFill>
                  </a:tcPr>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r h="396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595959"/>
                        </a:solidFill>
                        <a:latin typeface="Nunito Sans"/>
                        <a:ea typeface="Nunito Sans"/>
                        <a:cs typeface="Nunito Sans"/>
                        <a:sym typeface="Nunito Sans"/>
                      </a:endParaRPr>
                    </a:p>
                  </a:txBody>
                  <a:tcPr marT="45725" marB="45725" marR="91450" marL="9145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pic>
        <p:nvPicPr>
          <p:cNvPr id="324" name="Google Shape;324;p24"/>
          <p:cNvPicPr preferRelativeResize="0"/>
          <p:nvPr/>
        </p:nvPicPr>
        <p:blipFill rotWithShape="1">
          <a:blip r:embed="rId3">
            <a:alphaModFix/>
          </a:blip>
          <a:srcRect b="0" l="1941" r="1932" t="0"/>
          <a:stretch/>
        </p:blipFill>
        <p:spPr>
          <a:xfrm>
            <a:off x="0" y="0"/>
            <a:ext cx="12192000" cy="6879950"/>
          </a:xfrm>
          <a:prstGeom prst="rect">
            <a:avLst/>
          </a:prstGeom>
          <a:noFill/>
          <a:ln>
            <a:noFill/>
          </a:ln>
        </p:spPr>
      </p:pic>
      <p:sp>
        <p:nvSpPr>
          <p:cNvPr id="325" name="Google Shape;325;p24"/>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Zelf aan de slag</a:t>
            </a:r>
            <a:endParaRPr b="0" i="0" sz="4200" u="none" cap="none" strike="noStrike">
              <a:solidFill>
                <a:schemeClr val="dk1"/>
              </a:solidFill>
              <a:latin typeface="Nunito Sans"/>
              <a:ea typeface="Nunito Sans"/>
              <a:cs typeface="Nunito Sans"/>
              <a:sym typeface="Nunito Sans"/>
            </a:endParaRPr>
          </a:p>
        </p:txBody>
      </p:sp>
      <p:pic>
        <p:nvPicPr>
          <p:cNvPr id="326" name="Google Shape;326;p24"/>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25"/>
          <p:cNvSpPr/>
          <p:nvPr/>
        </p:nvSpPr>
        <p:spPr>
          <a:xfrm>
            <a:off x="373110" y="1215456"/>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332" name="Google Shape;332;p25"/>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Zelf aan de slag</a:t>
            </a:r>
            <a:endParaRPr b="0" i="0" sz="4400" u="none" cap="none" strike="noStrike">
              <a:solidFill>
                <a:srgbClr val="203F7B"/>
              </a:solidFill>
              <a:latin typeface="Calibri"/>
              <a:ea typeface="Calibri"/>
              <a:cs typeface="Calibri"/>
              <a:sym typeface="Calibri"/>
            </a:endParaRPr>
          </a:p>
        </p:txBody>
      </p:sp>
      <p:sp>
        <p:nvSpPr>
          <p:cNvPr id="333" name="Google Shape;333;p2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34" name="Google Shape;334;p25"/>
          <p:cNvSpPr/>
          <p:nvPr/>
        </p:nvSpPr>
        <p:spPr>
          <a:xfrm>
            <a:off x="1252981" y="1415071"/>
            <a:ext cx="7976745"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Registreren &amp; inloggen (single sign-on)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Eigen prestatiedoelen bepalen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Eigen ontwikkeldoelen bepalen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Reflecteren op je doelen (smiley’s)</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Feedback vragen en geven (2 personen)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Dialog installeren op mobiel (zie uitleg)</a:t>
            </a:r>
            <a:endParaRPr b="0" i="0" sz="1400" u="none" cap="none" strike="noStrike">
              <a:solidFill>
                <a:schemeClr val="dk1"/>
              </a:solidFill>
              <a:latin typeface="Arial"/>
              <a:ea typeface="Arial"/>
              <a:cs typeface="Arial"/>
              <a:sym typeface="Arial"/>
            </a:endParaRPr>
          </a:p>
        </p:txBody>
      </p:sp>
      <p:pic>
        <p:nvPicPr>
          <p:cNvPr id="335" name="Google Shape;335;p25"/>
          <p:cNvPicPr preferRelativeResize="0"/>
          <p:nvPr/>
        </p:nvPicPr>
        <p:blipFill rotWithShape="1">
          <a:blip r:embed="rId3">
            <a:alphaModFix/>
          </a:blip>
          <a:srcRect b="0" l="0" r="0" t="0"/>
          <a:stretch/>
        </p:blipFill>
        <p:spPr>
          <a:xfrm>
            <a:off x="826802" y="1729588"/>
            <a:ext cx="316964" cy="244927"/>
          </a:xfrm>
          <a:prstGeom prst="rect">
            <a:avLst/>
          </a:prstGeom>
          <a:noFill/>
          <a:ln>
            <a:noFill/>
          </a:ln>
        </p:spPr>
      </p:pic>
      <p:pic>
        <p:nvPicPr>
          <p:cNvPr id="336" name="Google Shape;336;p25"/>
          <p:cNvPicPr preferRelativeResize="0"/>
          <p:nvPr/>
        </p:nvPicPr>
        <p:blipFill rotWithShape="1">
          <a:blip r:embed="rId3">
            <a:alphaModFix/>
          </a:blip>
          <a:srcRect b="0" l="0" r="0" t="0"/>
          <a:stretch/>
        </p:blipFill>
        <p:spPr>
          <a:xfrm>
            <a:off x="818481" y="2384206"/>
            <a:ext cx="316964" cy="244927"/>
          </a:xfrm>
          <a:prstGeom prst="rect">
            <a:avLst/>
          </a:prstGeom>
          <a:noFill/>
          <a:ln>
            <a:noFill/>
          </a:ln>
        </p:spPr>
      </p:pic>
      <p:sp>
        <p:nvSpPr>
          <p:cNvPr id="337" name="Google Shape;337;p25"/>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338" name="Google Shape;338;p25"/>
          <p:cNvPicPr preferRelativeResize="0"/>
          <p:nvPr/>
        </p:nvPicPr>
        <p:blipFill rotWithShape="1">
          <a:blip r:embed="rId3">
            <a:alphaModFix/>
          </a:blip>
          <a:srcRect b="0" l="0" r="0" t="0"/>
          <a:stretch/>
        </p:blipFill>
        <p:spPr>
          <a:xfrm>
            <a:off x="815623" y="3617728"/>
            <a:ext cx="316964" cy="244927"/>
          </a:xfrm>
          <a:prstGeom prst="rect">
            <a:avLst/>
          </a:prstGeom>
          <a:noFill/>
          <a:ln>
            <a:noFill/>
          </a:ln>
        </p:spPr>
      </p:pic>
      <p:pic>
        <p:nvPicPr>
          <p:cNvPr id="339" name="Google Shape;339;p25"/>
          <p:cNvPicPr preferRelativeResize="0"/>
          <p:nvPr/>
        </p:nvPicPr>
        <p:blipFill rotWithShape="1">
          <a:blip r:embed="rId3">
            <a:alphaModFix/>
          </a:blip>
          <a:srcRect b="0" l="0" r="0" t="0"/>
          <a:stretch/>
        </p:blipFill>
        <p:spPr>
          <a:xfrm>
            <a:off x="815623" y="4268875"/>
            <a:ext cx="316964" cy="244927"/>
          </a:xfrm>
          <a:prstGeom prst="rect">
            <a:avLst/>
          </a:prstGeom>
          <a:noFill/>
          <a:ln>
            <a:noFill/>
          </a:ln>
        </p:spPr>
      </p:pic>
      <p:pic>
        <p:nvPicPr>
          <p:cNvPr id="340" name="Google Shape;340;p25"/>
          <p:cNvPicPr preferRelativeResize="0"/>
          <p:nvPr/>
        </p:nvPicPr>
        <p:blipFill rotWithShape="1">
          <a:blip r:embed="rId3">
            <a:alphaModFix/>
          </a:blip>
          <a:srcRect b="0" l="0" r="0" t="0"/>
          <a:stretch/>
        </p:blipFill>
        <p:spPr>
          <a:xfrm>
            <a:off x="826802" y="4908941"/>
            <a:ext cx="316964" cy="244927"/>
          </a:xfrm>
          <a:prstGeom prst="rect">
            <a:avLst/>
          </a:prstGeom>
          <a:noFill/>
          <a:ln>
            <a:noFill/>
          </a:ln>
        </p:spPr>
      </p:pic>
      <p:pic>
        <p:nvPicPr>
          <p:cNvPr id="341" name="Google Shape;341;p25"/>
          <p:cNvPicPr preferRelativeResize="0"/>
          <p:nvPr/>
        </p:nvPicPr>
        <p:blipFill rotWithShape="1">
          <a:blip r:embed="rId3">
            <a:alphaModFix/>
          </a:blip>
          <a:srcRect b="0" l="0" r="0" t="0"/>
          <a:stretch/>
        </p:blipFill>
        <p:spPr>
          <a:xfrm>
            <a:off x="818481" y="2996659"/>
            <a:ext cx="316964" cy="244927"/>
          </a:xfrm>
          <a:prstGeom prst="rect">
            <a:avLst/>
          </a:prstGeom>
          <a:noFill/>
          <a:ln>
            <a:noFill/>
          </a:ln>
        </p:spPr>
      </p:pic>
      <p:pic>
        <p:nvPicPr>
          <p:cNvPr id="342" name="Google Shape;342;p25"/>
          <p:cNvPicPr preferRelativeResize="0"/>
          <p:nvPr/>
        </p:nvPicPr>
        <p:blipFill rotWithShape="1">
          <a:blip r:embed="rId4">
            <a:alphaModFix/>
          </a:blip>
          <a:srcRect b="0" l="0" r="0" t="0"/>
          <a:stretch/>
        </p:blipFill>
        <p:spPr>
          <a:xfrm>
            <a:off x="9793224" y="2743200"/>
            <a:ext cx="1645920" cy="16459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p:nvPr/>
        </p:nvSpPr>
        <p:spPr>
          <a:xfrm>
            <a:off x="239351" y="1196375"/>
            <a:ext cx="5709300" cy="50097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349" name="Google Shape;349;p26"/>
          <p:cNvPicPr preferRelativeResize="0"/>
          <p:nvPr/>
        </p:nvPicPr>
        <p:blipFill rotWithShape="1">
          <a:blip r:embed="rId3">
            <a:alphaModFix/>
          </a:blip>
          <a:srcRect b="0" l="0" r="0" t="0"/>
          <a:stretch/>
        </p:blipFill>
        <p:spPr>
          <a:xfrm>
            <a:off x="3798804" y="1764709"/>
            <a:ext cx="1483520" cy="3612468"/>
          </a:xfrm>
          <a:prstGeom prst="rect">
            <a:avLst/>
          </a:prstGeom>
          <a:noFill/>
          <a:ln>
            <a:noFill/>
          </a:ln>
        </p:spPr>
      </p:pic>
      <p:pic>
        <p:nvPicPr>
          <p:cNvPr id="350" name="Google Shape;350;p26"/>
          <p:cNvPicPr preferRelativeResize="0"/>
          <p:nvPr/>
        </p:nvPicPr>
        <p:blipFill rotWithShape="1">
          <a:blip r:embed="rId4">
            <a:alphaModFix/>
          </a:blip>
          <a:srcRect b="0" l="0" r="0" t="0"/>
          <a:stretch/>
        </p:blipFill>
        <p:spPr>
          <a:xfrm>
            <a:off x="882338" y="1764709"/>
            <a:ext cx="1483520" cy="3612468"/>
          </a:xfrm>
          <a:prstGeom prst="rect">
            <a:avLst/>
          </a:prstGeom>
          <a:noFill/>
          <a:ln>
            <a:noFill/>
          </a:ln>
        </p:spPr>
      </p:pic>
      <p:sp>
        <p:nvSpPr>
          <p:cNvPr id="351" name="Google Shape;351;p26"/>
          <p:cNvSpPr/>
          <p:nvPr/>
        </p:nvSpPr>
        <p:spPr>
          <a:xfrm>
            <a:off x="6238449" y="1196375"/>
            <a:ext cx="5709300" cy="50097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352" name="Google Shape;352;p26"/>
          <p:cNvPicPr preferRelativeResize="0"/>
          <p:nvPr/>
        </p:nvPicPr>
        <p:blipFill rotWithShape="1">
          <a:blip r:embed="rId5">
            <a:alphaModFix/>
          </a:blip>
          <a:srcRect b="0" l="0" r="0" t="0"/>
          <a:stretch/>
        </p:blipFill>
        <p:spPr>
          <a:xfrm>
            <a:off x="4965210" y="1670529"/>
            <a:ext cx="5418703" cy="3612469"/>
          </a:xfrm>
          <a:prstGeom prst="rect">
            <a:avLst/>
          </a:prstGeom>
          <a:noFill/>
          <a:ln>
            <a:noFill/>
          </a:ln>
        </p:spPr>
      </p:pic>
      <p:pic>
        <p:nvPicPr>
          <p:cNvPr id="353" name="Google Shape;353;p26"/>
          <p:cNvPicPr preferRelativeResize="0"/>
          <p:nvPr/>
        </p:nvPicPr>
        <p:blipFill rotWithShape="1">
          <a:blip r:embed="rId6">
            <a:alphaModFix/>
          </a:blip>
          <a:srcRect b="0" l="0" r="0" t="0"/>
          <a:stretch/>
        </p:blipFill>
        <p:spPr>
          <a:xfrm>
            <a:off x="7854853" y="1670529"/>
            <a:ext cx="5418702" cy="3612469"/>
          </a:xfrm>
          <a:prstGeom prst="rect">
            <a:avLst/>
          </a:prstGeom>
          <a:noFill/>
          <a:ln>
            <a:noFill/>
          </a:ln>
        </p:spPr>
      </p:pic>
      <p:sp>
        <p:nvSpPr>
          <p:cNvPr id="354" name="Google Shape;354;p26"/>
          <p:cNvSpPr txBox="1"/>
          <p:nvPr>
            <p:ph type="title"/>
          </p:nvPr>
        </p:nvSpPr>
        <p:spPr>
          <a:xfrm>
            <a:off x="239349" y="1373330"/>
            <a:ext cx="5709300" cy="1143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000"/>
              <a:buFont typeface="Nunito Sans"/>
              <a:buNone/>
            </a:pPr>
            <a:r>
              <a:rPr lang="en-US" sz="2100">
                <a:solidFill>
                  <a:srgbClr val="203F7B"/>
                </a:solidFill>
                <a:latin typeface="Nunito Sans"/>
                <a:ea typeface="Nunito Sans"/>
                <a:cs typeface="Nunito Sans"/>
                <a:sym typeface="Nunito Sans"/>
              </a:rPr>
              <a:t>iP</a:t>
            </a:r>
            <a:r>
              <a:rPr b="0" i="0" lang="en-US" sz="2100" u="none" cap="none" strike="noStrike">
                <a:solidFill>
                  <a:srgbClr val="203F7B"/>
                </a:solidFill>
                <a:latin typeface="Nunito Sans"/>
                <a:ea typeface="Nunito Sans"/>
                <a:cs typeface="Nunito Sans"/>
                <a:sym typeface="Nunito Sans"/>
              </a:rPr>
              <a:t>hone </a:t>
            </a:r>
            <a:r>
              <a:rPr lang="en-US" sz="2100">
                <a:solidFill>
                  <a:srgbClr val="203F7B"/>
                </a:solidFill>
                <a:latin typeface="Nunito Sans"/>
                <a:ea typeface="Nunito Sans"/>
                <a:cs typeface="Nunito Sans"/>
                <a:sym typeface="Nunito Sans"/>
              </a:rPr>
              <a:t>&amp;</a:t>
            </a:r>
            <a:r>
              <a:rPr b="0" i="0" lang="en-US" sz="2100" u="none" cap="none" strike="noStrike">
                <a:solidFill>
                  <a:srgbClr val="203F7B"/>
                </a:solidFill>
                <a:latin typeface="Nunito Sans"/>
                <a:ea typeface="Nunito Sans"/>
                <a:cs typeface="Nunito Sans"/>
                <a:sym typeface="Nunito Sans"/>
              </a:rPr>
              <a:t> </a:t>
            </a:r>
            <a:r>
              <a:rPr lang="en-US" sz="2100">
                <a:solidFill>
                  <a:srgbClr val="203F7B"/>
                </a:solidFill>
                <a:latin typeface="Nunito Sans"/>
                <a:ea typeface="Nunito Sans"/>
                <a:cs typeface="Nunito Sans"/>
                <a:sym typeface="Nunito Sans"/>
              </a:rPr>
              <a:t>iP</a:t>
            </a:r>
            <a:r>
              <a:rPr b="0" i="0" lang="en-US" sz="2100" u="none" cap="none" strike="noStrike">
                <a:solidFill>
                  <a:srgbClr val="203F7B"/>
                </a:solidFill>
                <a:latin typeface="Nunito Sans"/>
                <a:ea typeface="Nunito Sans"/>
                <a:cs typeface="Nunito Sans"/>
                <a:sym typeface="Nunito Sans"/>
              </a:rPr>
              <a:t>ad</a:t>
            </a:r>
            <a:endParaRPr b="0" i="0" sz="2100" u="none" cap="none" strike="noStrike">
              <a:solidFill>
                <a:srgbClr val="203F7B"/>
              </a:solidFill>
              <a:latin typeface="Calibri"/>
              <a:ea typeface="Calibri"/>
              <a:cs typeface="Calibri"/>
              <a:sym typeface="Calibri"/>
            </a:endParaRPr>
          </a:p>
        </p:txBody>
      </p:sp>
      <p:sp>
        <p:nvSpPr>
          <p:cNvPr id="355" name="Google Shape;355;p26"/>
          <p:cNvSpPr txBox="1"/>
          <p:nvPr/>
        </p:nvSpPr>
        <p:spPr>
          <a:xfrm>
            <a:off x="3246475" y="7230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356" name="Google Shape;356;p26"/>
          <p:cNvGrpSpPr/>
          <p:nvPr/>
        </p:nvGrpSpPr>
        <p:grpSpPr>
          <a:xfrm>
            <a:off x="239354" y="5166435"/>
            <a:ext cx="5709285" cy="908581"/>
            <a:chOff x="335359" y="4879343"/>
            <a:chExt cx="5390186" cy="547800"/>
          </a:xfrm>
        </p:grpSpPr>
        <p:sp>
          <p:nvSpPr>
            <p:cNvPr id="357" name="Google Shape;357;p26"/>
            <p:cNvSpPr/>
            <p:nvPr/>
          </p:nvSpPr>
          <p:spPr>
            <a:xfrm>
              <a:off x="3066945" y="4879343"/>
              <a:ext cx="2658600" cy="5478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Stap 2</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Klik daarna op de knop ‘</a:t>
              </a:r>
              <a:r>
                <a:rPr b="0" i="1" lang="en-US" sz="1600" u="none" cap="none" strike="noStrike">
                  <a:solidFill>
                    <a:schemeClr val="dk1"/>
                  </a:solidFill>
                  <a:latin typeface="Nunito Sans"/>
                  <a:ea typeface="Nunito Sans"/>
                  <a:cs typeface="Nunito Sans"/>
                  <a:sym typeface="Nunito Sans"/>
                </a:rPr>
                <a:t>Download</a:t>
              </a:r>
              <a:r>
                <a:rPr b="0" i="0" lang="en-US" sz="1600" u="none" cap="none" strike="noStrike">
                  <a:solidFill>
                    <a:schemeClr val="dk1"/>
                  </a:solidFill>
                  <a:latin typeface="Nunito Sans"/>
                  <a:ea typeface="Nunito Sans"/>
                  <a:cs typeface="Nunito Sans"/>
                  <a:sym typeface="Nunito Sans"/>
                </a:rPr>
                <a:t>’</a:t>
              </a:r>
              <a:endParaRPr b="0" i="0" sz="1400" u="none" cap="none" strike="noStrike">
                <a:solidFill>
                  <a:schemeClr val="dk1"/>
                </a:solidFill>
                <a:latin typeface="Arial"/>
                <a:ea typeface="Arial"/>
                <a:cs typeface="Arial"/>
                <a:sym typeface="Arial"/>
              </a:endParaRPr>
            </a:p>
          </p:txBody>
        </p:sp>
        <p:sp>
          <p:nvSpPr>
            <p:cNvPr id="358" name="Google Shape;358;p26"/>
            <p:cNvSpPr/>
            <p:nvPr/>
          </p:nvSpPr>
          <p:spPr>
            <a:xfrm>
              <a:off x="335359" y="4885427"/>
              <a:ext cx="2576400" cy="5286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Stap 1</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Zoek in de App Store </a:t>
              </a:r>
              <a:br>
                <a:rPr b="0" i="0" lang="en-US" sz="1600" u="none" cap="none" strike="noStrike">
                  <a:solidFill>
                    <a:schemeClr val="dk1"/>
                  </a:solidFill>
                  <a:latin typeface="Nunito Sans"/>
                  <a:ea typeface="Nunito Sans"/>
                  <a:cs typeface="Nunito Sans"/>
                  <a:sym typeface="Nunito Sans"/>
                </a:rPr>
              </a:br>
              <a:r>
                <a:rPr b="0" i="0" lang="en-US" sz="1600" u="none" cap="none" strike="noStrike">
                  <a:solidFill>
                    <a:schemeClr val="dk1"/>
                  </a:solidFill>
                  <a:latin typeface="Nunito Sans"/>
                  <a:ea typeface="Nunito Sans"/>
                  <a:cs typeface="Nunito Sans"/>
                  <a:sym typeface="Nunito Sans"/>
                </a:rPr>
                <a:t>op ‘</a:t>
              </a:r>
              <a:r>
                <a:rPr b="0" i="1" lang="en-US" sz="1600" u="none" cap="none" strike="noStrike">
                  <a:solidFill>
                    <a:schemeClr val="dk1"/>
                  </a:solidFill>
                  <a:latin typeface="Nunito Sans"/>
                  <a:ea typeface="Nunito Sans"/>
                  <a:cs typeface="Nunito Sans"/>
                  <a:sym typeface="Nunito Sans"/>
                </a:rPr>
                <a:t>Dialog</a:t>
              </a:r>
              <a:r>
                <a:rPr b="0" i="0" lang="en-US" sz="1600" u="none" cap="none" strike="noStrike">
                  <a:solidFill>
                    <a:schemeClr val="dk1"/>
                  </a:solidFill>
                  <a:latin typeface="Nunito Sans"/>
                  <a:ea typeface="Nunito Sans"/>
                  <a:cs typeface="Nunito Sans"/>
                  <a:sym typeface="Nunito Sans"/>
                </a:rPr>
                <a:t>’</a:t>
              </a:r>
              <a:endParaRPr b="0" i="0" sz="1400" u="none" cap="none" strike="noStrike">
                <a:solidFill>
                  <a:schemeClr val="dk1"/>
                </a:solidFill>
                <a:latin typeface="Arial"/>
                <a:ea typeface="Arial"/>
                <a:cs typeface="Arial"/>
                <a:sym typeface="Arial"/>
              </a:endParaRPr>
            </a:p>
          </p:txBody>
        </p:sp>
      </p:grpSp>
      <p:pic>
        <p:nvPicPr>
          <p:cNvPr id="359" name="Google Shape;359;p26"/>
          <p:cNvPicPr preferRelativeResize="0"/>
          <p:nvPr/>
        </p:nvPicPr>
        <p:blipFill rotWithShape="1">
          <a:blip r:embed="rId7">
            <a:alphaModFix/>
          </a:blip>
          <a:srcRect b="0" l="0" r="0" t="0"/>
          <a:stretch/>
        </p:blipFill>
        <p:spPr>
          <a:xfrm rot="-5956818">
            <a:off x="1493303" y="2675574"/>
            <a:ext cx="573850" cy="263757"/>
          </a:xfrm>
          <a:prstGeom prst="rect">
            <a:avLst/>
          </a:prstGeom>
          <a:noFill/>
          <a:ln>
            <a:noFill/>
          </a:ln>
        </p:spPr>
      </p:pic>
      <p:pic>
        <p:nvPicPr>
          <p:cNvPr id="360" name="Google Shape;360;p26"/>
          <p:cNvPicPr preferRelativeResize="0"/>
          <p:nvPr/>
        </p:nvPicPr>
        <p:blipFill rotWithShape="1">
          <a:blip r:embed="rId7">
            <a:alphaModFix/>
          </a:blip>
          <a:srcRect b="0" l="0" r="0" t="0"/>
          <a:stretch/>
        </p:blipFill>
        <p:spPr>
          <a:xfrm rot="-6126214">
            <a:off x="4344211" y="3074856"/>
            <a:ext cx="573850" cy="263757"/>
          </a:xfrm>
          <a:prstGeom prst="rect">
            <a:avLst/>
          </a:prstGeom>
          <a:noFill/>
          <a:ln>
            <a:noFill/>
          </a:ln>
        </p:spPr>
      </p:pic>
      <p:sp>
        <p:nvSpPr>
          <p:cNvPr id="361" name="Google Shape;361;p26"/>
          <p:cNvSpPr txBox="1"/>
          <p:nvPr/>
        </p:nvSpPr>
        <p:spPr>
          <a:xfrm>
            <a:off x="6238448" y="1372449"/>
            <a:ext cx="5731200" cy="1143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000"/>
              <a:buFont typeface="Nunito Sans"/>
              <a:buNone/>
            </a:pPr>
            <a:r>
              <a:rPr b="0" i="0" lang="en-US" sz="2100" u="none" cap="none" strike="noStrike">
                <a:solidFill>
                  <a:srgbClr val="203F7B"/>
                </a:solidFill>
                <a:latin typeface="Nunito Sans"/>
                <a:ea typeface="Nunito Sans"/>
                <a:cs typeface="Nunito Sans"/>
                <a:sym typeface="Nunito Sans"/>
              </a:rPr>
              <a:t>Android</a:t>
            </a:r>
            <a:endParaRPr b="0" i="0" sz="2100" u="none" cap="none" strike="noStrike">
              <a:solidFill>
                <a:srgbClr val="203F7B"/>
              </a:solidFill>
              <a:latin typeface="Calibri"/>
              <a:ea typeface="Calibri"/>
              <a:cs typeface="Calibri"/>
              <a:sym typeface="Calibri"/>
            </a:endParaRPr>
          </a:p>
        </p:txBody>
      </p:sp>
      <p:grpSp>
        <p:nvGrpSpPr>
          <p:cNvPr id="362" name="Google Shape;362;p26"/>
          <p:cNvGrpSpPr/>
          <p:nvPr/>
        </p:nvGrpSpPr>
        <p:grpSpPr>
          <a:xfrm>
            <a:off x="6238452" y="5166435"/>
            <a:ext cx="5709285" cy="908722"/>
            <a:chOff x="335359" y="4879343"/>
            <a:chExt cx="5390186" cy="547885"/>
          </a:xfrm>
        </p:grpSpPr>
        <p:sp>
          <p:nvSpPr>
            <p:cNvPr id="363" name="Google Shape;363;p26"/>
            <p:cNvSpPr/>
            <p:nvPr/>
          </p:nvSpPr>
          <p:spPr>
            <a:xfrm>
              <a:off x="3066945" y="4879343"/>
              <a:ext cx="2658600" cy="5241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Stap 2</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Klik daarna op de knop ‘</a:t>
              </a:r>
              <a:r>
                <a:rPr b="0" i="1" lang="en-US" sz="1600" u="none" cap="none" strike="noStrike">
                  <a:solidFill>
                    <a:schemeClr val="dk1"/>
                  </a:solidFill>
                  <a:latin typeface="Nunito Sans"/>
                  <a:ea typeface="Nunito Sans"/>
                  <a:cs typeface="Nunito Sans"/>
                  <a:sym typeface="Nunito Sans"/>
                </a:rPr>
                <a:t>Installeren</a:t>
              </a:r>
              <a:r>
                <a:rPr b="0" i="0" lang="en-US" sz="1600" u="none" cap="none" strike="noStrike">
                  <a:solidFill>
                    <a:schemeClr val="dk1"/>
                  </a:solidFill>
                  <a:latin typeface="Nunito Sans"/>
                  <a:ea typeface="Nunito Sans"/>
                  <a:cs typeface="Nunito Sans"/>
                  <a:sym typeface="Nunito Sans"/>
                </a:rPr>
                <a:t>’</a:t>
              </a:r>
              <a:endParaRPr b="0" i="0" sz="1400" u="none" cap="none" strike="noStrike">
                <a:solidFill>
                  <a:schemeClr val="dk1"/>
                </a:solidFill>
                <a:latin typeface="Arial"/>
                <a:ea typeface="Arial"/>
                <a:cs typeface="Arial"/>
                <a:sym typeface="Arial"/>
              </a:endParaRPr>
            </a:p>
          </p:txBody>
        </p:sp>
        <p:sp>
          <p:nvSpPr>
            <p:cNvPr id="364" name="Google Shape;364;p26"/>
            <p:cNvSpPr/>
            <p:nvPr/>
          </p:nvSpPr>
          <p:spPr>
            <a:xfrm>
              <a:off x="335359" y="4885428"/>
              <a:ext cx="2576400" cy="5418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Stap 1</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Zoek in de Google Play Store op ‘</a:t>
              </a:r>
              <a:r>
                <a:rPr b="0" i="1" lang="en-US" sz="1600" u="none" cap="none" strike="noStrike">
                  <a:solidFill>
                    <a:schemeClr val="dk1"/>
                  </a:solidFill>
                  <a:latin typeface="Nunito Sans"/>
                  <a:ea typeface="Nunito Sans"/>
                  <a:cs typeface="Nunito Sans"/>
                  <a:sym typeface="Nunito Sans"/>
                </a:rPr>
                <a:t>Dialog HR</a:t>
              </a:r>
              <a:r>
                <a:rPr b="0" i="0" lang="en-US" sz="1600" u="none" cap="none" strike="noStrike">
                  <a:solidFill>
                    <a:schemeClr val="dk1"/>
                  </a:solidFill>
                  <a:latin typeface="Nunito Sans"/>
                  <a:ea typeface="Nunito Sans"/>
                  <a:cs typeface="Nunito Sans"/>
                  <a:sym typeface="Nunito Sans"/>
                </a:rPr>
                <a:t>’</a:t>
              </a:r>
              <a:endParaRPr b="0" i="0" sz="1400" u="none" cap="none" strike="noStrike">
                <a:solidFill>
                  <a:schemeClr val="dk1"/>
                </a:solidFill>
                <a:latin typeface="Arial"/>
                <a:ea typeface="Arial"/>
                <a:cs typeface="Arial"/>
                <a:sym typeface="Arial"/>
              </a:endParaRPr>
            </a:p>
          </p:txBody>
        </p:sp>
      </p:grpSp>
      <p:pic>
        <p:nvPicPr>
          <p:cNvPr id="365" name="Google Shape;365;p26"/>
          <p:cNvPicPr preferRelativeResize="0"/>
          <p:nvPr/>
        </p:nvPicPr>
        <p:blipFill rotWithShape="1">
          <a:blip r:embed="rId7">
            <a:alphaModFix/>
          </a:blip>
          <a:srcRect b="0" l="0" r="0" t="0"/>
          <a:stretch/>
        </p:blipFill>
        <p:spPr>
          <a:xfrm rot="6407895">
            <a:off x="10550788" y="2759871"/>
            <a:ext cx="573850" cy="263757"/>
          </a:xfrm>
          <a:prstGeom prst="rect">
            <a:avLst/>
          </a:prstGeom>
          <a:noFill/>
          <a:ln>
            <a:noFill/>
          </a:ln>
        </p:spPr>
      </p:pic>
      <p:pic>
        <p:nvPicPr>
          <p:cNvPr id="366" name="Google Shape;366;p26"/>
          <p:cNvPicPr preferRelativeResize="0"/>
          <p:nvPr/>
        </p:nvPicPr>
        <p:blipFill rotWithShape="1">
          <a:blip r:embed="rId7">
            <a:alphaModFix/>
          </a:blip>
          <a:srcRect b="0" l="0" r="0" t="0"/>
          <a:stretch/>
        </p:blipFill>
        <p:spPr>
          <a:xfrm rot="-3574773">
            <a:off x="7088472" y="3136440"/>
            <a:ext cx="573850" cy="263757"/>
          </a:xfrm>
          <a:prstGeom prst="rect">
            <a:avLst/>
          </a:prstGeom>
          <a:noFill/>
          <a:ln>
            <a:noFill/>
          </a:ln>
        </p:spPr>
      </p:pic>
      <p:sp>
        <p:nvSpPr>
          <p:cNvPr id="367" name="Google Shape;367;p26"/>
          <p:cNvSpPr txBox="1"/>
          <p:nvPr/>
        </p:nvSpPr>
        <p:spPr>
          <a:xfrm>
            <a:off x="322465" y="275462"/>
            <a:ext cx="11630100" cy="711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Installeren op mobiel</a:t>
            </a:r>
            <a:endParaRPr b="0" i="0" sz="4400" u="none" cap="none" strike="noStrike">
              <a:solidFill>
                <a:srgbClr val="203F7B"/>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pic>
        <p:nvPicPr>
          <p:cNvPr id="373" name="Google Shape;373;p27"/>
          <p:cNvPicPr preferRelativeResize="0"/>
          <p:nvPr/>
        </p:nvPicPr>
        <p:blipFill rotWithShape="1">
          <a:blip r:embed="rId3">
            <a:alphaModFix/>
          </a:blip>
          <a:srcRect b="0" l="1941" r="1932" t="0"/>
          <a:stretch/>
        </p:blipFill>
        <p:spPr>
          <a:xfrm>
            <a:off x="0" y="0"/>
            <a:ext cx="12192000" cy="6879950"/>
          </a:xfrm>
          <a:prstGeom prst="rect">
            <a:avLst/>
          </a:prstGeom>
          <a:noFill/>
          <a:ln>
            <a:noFill/>
          </a:ln>
        </p:spPr>
      </p:pic>
      <p:sp>
        <p:nvSpPr>
          <p:cNvPr id="374" name="Google Shape;374;p27"/>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Sparren (1-op-1 sessie online)</a:t>
            </a:r>
            <a:endParaRPr b="0" i="0" sz="4200" u="none" cap="none" strike="noStrike">
              <a:solidFill>
                <a:schemeClr val="dk1"/>
              </a:solidFill>
              <a:latin typeface="Nunito Sans"/>
              <a:ea typeface="Nunito Sans"/>
              <a:cs typeface="Nunito Sans"/>
              <a:sym typeface="Nunito Sans"/>
            </a:endParaRPr>
          </a:p>
        </p:txBody>
      </p:sp>
      <p:pic>
        <p:nvPicPr>
          <p:cNvPr id="375" name="Google Shape;375;p27"/>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28"/>
          <p:cNvSpPr/>
          <p:nvPr/>
        </p:nvSpPr>
        <p:spPr>
          <a:xfrm>
            <a:off x="9427464" y="1215455"/>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381" name="Google Shape;381;p28"/>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Sparren (1-op-1 sessie online)</a:t>
            </a:r>
            <a:endParaRPr b="0" i="0" sz="4400" u="none" cap="none" strike="noStrike">
              <a:solidFill>
                <a:srgbClr val="203F7B"/>
              </a:solidFill>
              <a:latin typeface="Calibri"/>
              <a:ea typeface="Calibri"/>
              <a:cs typeface="Calibri"/>
              <a:sym typeface="Calibri"/>
            </a:endParaRPr>
          </a:p>
        </p:txBody>
      </p:sp>
      <p:sp>
        <p:nvSpPr>
          <p:cNvPr id="382" name="Google Shape;382;p28"/>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3" name="Google Shape;383;p28"/>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384" name="Google Shape;384;p28"/>
          <p:cNvSpPr/>
          <p:nvPr/>
        </p:nvSpPr>
        <p:spPr>
          <a:xfrm>
            <a:off x="1252981" y="1415071"/>
            <a:ext cx="7679509" cy="3860783"/>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Welke vragen heb je nog over Dialog?</a:t>
            </a:r>
            <a:br>
              <a:rPr b="0" i="0" lang="en-US" sz="2800" u="none" cap="none" strike="noStrike">
                <a:solidFill>
                  <a:schemeClr val="dk1"/>
                </a:solidFill>
                <a:latin typeface="Nunito Sans"/>
                <a:ea typeface="Nunito Sans"/>
                <a:cs typeface="Nunito Sans"/>
                <a:sym typeface="Nunito Sans"/>
              </a:rPr>
            </a:br>
            <a:r>
              <a:rPr b="0" i="0" lang="en-US" sz="2800" u="none" cap="none" strike="noStrike">
                <a:solidFill>
                  <a:schemeClr val="dk1"/>
                </a:solidFill>
                <a:latin typeface="Nunito Sans"/>
                <a:ea typeface="Nunito Sans"/>
                <a:cs typeface="Nunito Sans"/>
                <a:sym typeface="Nunito Sans"/>
              </a:rPr>
              <a:t>Wat is jouw persoonlijke plan? </a:t>
            </a:r>
            <a:endParaRPr b="0" i="0" sz="1400" u="none" cap="none" strike="noStrike">
              <a:solidFill>
                <a:schemeClr val="dk1"/>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Hoe zie je jouw rol in dit traject?</a:t>
            </a:r>
            <a:br>
              <a:rPr b="0" i="0" lang="en-US" sz="2800" u="none" cap="none" strike="noStrike">
                <a:solidFill>
                  <a:schemeClr val="dk1"/>
                </a:solidFill>
                <a:latin typeface="Nunito Sans"/>
                <a:ea typeface="Nunito Sans"/>
                <a:cs typeface="Nunito Sans"/>
                <a:sym typeface="Nunito Sans"/>
              </a:rPr>
            </a:br>
            <a:endParaRPr b="0" i="0" sz="1400" u="none" cap="none" strike="noStrike">
              <a:solidFill>
                <a:schemeClr val="dk1"/>
              </a:solidFill>
              <a:latin typeface="Arial"/>
              <a:ea typeface="Arial"/>
              <a:cs typeface="Arial"/>
              <a:sym typeface="Arial"/>
            </a:endParaRPr>
          </a:p>
        </p:txBody>
      </p:sp>
      <p:pic>
        <p:nvPicPr>
          <p:cNvPr id="385" name="Google Shape;385;p28"/>
          <p:cNvPicPr preferRelativeResize="0"/>
          <p:nvPr/>
        </p:nvPicPr>
        <p:blipFill rotWithShape="1">
          <a:blip r:embed="rId3">
            <a:alphaModFix/>
          </a:blip>
          <a:srcRect b="0" l="0" r="0" t="0"/>
          <a:stretch/>
        </p:blipFill>
        <p:spPr>
          <a:xfrm>
            <a:off x="839087" y="1866491"/>
            <a:ext cx="316964" cy="244927"/>
          </a:xfrm>
          <a:prstGeom prst="rect">
            <a:avLst/>
          </a:prstGeom>
          <a:noFill/>
          <a:ln>
            <a:noFill/>
          </a:ln>
        </p:spPr>
      </p:pic>
      <p:pic>
        <p:nvPicPr>
          <p:cNvPr id="386" name="Google Shape;386;p28"/>
          <p:cNvPicPr preferRelativeResize="0"/>
          <p:nvPr/>
        </p:nvPicPr>
        <p:blipFill rotWithShape="1">
          <a:blip r:embed="rId3">
            <a:alphaModFix/>
          </a:blip>
          <a:srcRect b="0" l="0" r="0" t="0"/>
          <a:stretch/>
        </p:blipFill>
        <p:spPr>
          <a:xfrm>
            <a:off x="839081" y="2715594"/>
            <a:ext cx="316964" cy="244927"/>
          </a:xfrm>
          <a:prstGeom prst="rect">
            <a:avLst/>
          </a:prstGeom>
          <a:noFill/>
          <a:ln>
            <a:noFill/>
          </a:ln>
        </p:spPr>
      </p:pic>
      <p:pic>
        <p:nvPicPr>
          <p:cNvPr id="387" name="Google Shape;387;p28"/>
          <p:cNvPicPr preferRelativeResize="0"/>
          <p:nvPr/>
        </p:nvPicPr>
        <p:blipFill rotWithShape="1">
          <a:blip r:embed="rId3">
            <a:alphaModFix/>
          </a:blip>
          <a:srcRect b="0" l="0" r="0" t="0"/>
          <a:stretch/>
        </p:blipFill>
        <p:spPr>
          <a:xfrm>
            <a:off x="839081" y="3564697"/>
            <a:ext cx="316964" cy="244927"/>
          </a:xfrm>
          <a:prstGeom prst="rect">
            <a:avLst/>
          </a:prstGeom>
          <a:noFill/>
          <a:ln>
            <a:noFill/>
          </a:ln>
        </p:spPr>
      </p:pic>
      <p:pic>
        <p:nvPicPr>
          <p:cNvPr id="388" name="Google Shape;388;p28"/>
          <p:cNvPicPr preferRelativeResize="0"/>
          <p:nvPr/>
        </p:nvPicPr>
        <p:blipFill rotWithShape="1">
          <a:blip r:embed="rId4">
            <a:alphaModFix/>
          </a:blip>
          <a:srcRect b="0" l="0" r="0" t="0"/>
          <a:stretch/>
        </p:blipFill>
        <p:spPr>
          <a:xfrm>
            <a:off x="9897712" y="2714563"/>
            <a:ext cx="1481328" cy="11887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pic>
        <p:nvPicPr>
          <p:cNvPr id="394" name="Google Shape;394;p29"/>
          <p:cNvPicPr preferRelativeResize="0"/>
          <p:nvPr/>
        </p:nvPicPr>
        <p:blipFill rotWithShape="1">
          <a:blip r:embed="rId3">
            <a:alphaModFix/>
          </a:blip>
          <a:srcRect b="0" l="1941" r="1932" t="0"/>
          <a:stretch/>
        </p:blipFill>
        <p:spPr>
          <a:xfrm>
            <a:off x="0" y="0"/>
            <a:ext cx="12192000" cy="6879950"/>
          </a:xfrm>
          <a:prstGeom prst="rect">
            <a:avLst/>
          </a:prstGeom>
          <a:noFill/>
          <a:ln>
            <a:noFill/>
          </a:ln>
        </p:spPr>
      </p:pic>
      <p:sp>
        <p:nvSpPr>
          <p:cNvPr id="395" name="Google Shape;395;p29"/>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Evaluatie</a:t>
            </a:r>
            <a:endParaRPr b="0" i="0" sz="4200" u="none" cap="none" strike="noStrike">
              <a:solidFill>
                <a:schemeClr val="dk1"/>
              </a:solidFill>
              <a:latin typeface="Nunito Sans"/>
              <a:ea typeface="Nunito Sans"/>
              <a:cs typeface="Nunito Sans"/>
              <a:sym typeface="Nunito Sans"/>
            </a:endParaRPr>
          </a:p>
        </p:txBody>
      </p:sp>
      <p:pic>
        <p:nvPicPr>
          <p:cNvPr id="396" name="Google Shape;396;p29"/>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55" name="Google Shape;55;p3"/>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Doel van deze sessie: starten met Dialog</a:t>
            </a:r>
            <a:endParaRPr b="0" i="0" sz="4400" u="none" cap="none" strike="noStrike">
              <a:solidFill>
                <a:srgbClr val="203F7B"/>
              </a:solidFill>
              <a:latin typeface="Calibri"/>
              <a:ea typeface="Calibri"/>
              <a:cs typeface="Calibri"/>
              <a:sym typeface="Calibri"/>
            </a:endParaRPr>
          </a:p>
        </p:txBody>
      </p:sp>
      <p:sp>
        <p:nvSpPr>
          <p:cNvPr id="56" name="Google Shape;56;p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7" name="Google Shape;57;p3"/>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58" name="Google Shape;58;p3"/>
          <p:cNvSpPr/>
          <p:nvPr/>
        </p:nvSpPr>
        <p:spPr>
          <a:xfrm>
            <a:off x="1297253" y="1498606"/>
            <a:ext cx="79767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Ik weet wat er van mij wordt verwacht</a:t>
            </a:r>
            <a:br>
              <a:rPr b="0" i="0" lang="en-US" sz="2800" u="none" cap="none" strike="noStrike">
                <a:solidFill>
                  <a:schemeClr val="dk1"/>
                </a:solidFill>
                <a:latin typeface="Nunito Sans"/>
                <a:ea typeface="Nunito Sans"/>
                <a:cs typeface="Nunito Sans"/>
                <a:sym typeface="Nunito Sans"/>
              </a:rPr>
            </a:br>
            <a:r>
              <a:rPr b="0" i="0" lang="en-US" sz="2800" u="none" cap="none" strike="noStrike">
                <a:solidFill>
                  <a:schemeClr val="dk1"/>
                </a:solidFill>
                <a:latin typeface="Nunito Sans"/>
                <a:ea typeface="Nunito Sans"/>
                <a:cs typeface="Nunito Sans"/>
                <a:sym typeface="Nunito Sans"/>
              </a:rPr>
              <a:t>Ik heb een duidelijk plan</a:t>
            </a:r>
            <a:endParaRPr b="0" i="0" sz="1400" u="none" cap="none" strike="noStrike">
              <a:solidFill>
                <a:schemeClr val="dk1"/>
              </a:solidFill>
              <a:latin typeface="Arial"/>
              <a:ea typeface="Arial"/>
              <a:cs typeface="Arial"/>
              <a:sym typeface="Arial"/>
            </a:endParaRPr>
          </a:p>
          <a:p>
            <a:pPr indent="0" lvl="0" marL="0" marR="0" rtl="0" algn="l">
              <a:lnSpc>
                <a:spcPct val="2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Ik begrijp goed hoe Dialog werkt</a:t>
            </a:r>
            <a:br>
              <a:rPr b="0" i="0" lang="en-US" sz="2800" u="none" cap="none" strike="noStrike">
                <a:solidFill>
                  <a:schemeClr val="dk1"/>
                </a:solidFill>
                <a:latin typeface="Nunito Sans"/>
                <a:ea typeface="Nunito Sans"/>
                <a:cs typeface="Nunito Sans"/>
                <a:sym typeface="Nunito Sans"/>
              </a:rPr>
            </a:br>
            <a:r>
              <a:rPr b="0" i="0" lang="en-US" sz="2800" u="none" cap="none" strike="noStrike">
                <a:solidFill>
                  <a:schemeClr val="dk1"/>
                </a:solidFill>
                <a:latin typeface="Nunito Sans"/>
                <a:ea typeface="Nunito Sans"/>
                <a:cs typeface="Nunito Sans"/>
                <a:sym typeface="Nunito Sans"/>
              </a:rPr>
              <a:t>Ik ben enthousiast over het platform</a:t>
            </a:r>
            <a:endParaRPr b="0" i="0" sz="1400" u="none" cap="none" strike="noStrike">
              <a:solidFill>
                <a:schemeClr val="dk1"/>
              </a:solidFill>
              <a:latin typeface="Arial"/>
              <a:ea typeface="Arial"/>
              <a:cs typeface="Arial"/>
              <a:sym typeface="Arial"/>
            </a:endParaRPr>
          </a:p>
        </p:txBody>
      </p:sp>
      <p:pic>
        <p:nvPicPr>
          <p:cNvPr id="59" name="Google Shape;59;p3"/>
          <p:cNvPicPr preferRelativeResize="0"/>
          <p:nvPr/>
        </p:nvPicPr>
        <p:blipFill rotWithShape="1">
          <a:blip r:embed="rId3">
            <a:alphaModFix/>
          </a:blip>
          <a:srcRect b="0" l="0" r="0" t="0"/>
          <a:stretch/>
        </p:blipFill>
        <p:spPr>
          <a:xfrm>
            <a:off x="826802" y="1616301"/>
            <a:ext cx="316964" cy="244927"/>
          </a:xfrm>
          <a:prstGeom prst="rect">
            <a:avLst/>
          </a:prstGeom>
          <a:noFill/>
          <a:ln>
            <a:noFill/>
          </a:ln>
        </p:spPr>
      </p:pic>
      <p:pic>
        <p:nvPicPr>
          <p:cNvPr id="60" name="Google Shape;60;p3"/>
          <p:cNvPicPr preferRelativeResize="0"/>
          <p:nvPr/>
        </p:nvPicPr>
        <p:blipFill rotWithShape="1">
          <a:blip r:embed="rId3">
            <a:alphaModFix/>
          </a:blip>
          <a:srcRect b="0" l="0" r="0" t="0"/>
          <a:stretch/>
        </p:blipFill>
        <p:spPr>
          <a:xfrm>
            <a:off x="826802" y="2712221"/>
            <a:ext cx="316964" cy="244927"/>
          </a:xfrm>
          <a:prstGeom prst="rect">
            <a:avLst/>
          </a:prstGeom>
          <a:noFill/>
          <a:ln>
            <a:noFill/>
          </a:ln>
        </p:spPr>
      </p:pic>
      <p:pic>
        <p:nvPicPr>
          <p:cNvPr id="61" name="Google Shape;61;p3"/>
          <p:cNvPicPr preferRelativeResize="0"/>
          <p:nvPr/>
        </p:nvPicPr>
        <p:blipFill rotWithShape="1">
          <a:blip r:embed="rId3">
            <a:alphaModFix/>
          </a:blip>
          <a:srcRect b="0" l="0" r="0" t="0"/>
          <a:stretch/>
        </p:blipFill>
        <p:spPr>
          <a:xfrm>
            <a:off x="826802" y="4844557"/>
            <a:ext cx="316964" cy="244927"/>
          </a:xfrm>
          <a:prstGeom prst="rect">
            <a:avLst/>
          </a:prstGeom>
          <a:noFill/>
          <a:ln>
            <a:noFill/>
          </a:ln>
        </p:spPr>
      </p:pic>
      <p:pic>
        <p:nvPicPr>
          <p:cNvPr id="62" name="Google Shape;62;p3"/>
          <p:cNvPicPr preferRelativeResize="0"/>
          <p:nvPr/>
        </p:nvPicPr>
        <p:blipFill rotWithShape="1">
          <a:blip r:embed="rId3">
            <a:alphaModFix/>
          </a:blip>
          <a:srcRect b="0" l="0" r="0" t="0"/>
          <a:stretch/>
        </p:blipFill>
        <p:spPr>
          <a:xfrm>
            <a:off x="826802" y="3778389"/>
            <a:ext cx="316964" cy="244927"/>
          </a:xfrm>
          <a:prstGeom prst="rect">
            <a:avLst/>
          </a:prstGeom>
          <a:noFill/>
          <a:ln>
            <a:noFill/>
          </a:ln>
        </p:spPr>
      </p:pic>
      <p:pic>
        <p:nvPicPr>
          <p:cNvPr descr="Afbeelding met tekst, teken&#10;&#10;Automatisch gegenereerde beschrijving" id="63" name="Google Shape;63;p3"/>
          <p:cNvPicPr preferRelativeResize="0"/>
          <p:nvPr/>
        </p:nvPicPr>
        <p:blipFill rotWithShape="1">
          <a:blip r:embed="rId4">
            <a:alphaModFix/>
          </a:blip>
          <a:srcRect b="0" l="0" r="0" t="0"/>
          <a:stretch/>
        </p:blipFill>
        <p:spPr>
          <a:xfrm>
            <a:off x="9797754" y="2606040"/>
            <a:ext cx="1645920" cy="16459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0"/>
          <p:cNvSpPr/>
          <p:nvPr/>
        </p:nvSpPr>
        <p:spPr>
          <a:xfrm>
            <a:off x="465955" y="1525794"/>
            <a:ext cx="11210100" cy="39951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2" name="Google Shape;402;p30"/>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Evaluatie</a:t>
            </a:r>
            <a:endParaRPr b="0" i="0" u="none" cap="none" strike="noStrike">
              <a:solidFill>
                <a:srgbClr val="203F7B"/>
              </a:solidFill>
              <a:latin typeface="Calibri"/>
              <a:ea typeface="Calibri"/>
              <a:cs typeface="Calibri"/>
              <a:sym typeface="Calibri"/>
            </a:endParaRPr>
          </a:p>
        </p:txBody>
      </p:sp>
      <p:pic>
        <p:nvPicPr>
          <p:cNvPr id="403" name="Google Shape;403;p30"/>
          <p:cNvPicPr preferRelativeResize="0"/>
          <p:nvPr/>
        </p:nvPicPr>
        <p:blipFill rotWithShape="1">
          <a:blip r:embed="rId3">
            <a:alphaModFix/>
          </a:blip>
          <a:srcRect b="0" l="0" r="0" t="0"/>
          <a:stretch/>
        </p:blipFill>
        <p:spPr>
          <a:xfrm>
            <a:off x="4681728" y="1856232"/>
            <a:ext cx="2578607" cy="33284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pic>
        <p:nvPicPr>
          <p:cNvPr id="409" name="Google Shape;409;p31"/>
          <p:cNvPicPr preferRelativeResize="0"/>
          <p:nvPr/>
        </p:nvPicPr>
        <p:blipFill rotWithShape="1">
          <a:blip r:embed="rId3">
            <a:alphaModFix/>
          </a:blip>
          <a:srcRect b="0" l="1941" r="1932" t="0"/>
          <a:stretch/>
        </p:blipFill>
        <p:spPr>
          <a:xfrm>
            <a:off x="0" y="0"/>
            <a:ext cx="12192000" cy="6879950"/>
          </a:xfrm>
          <a:prstGeom prst="rect">
            <a:avLst/>
          </a:prstGeom>
          <a:noFill/>
          <a:ln>
            <a:noFill/>
          </a:ln>
        </p:spPr>
      </p:pic>
      <p:sp>
        <p:nvSpPr>
          <p:cNvPr id="410" name="Google Shape;410;p3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Bedankt en succes!</a:t>
            </a:r>
            <a:endParaRPr b="0" i="0" sz="4200" u="none" cap="none" strike="noStrike">
              <a:solidFill>
                <a:schemeClr val="dk1"/>
              </a:solidFill>
              <a:latin typeface="Nunito Sans"/>
              <a:ea typeface="Nunito Sans"/>
              <a:cs typeface="Nunito Sans"/>
              <a:sym typeface="Nunito Sans"/>
            </a:endParaRPr>
          </a:p>
        </p:txBody>
      </p:sp>
      <p:pic>
        <p:nvPicPr>
          <p:cNvPr id="411" name="Google Shape;411;p3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p4"/>
          <p:cNvSpPr/>
          <p:nvPr/>
        </p:nvSpPr>
        <p:spPr>
          <a:xfrm>
            <a:off x="373110" y="1215456"/>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69" name="Google Shape;69;p4"/>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Programma kick-off</a:t>
            </a:r>
            <a:endParaRPr b="0" i="0" sz="4400" u="none" cap="none" strike="noStrike">
              <a:solidFill>
                <a:srgbClr val="203F7B"/>
              </a:solidFill>
              <a:latin typeface="Calibri"/>
              <a:ea typeface="Calibri"/>
              <a:cs typeface="Calibri"/>
              <a:sym typeface="Calibri"/>
            </a:endParaRPr>
          </a:p>
        </p:txBody>
      </p:sp>
      <p:sp>
        <p:nvSpPr>
          <p:cNvPr id="70" name="Google Shape;70;p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1" name="Google Shape;71;p4"/>
          <p:cNvSpPr/>
          <p:nvPr/>
        </p:nvSpPr>
        <p:spPr>
          <a:xfrm>
            <a:off x="1329299" y="1452264"/>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Nieuwe HR-cyclus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Ondersteuning Dialog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Zelf aan de slag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Plan van aanpak leidinggevenden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Vervolgafspraken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Sparren (1-op-1 sessie)</a:t>
            </a:r>
            <a:endParaRPr b="0" i="0" sz="1400" u="none" cap="none" strike="noStrike">
              <a:solidFill>
                <a:schemeClr val="dk1"/>
              </a:solidFill>
              <a:latin typeface="Arial"/>
              <a:ea typeface="Arial"/>
              <a:cs typeface="Arial"/>
              <a:sym typeface="Arial"/>
            </a:endParaRPr>
          </a:p>
        </p:txBody>
      </p:sp>
      <p:pic>
        <p:nvPicPr>
          <p:cNvPr id="72" name="Google Shape;72;p4"/>
          <p:cNvPicPr preferRelativeResize="0"/>
          <p:nvPr/>
        </p:nvPicPr>
        <p:blipFill rotWithShape="1">
          <a:blip r:embed="rId3">
            <a:alphaModFix/>
          </a:blip>
          <a:srcRect b="0" l="0" r="0" t="0"/>
          <a:stretch/>
        </p:blipFill>
        <p:spPr>
          <a:xfrm>
            <a:off x="823023" y="1746819"/>
            <a:ext cx="316964" cy="244927"/>
          </a:xfrm>
          <a:prstGeom prst="rect">
            <a:avLst/>
          </a:prstGeom>
          <a:noFill/>
          <a:ln>
            <a:noFill/>
          </a:ln>
        </p:spPr>
      </p:pic>
      <p:pic>
        <p:nvPicPr>
          <p:cNvPr id="73" name="Google Shape;73;p4"/>
          <p:cNvPicPr preferRelativeResize="0"/>
          <p:nvPr/>
        </p:nvPicPr>
        <p:blipFill rotWithShape="1">
          <a:blip r:embed="rId3">
            <a:alphaModFix/>
          </a:blip>
          <a:srcRect b="0" l="0" r="0" t="0"/>
          <a:stretch/>
        </p:blipFill>
        <p:spPr>
          <a:xfrm>
            <a:off x="814702" y="2401437"/>
            <a:ext cx="316964" cy="244927"/>
          </a:xfrm>
          <a:prstGeom prst="rect">
            <a:avLst/>
          </a:prstGeom>
          <a:noFill/>
          <a:ln>
            <a:noFill/>
          </a:ln>
        </p:spPr>
      </p:pic>
      <p:sp>
        <p:nvSpPr>
          <p:cNvPr id="74" name="Google Shape;74;p4"/>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75" name="Google Shape;75;p4"/>
          <p:cNvPicPr preferRelativeResize="0"/>
          <p:nvPr/>
        </p:nvPicPr>
        <p:blipFill rotWithShape="1">
          <a:blip r:embed="rId3">
            <a:alphaModFix/>
          </a:blip>
          <a:srcRect b="0" l="0" r="0" t="0"/>
          <a:stretch/>
        </p:blipFill>
        <p:spPr>
          <a:xfrm>
            <a:off x="814702" y="3056055"/>
            <a:ext cx="316964" cy="244927"/>
          </a:xfrm>
          <a:prstGeom prst="rect">
            <a:avLst/>
          </a:prstGeom>
          <a:noFill/>
          <a:ln>
            <a:noFill/>
          </a:ln>
        </p:spPr>
      </p:pic>
      <p:pic>
        <p:nvPicPr>
          <p:cNvPr id="76" name="Google Shape;76;p4"/>
          <p:cNvPicPr preferRelativeResize="0"/>
          <p:nvPr/>
        </p:nvPicPr>
        <p:blipFill rotWithShape="1">
          <a:blip r:embed="rId3">
            <a:alphaModFix/>
          </a:blip>
          <a:srcRect b="0" l="0" r="0" t="0"/>
          <a:stretch/>
        </p:blipFill>
        <p:spPr>
          <a:xfrm>
            <a:off x="823023" y="3687246"/>
            <a:ext cx="316964" cy="244927"/>
          </a:xfrm>
          <a:prstGeom prst="rect">
            <a:avLst/>
          </a:prstGeom>
          <a:noFill/>
          <a:ln>
            <a:noFill/>
          </a:ln>
        </p:spPr>
      </p:pic>
      <p:pic>
        <p:nvPicPr>
          <p:cNvPr id="77" name="Google Shape;77;p4"/>
          <p:cNvPicPr preferRelativeResize="0"/>
          <p:nvPr/>
        </p:nvPicPr>
        <p:blipFill rotWithShape="1">
          <a:blip r:embed="rId3">
            <a:alphaModFix/>
          </a:blip>
          <a:srcRect b="0" l="0" r="0" t="0"/>
          <a:stretch/>
        </p:blipFill>
        <p:spPr>
          <a:xfrm>
            <a:off x="823023" y="4304007"/>
            <a:ext cx="316964" cy="244927"/>
          </a:xfrm>
          <a:prstGeom prst="rect">
            <a:avLst/>
          </a:prstGeom>
          <a:noFill/>
          <a:ln>
            <a:noFill/>
          </a:ln>
        </p:spPr>
      </p:pic>
      <p:pic>
        <p:nvPicPr>
          <p:cNvPr id="78" name="Google Shape;78;p4"/>
          <p:cNvPicPr preferRelativeResize="0"/>
          <p:nvPr/>
        </p:nvPicPr>
        <p:blipFill rotWithShape="1">
          <a:blip r:embed="rId3">
            <a:alphaModFix/>
          </a:blip>
          <a:srcRect b="0" l="0" r="0" t="0"/>
          <a:stretch/>
        </p:blipFill>
        <p:spPr>
          <a:xfrm>
            <a:off x="814702" y="4920768"/>
            <a:ext cx="316964" cy="244927"/>
          </a:xfrm>
          <a:prstGeom prst="rect">
            <a:avLst/>
          </a:prstGeom>
          <a:noFill/>
          <a:ln>
            <a:noFill/>
          </a:ln>
        </p:spPr>
      </p:pic>
      <p:pic>
        <p:nvPicPr>
          <p:cNvPr id="79" name="Google Shape;79;p4"/>
          <p:cNvPicPr preferRelativeResize="0"/>
          <p:nvPr/>
        </p:nvPicPr>
        <p:blipFill rotWithShape="1">
          <a:blip r:embed="rId4">
            <a:alphaModFix/>
          </a:blip>
          <a:srcRect b="0" l="0" r="0" t="0"/>
          <a:stretch/>
        </p:blipFill>
        <p:spPr>
          <a:xfrm>
            <a:off x="9847092" y="2814181"/>
            <a:ext cx="1645920" cy="1645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p:nvPr/>
        </p:nvSpPr>
        <p:spPr>
          <a:xfrm>
            <a:off x="373110" y="1215456"/>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85" name="Google Shape;85;p5"/>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Programma vervolgsessie</a:t>
            </a:r>
            <a:endParaRPr b="0" i="0" sz="4400" u="none" cap="none" strike="noStrike">
              <a:solidFill>
                <a:srgbClr val="203F7B"/>
              </a:solidFill>
              <a:latin typeface="Calibri"/>
              <a:ea typeface="Calibri"/>
              <a:cs typeface="Calibri"/>
              <a:sym typeface="Calibri"/>
            </a:endParaRPr>
          </a:p>
        </p:txBody>
      </p:sp>
      <p:sp>
        <p:nvSpPr>
          <p:cNvPr id="86" name="Google Shape;86;p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87" name="Google Shape;87;p5"/>
          <p:cNvSpPr/>
          <p:nvPr/>
        </p:nvSpPr>
        <p:spPr>
          <a:xfrm>
            <a:off x="1252982" y="1620561"/>
            <a:ext cx="7286332"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Terugblik op kick-off en 1-op-1 gesprek</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Q&amp;A over nieuwe HR-cyclus en Dialog</a:t>
            </a:r>
            <a:endParaRPr b="0" i="0" sz="2800" u="none" cap="none" strike="noStrike">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Plan van aanpak leidinggevenden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Plan van aanpak HR</a:t>
            </a:r>
            <a:endParaRPr b="0" i="0" sz="1400" u="none" cap="none" strike="noStrike">
              <a:solidFill>
                <a:schemeClr val="dk1"/>
              </a:solidFill>
              <a:latin typeface="Arial"/>
              <a:ea typeface="Arial"/>
              <a:cs typeface="Arial"/>
              <a:sym typeface="Arial"/>
            </a:endParaRPr>
          </a:p>
        </p:txBody>
      </p:sp>
      <p:pic>
        <p:nvPicPr>
          <p:cNvPr id="88" name="Google Shape;88;p5"/>
          <p:cNvPicPr preferRelativeResize="0"/>
          <p:nvPr/>
        </p:nvPicPr>
        <p:blipFill rotWithShape="1">
          <a:blip r:embed="rId3">
            <a:alphaModFix/>
          </a:blip>
          <a:srcRect b="0" l="0" r="0" t="0"/>
          <a:stretch/>
        </p:blipFill>
        <p:spPr>
          <a:xfrm>
            <a:off x="814369" y="1878307"/>
            <a:ext cx="316964" cy="244927"/>
          </a:xfrm>
          <a:prstGeom prst="rect">
            <a:avLst/>
          </a:prstGeom>
          <a:noFill/>
          <a:ln>
            <a:noFill/>
          </a:ln>
        </p:spPr>
      </p:pic>
      <p:pic>
        <p:nvPicPr>
          <p:cNvPr id="89" name="Google Shape;89;p5"/>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sp>
        <p:nvSpPr>
          <p:cNvPr id="90" name="Google Shape;90;p5"/>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91" name="Google Shape;91;p5"/>
          <p:cNvPicPr preferRelativeResize="0"/>
          <p:nvPr/>
        </p:nvPicPr>
        <p:blipFill rotWithShape="1">
          <a:blip r:embed="rId3">
            <a:alphaModFix/>
          </a:blip>
          <a:srcRect b="0" l="0" r="0" t="0"/>
          <a:stretch/>
        </p:blipFill>
        <p:spPr>
          <a:xfrm>
            <a:off x="818481" y="3821147"/>
            <a:ext cx="316964" cy="244927"/>
          </a:xfrm>
          <a:prstGeom prst="rect">
            <a:avLst/>
          </a:prstGeom>
          <a:noFill/>
          <a:ln>
            <a:noFill/>
          </a:ln>
        </p:spPr>
      </p:pic>
      <p:pic>
        <p:nvPicPr>
          <p:cNvPr id="92" name="Google Shape;92;p5"/>
          <p:cNvPicPr preferRelativeResize="0"/>
          <p:nvPr/>
        </p:nvPicPr>
        <p:blipFill rotWithShape="1">
          <a:blip r:embed="rId3">
            <a:alphaModFix/>
          </a:blip>
          <a:srcRect b="0" l="0" r="0" t="0"/>
          <a:stretch/>
        </p:blipFill>
        <p:spPr>
          <a:xfrm>
            <a:off x="814369" y="3184073"/>
            <a:ext cx="316964" cy="244927"/>
          </a:xfrm>
          <a:prstGeom prst="rect">
            <a:avLst/>
          </a:prstGeom>
          <a:noFill/>
          <a:ln>
            <a:noFill/>
          </a:ln>
        </p:spPr>
      </p:pic>
      <p:pic>
        <p:nvPicPr>
          <p:cNvPr id="93" name="Google Shape;93;p5"/>
          <p:cNvPicPr preferRelativeResize="0"/>
          <p:nvPr/>
        </p:nvPicPr>
        <p:blipFill rotWithShape="1">
          <a:blip r:embed="rId4">
            <a:alphaModFix/>
          </a:blip>
          <a:srcRect b="0" l="0" r="0" t="0"/>
          <a:stretch/>
        </p:blipFill>
        <p:spPr>
          <a:xfrm>
            <a:off x="9797767" y="2606043"/>
            <a:ext cx="1645920" cy="1645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pic>
        <p:nvPicPr>
          <p:cNvPr id="99" name="Google Shape;99;p6"/>
          <p:cNvPicPr preferRelativeResize="0"/>
          <p:nvPr/>
        </p:nvPicPr>
        <p:blipFill rotWithShape="1">
          <a:blip r:embed="rId3">
            <a:alphaModFix/>
          </a:blip>
          <a:srcRect b="0" l="1941" r="1932" t="0"/>
          <a:stretch/>
        </p:blipFill>
        <p:spPr>
          <a:xfrm>
            <a:off x="0" y="-10975"/>
            <a:ext cx="12192000" cy="6879950"/>
          </a:xfrm>
          <a:prstGeom prst="rect">
            <a:avLst/>
          </a:prstGeom>
          <a:noFill/>
          <a:ln>
            <a:noFill/>
          </a:ln>
        </p:spPr>
      </p:pic>
      <p:sp>
        <p:nvSpPr>
          <p:cNvPr id="100" name="Google Shape;100;p6"/>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Nieuwe HR-cyclus</a:t>
            </a:r>
            <a:endParaRPr b="0" i="0" sz="4200" u="none" cap="none" strike="noStrike">
              <a:solidFill>
                <a:schemeClr val="dk1"/>
              </a:solidFill>
              <a:latin typeface="Nunito Sans"/>
              <a:ea typeface="Nunito Sans"/>
              <a:cs typeface="Nunito Sans"/>
              <a:sym typeface="Nunito Sans"/>
            </a:endParaRPr>
          </a:p>
        </p:txBody>
      </p:sp>
      <p:pic>
        <p:nvPicPr>
          <p:cNvPr id="101" name="Google Shape;101;p6"/>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7"/>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07" name="Google Shape;107;p7"/>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10 minuten (plenair)</a:t>
            </a:r>
            <a:endParaRPr b="0" i="0" sz="2800" u="none" cap="none" strike="noStrike">
              <a:solidFill>
                <a:schemeClr val="dk1"/>
              </a:solidFill>
              <a:latin typeface="Nunito Sans"/>
              <a:ea typeface="Nunito Sans"/>
              <a:cs typeface="Nunito Sans"/>
              <a:sym typeface="Nunito Sans"/>
            </a:endParaRPr>
          </a:p>
        </p:txBody>
      </p:sp>
      <p:sp>
        <p:nvSpPr>
          <p:cNvPr id="108" name="Google Shape;108;p7"/>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109" name="Google Shape;109;p7"/>
          <p:cNvPicPr preferRelativeResize="0"/>
          <p:nvPr/>
        </p:nvPicPr>
        <p:blipFill rotWithShape="1">
          <a:blip r:embed="rId3">
            <a:alphaModFix/>
          </a:blip>
          <a:srcRect b="0" l="0" r="0" t="0"/>
          <a:stretch/>
        </p:blipFill>
        <p:spPr>
          <a:xfrm>
            <a:off x="735499" y="3508042"/>
            <a:ext cx="447277" cy="447277"/>
          </a:xfrm>
          <a:prstGeom prst="rect">
            <a:avLst/>
          </a:prstGeom>
          <a:noFill/>
          <a:ln>
            <a:noFill/>
          </a:ln>
        </p:spPr>
      </p:pic>
      <p:pic>
        <p:nvPicPr>
          <p:cNvPr id="110" name="Google Shape;110;p7"/>
          <p:cNvPicPr preferRelativeResize="0"/>
          <p:nvPr/>
        </p:nvPicPr>
        <p:blipFill rotWithShape="1">
          <a:blip r:embed="rId3">
            <a:alphaModFix/>
          </a:blip>
          <a:srcRect b="0" l="0" r="0" t="0"/>
          <a:stretch/>
        </p:blipFill>
        <p:spPr>
          <a:xfrm>
            <a:off x="735500" y="4149147"/>
            <a:ext cx="447277" cy="447277"/>
          </a:xfrm>
          <a:prstGeom prst="rect">
            <a:avLst/>
          </a:prstGeom>
          <a:noFill/>
          <a:ln>
            <a:noFill/>
          </a:ln>
        </p:spPr>
      </p:pic>
      <p:sp>
        <p:nvSpPr>
          <p:cNvPr id="111" name="Google Shape;111;p7"/>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12" name="Google Shape;112;p7"/>
          <p:cNvSpPr/>
          <p:nvPr/>
        </p:nvSpPr>
        <p:spPr>
          <a:xfrm>
            <a:off x="1267675" y="3346547"/>
            <a:ext cx="10569000" cy="2353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Waarom hebben jullie een HR-cyclus?</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is het doel?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willen jullie er mee bereiken?</a:t>
            </a:r>
            <a:endParaRPr b="0" i="0" sz="1400" u="none" cap="none" strike="noStrike">
              <a:solidFill>
                <a:schemeClr val="dk1"/>
              </a:solidFill>
              <a:latin typeface="Arial"/>
              <a:ea typeface="Arial"/>
              <a:cs typeface="Arial"/>
              <a:sym typeface="Arial"/>
            </a:endParaRPr>
          </a:p>
        </p:txBody>
      </p:sp>
      <p:sp>
        <p:nvSpPr>
          <p:cNvPr id="113" name="Google Shape;113;p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Doel HR-cyclus</a:t>
            </a:r>
            <a:endParaRPr b="0" i="0" u="none" cap="none" strike="noStrike">
              <a:solidFill>
                <a:srgbClr val="203F7B"/>
              </a:solidFill>
            </a:endParaRPr>
          </a:p>
        </p:txBody>
      </p:sp>
      <p:pic>
        <p:nvPicPr>
          <p:cNvPr id="114" name="Google Shape;114;p7"/>
          <p:cNvPicPr preferRelativeResize="0"/>
          <p:nvPr/>
        </p:nvPicPr>
        <p:blipFill rotWithShape="1">
          <a:blip r:embed="rId3">
            <a:alphaModFix/>
          </a:blip>
          <a:srcRect b="0" l="0" r="0" t="0"/>
          <a:stretch/>
        </p:blipFill>
        <p:spPr>
          <a:xfrm>
            <a:off x="735498" y="4790252"/>
            <a:ext cx="447277" cy="447277"/>
          </a:xfrm>
          <a:prstGeom prst="rect">
            <a:avLst/>
          </a:prstGeom>
          <a:noFill/>
          <a:ln>
            <a:noFill/>
          </a:ln>
        </p:spPr>
      </p:pic>
      <p:pic>
        <p:nvPicPr>
          <p:cNvPr id="115" name="Google Shape;115;p7"/>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8"/>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121" name="Google Shape;121;p8"/>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Doel HR-cyclus</a:t>
            </a:r>
            <a:endParaRPr b="0" i="0" sz="4400" u="none" cap="none" strike="noStrike">
              <a:solidFill>
                <a:srgbClr val="203F7B"/>
              </a:solidFill>
              <a:latin typeface="Calibri"/>
              <a:ea typeface="Calibri"/>
              <a:cs typeface="Calibri"/>
              <a:sym typeface="Calibri"/>
            </a:endParaRPr>
          </a:p>
        </p:txBody>
      </p:sp>
      <p:sp>
        <p:nvSpPr>
          <p:cNvPr id="122" name="Google Shape;122;p8"/>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23" name="Google Shape;123;p8"/>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124" name="Google Shape;124;p8"/>
          <p:cNvSpPr/>
          <p:nvPr/>
        </p:nvSpPr>
        <p:spPr>
          <a:xfrm>
            <a:off x="1252981" y="1631991"/>
            <a:ext cx="6889343"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Stimuleren van persoonlijke ontwikkeling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Mensen laten doen waar ze goed in zijn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Realiseren van team- &amp; organisatiedoelen</a:t>
            </a:r>
            <a:endParaRPr b="0" i="0" sz="1400" u="none" cap="none" strike="noStrike">
              <a:solidFill>
                <a:schemeClr val="dk1"/>
              </a:solidFill>
              <a:latin typeface="Arial"/>
              <a:ea typeface="Arial"/>
              <a:cs typeface="Arial"/>
              <a:sym typeface="Arial"/>
            </a:endParaRPr>
          </a:p>
        </p:txBody>
      </p:sp>
      <p:pic>
        <p:nvPicPr>
          <p:cNvPr id="125" name="Google Shape;125;p8"/>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126" name="Google Shape;126;p8"/>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127" name="Google Shape;127;p8"/>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descr="Afbeelding met tekst, teken&#10;&#10;Automatisch gegenereerde beschrijving" id="128" name="Google Shape;128;p8"/>
          <p:cNvPicPr preferRelativeResize="0"/>
          <p:nvPr/>
        </p:nvPicPr>
        <p:blipFill rotWithShape="1">
          <a:blip r:embed="rId4">
            <a:alphaModFix/>
          </a:blip>
          <a:srcRect b="0" l="0" r="0" t="0"/>
          <a:stretch/>
        </p:blipFill>
        <p:spPr>
          <a:xfrm>
            <a:off x="9797765" y="2739424"/>
            <a:ext cx="1645920" cy="16459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9"/>
          <p:cNvSpPr/>
          <p:nvPr/>
        </p:nvSpPr>
        <p:spPr>
          <a:xfrm>
            <a:off x="374904" y="1216120"/>
            <a:ext cx="8860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135" name="Google Shape;135;p9"/>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sz="4267" u="none" cap="none" strike="noStrike">
                <a:solidFill>
                  <a:srgbClr val="203F7B"/>
                </a:solidFill>
                <a:latin typeface="Nunito Sans"/>
                <a:ea typeface="Nunito Sans"/>
                <a:cs typeface="Nunito Sans"/>
                <a:sym typeface="Nunito Sans"/>
              </a:rPr>
              <a:t>Waarom vernieuwen we de HR-cyclus?</a:t>
            </a:r>
            <a:endParaRPr b="0" i="0" sz="4400" u="none" cap="none" strike="noStrike">
              <a:solidFill>
                <a:srgbClr val="203F7B"/>
              </a:solidFill>
              <a:latin typeface="Calibri"/>
              <a:ea typeface="Calibri"/>
              <a:cs typeface="Calibri"/>
              <a:sym typeface="Calibri"/>
            </a:endParaRPr>
          </a:p>
        </p:txBody>
      </p:sp>
      <p:sp>
        <p:nvSpPr>
          <p:cNvPr id="136" name="Google Shape;136;p9"/>
          <p:cNvSpPr/>
          <p:nvPr/>
        </p:nvSpPr>
        <p:spPr>
          <a:xfrm>
            <a:off x="1462396" y="1798747"/>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Staat los van de dagelijkse praktijk</a:t>
            </a:r>
            <a:endParaRPr b="1"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Proces is star en dwingend</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p:txBody>
      </p:sp>
      <p:sp>
        <p:nvSpPr>
          <p:cNvPr id="137" name="Google Shape;137;p9"/>
          <p:cNvSpPr/>
          <p:nvPr/>
        </p:nvSpPr>
        <p:spPr>
          <a:xfrm>
            <a:off x="1373908" y="266399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38" name="Google Shape;138;p9"/>
          <p:cNvSpPr/>
          <p:nvPr/>
        </p:nvSpPr>
        <p:spPr>
          <a:xfrm>
            <a:off x="1462396" y="3707191"/>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Helpt mensen niet om beter te worden</a:t>
            </a:r>
            <a:endParaRPr b="1"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
              <a:buFont typeface="Arial"/>
              <a:buNone/>
            </a:pPr>
            <a:r>
              <a:t/>
            </a:r>
            <a:endParaRPr b="0" i="1"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Doelen zijn niet top-of-mind gedurende het jaar</a:t>
            </a:r>
            <a:endParaRPr b="0" i="0" sz="1400" u="none" cap="none" strike="noStrike">
              <a:solidFill>
                <a:schemeClr val="dk1"/>
              </a:solidFill>
              <a:latin typeface="Arial"/>
              <a:ea typeface="Arial"/>
              <a:cs typeface="Arial"/>
              <a:sym typeface="Arial"/>
            </a:endParaRPr>
          </a:p>
        </p:txBody>
      </p:sp>
      <p:sp>
        <p:nvSpPr>
          <p:cNvPr id="139" name="Google Shape;139;p9"/>
          <p:cNvSpPr/>
          <p:nvPr/>
        </p:nvSpPr>
        <p:spPr>
          <a:xfrm>
            <a:off x="1458992" y="4687005"/>
            <a:ext cx="788623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Beperkt het nemen van verantwoordelijkheid</a:t>
            </a:r>
            <a:endParaRPr b="1" i="0" sz="21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Manager is leidend en doelen zijn opgelegd</a:t>
            </a:r>
            <a:endParaRPr b="0" i="0" sz="1600" u="none" cap="none" strike="noStrike">
              <a:solidFill>
                <a:schemeClr val="dk1"/>
              </a:solidFill>
              <a:latin typeface="Nunito Sans"/>
              <a:ea typeface="Nunito Sans"/>
              <a:cs typeface="Nunito Sans"/>
              <a:sym typeface="Nunito Sans"/>
            </a:endParaRPr>
          </a:p>
        </p:txBody>
      </p:sp>
      <p:sp>
        <p:nvSpPr>
          <p:cNvPr id="140" name="Google Shape;140;p9"/>
          <p:cNvSpPr/>
          <p:nvPr/>
        </p:nvSpPr>
        <p:spPr>
          <a:xfrm>
            <a:off x="9427464" y="1216120"/>
            <a:ext cx="2386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41" name="Google Shape;141;p9"/>
          <p:cNvSpPr/>
          <p:nvPr/>
        </p:nvSpPr>
        <p:spPr>
          <a:xfrm>
            <a:off x="1462397" y="2724913"/>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Is een administratief ‘moetje’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Gesprekken kosten veel tijd en leveren niets op</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p:txBody>
      </p:sp>
      <p:pic>
        <p:nvPicPr>
          <p:cNvPr id="142" name="Google Shape;142;p9"/>
          <p:cNvPicPr preferRelativeResize="0"/>
          <p:nvPr/>
        </p:nvPicPr>
        <p:blipFill rotWithShape="1">
          <a:blip r:embed="rId3">
            <a:alphaModFix/>
          </a:blip>
          <a:srcRect b="0" l="0" r="0" t="0"/>
          <a:stretch/>
        </p:blipFill>
        <p:spPr>
          <a:xfrm>
            <a:off x="837836" y="1912924"/>
            <a:ext cx="316964" cy="244927"/>
          </a:xfrm>
          <a:prstGeom prst="rect">
            <a:avLst/>
          </a:prstGeom>
          <a:noFill/>
          <a:ln>
            <a:noFill/>
          </a:ln>
        </p:spPr>
      </p:pic>
      <p:pic>
        <p:nvPicPr>
          <p:cNvPr id="143" name="Google Shape;143;p9"/>
          <p:cNvPicPr preferRelativeResize="0"/>
          <p:nvPr/>
        </p:nvPicPr>
        <p:blipFill rotWithShape="1">
          <a:blip r:embed="rId3">
            <a:alphaModFix/>
          </a:blip>
          <a:srcRect b="0" l="0" r="0" t="0"/>
          <a:stretch/>
        </p:blipFill>
        <p:spPr>
          <a:xfrm>
            <a:off x="831872" y="2839090"/>
            <a:ext cx="316964" cy="244927"/>
          </a:xfrm>
          <a:prstGeom prst="rect">
            <a:avLst/>
          </a:prstGeom>
          <a:noFill/>
          <a:ln>
            <a:noFill/>
          </a:ln>
        </p:spPr>
      </p:pic>
      <p:pic>
        <p:nvPicPr>
          <p:cNvPr id="144" name="Google Shape;144;p9"/>
          <p:cNvPicPr preferRelativeResize="0"/>
          <p:nvPr/>
        </p:nvPicPr>
        <p:blipFill rotWithShape="1">
          <a:blip r:embed="rId3">
            <a:alphaModFix/>
          </a:blip>
          <a:srcRect b="0" l="0" r="0" t="0"/>
          <a:stretch/>
        </p:blipFill>
        <p:spPr>
          <a:xfrm>
            <a:off x="831872" y="3821368"/>
            <a:ext cx="316964" cy="244927"/>
          </a:xfrm>
          <a:prstGeom prst="rect">
            <a:avLst/>
          </a:prstGeom>
          <a:noFill/>
          <a:ln>
            <a:noFill/>
          </a:ln>
        </p:spPr>
      </p:pic>
      <p:pic>
        <p:nvPicPr>
          <p:cNvPr id="145" name="Google Shape;145;p9"/>
          <p:cNvPicPr preferRelativeResize="0"/>
          <p:nvPr/>
        </p:nvPicPr>
        <p:blipFill rotWithShape="1">
          <a:blip r:embed="rId3">
            <a:alphaModFix/>
          </a:blip>
          <a:srcRect b="0" l="0" r="0" t="0"/>
          <a:stretch/>
        </p:blipFill>
        <p:spPr>
          <a:xfrm>
            <a:off x="837835" y="4955762"/>
            <a:ext cx="316964" cy="244927"/>
          </a:xfrm>
          <a:prstGeom prst="rect">
            <a:avLst/>
          </a:prstGeom>
          <a:noFill/>
          <a:ln>
            <a:noFill/>
          </a:ln>
        </p:spPr>
      </p:pic>
      <p:pic>
        <p:nvPicPr>
          <p:cNvPr id="146" name="Google Shape;146;p9"/>
          <p:cNvPicPr preferRelativeResize="0"/>
          <p:nvPr/>
        </p:nvPicPr>
        <p:blipFill rotWithShape="1">
          <a:blip r:embed="rId4">
            <a:alphaModFix/>
          </a:blip>
          <a:srcRect b="0" l="0" r="0" t="0"/>
          <a:stretch/>
        </p:blipFill>
        <p:spPr>
          <a:xfrm>
            <a:off x="9793224" y="2743200"/>
            <a:ext cx="1645920" cy="16459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Goris, Dennis</dc:creator>
</cp:coreProperties>
</file>