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12192000"/>
  <p:notesSz cx="6858000" cy="9144000"/>
  <p:embeddedFontLst>
    <p:embeddedFont>
      <p:font typeface="Nunito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9" roundtripDataSignature="AMtx7mhXksP6IiguxV61ecCX+5aKbL/R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NunitoSans-bold.fntdata"/><Relationship Id="rId45" Type="http://schemas.openxmlformats.org/officeDocument/2006/relationships/font" Target="fonts/Nunito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NunitoSans-boldItalic.fntdata"/><Relationship Id="rId47" Type="http://schemas.openxmlformats.org/officeDocument/2006/relationships/font" Target="fonts/NunitoSans-italic.fntdata"/><Relationship Id="rId4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3" name="Google Shape;3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TRAINER: Leg uit dat een schaal per definitie subjectief en dus persoonlijk is. Mijn 5 kan voor jou een 7 zijn of andersom. Het gaat dan ook niet om de getallen</a:t>
            </a:r>
            <a:endParaRPr b="0" i="0" sz="1200" u="none" cap="none" strike="noStrike">
              <a:solidFill>
                <a:schemeClr val="lt1"/>
              </a:solidFill>
              <a:latin typeface="Calibri"/>
              <a:ea typeface="Calibri"/>
              <a:cs typeface="Calibri"/>
              <a:sym typeface="Calibri"/>
            </a:endParaRPr>
          </a:p>
        </p:txBody>
      </p:sp>
      <p:sp>
        <p:nvSpPr>
          <p:cNvPr id="164" name="Google Shape;16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Inzicht in beeldvorming (van jezelf van je medewerkers) is cruciaal voor een goede (zelf)evaluatie. </a:t>
            </a:r>
            <a:endParaRPr b="0" i="0" sz="1200" u="none" cap="none" strike="noStrike">
              <a:solidFill>
                <a:schemeClr val="dk1"/>
              </a:solidFill>
              <a:latin typeface="Calibri"/>
              <a:ea typeface="Calibri"/>
              <a:cs typeface="Calibri"/>
              <a:sym typeface="Calibri"/>
            </a:endParaRPr>
          </a:p>
        </p:txBody>
      </p:sp>
      <p:sp>
        <p:nvSpPr>
          <p:cNvPr id="178" name="Google Shape;178;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186" name="Google Shape;18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Iedereen kijkt door een bril naar de ander, naar zichzelf. Dit zijn veel voorkomende brillen (in de literatuur vaak aangeduid als ‘beoordelingsfouten’)</a:t>
            </a:r>
            <a:endParaRPr b="0" i="0" sz="1200" u="none" cap="none" strike="noStrike">
              <a:solidFill>
                <a:schemeClr val="lt1"/>
              </a:solidFill>
              <a:latin typeface="Calibri"/>
              <a:ea typeface="Calibri"/>
              <a:cs typeface="Calibri"/>
              <a:sym typeface="Calibri"/>
            </a:endParaRPr>
          </a:p>
        </p:txBody>
      </p:sp>
      <p:sp>
        <p:nvSpPr>
          <p:cNvPr id="196" name="Google Shape;196;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Als je training live doet, kun je deze oefening heel goed eerst in duo’s en daarna plenair doen</a:t>
            </a:r>
            <a:endParaRPr b="0" i="0" sz="1200" u="none" cap="none" strike="noStrike">
              <a:solidFill>
                <a:schemeClr val="lt1"/>
              </a:solidFill>
              <a:latin typeface="Calibri"/>
              <a:ea typeface="Calibri"/>
              <a:cs typeface="Calibri"/>
              <a:sym typeface="Calibri"/>
            </a:endParaRPr>
          </a:p>
        </p:txBody>
      </p:sp>
      <p:sp>
        <p:nvSpPr>
          <p:cNvPr id="209" name="Google Shape;209;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7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Vooral het waarom is belangrijk in de discussie. Is er een gemeenschappelijk normgevoel? </a:t>
            </a:r>
            <a:endParaRPr b="0" i="0" sz="1200" u="none" cap="none" strike="noStrike">
              <a:solidFill>
                <a:schemeClr val="lt1"/>
              </a:solidFill>
              <a:latin typeface="Calibri"/>
              <a:ea typeface="Calibri"/>
              <a:cs typeface="Calibri"/>
              <a:sym typeface="Calibri"/>
            </a:endParaRPr>
          </a:p>
        </p:txBody>
      </p:sp>
      <p:sp>
        <p:nvSpPr>
          <p:cNvPr id="222" name="Google Shape;222;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36" name="Google Shape;236;p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Maak de brug naar de zelfevaluatie. Welk beeld heb je van jezelf?</a:t>
            </a:r>
            <a:endParaRPr b="0" i="0" sz="1200" u="none" cap="none" strike="noStrike">
              <a:solidFill>
                <a:schemeClr val="dk1"/>
              </a:solidFill>
              <a:latin typeface="Calibri"/>
              <a:ea typeface="Calibri"/>
              <a:cs typeface="Calibri"/>
              <a:sym typeface="Calibri"/>
            </a:endParaRPr>
          </a:p>
        </p:txBody>
      </p:sp>
      <p:sp>
        <p:nvSpPr>
          <p:cNvPr id="245" name="Google Shape;245;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7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Als je training live doet, kun je deze oefening heel goed eerst in duo’s en daarna plenair doen</a:t>
            </a:r>
            <a:endParaRPr/>
          </a:p>
        </p:txBody>
      </p:sp>
      <p:sp>
        <p:nvSpPr>
          <p:cNvPr id="253" name="Google Shape;253;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7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Check of je de lijst die zojuist in de oefening is gemaakt kunt aanvullen</a:t>
            </a:r>
            <a:endParaRPr b="0" i="0" sz="1200" u="none" cap="none" strike="noStrike">
              <a:solidFill>
                <a:schemeClr val="lt1"/>
              </a:solidFill>
              <a:latin typeface="Calibri"/>
              <a:ea typeface="Calibri"/>
              <a:cs typeface="Calibri"/>
              <a:sym typeface="Calibri"/>
            </a:endParaRPr>
          </a:p>
        </p:txBody>
      </p:sp>
      <p:sp>
        <p:nvSpPr>
          <p:cNvPr id="265" name="Google Shape;265;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41" name="Google Shape;4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Neem hier minimaal 30 minuten voor</a:t>
            </a:r>
            <a:endParaRPr b="0" i="0" sz="1200" u="none" cap="none" strike="noStrike">
              <a:solidFill>
                <a:schemeClr val="lt1"/>
              </a:solidFill>
              <a:latin typeface="Calibri"/>
              <a:ea typeface="Calibri"/>
              <a:cs typeface="Calibri"/>
              <a:sym typeface="Calibri"/>
            </a:endParaRPr>
          </a:p>
        </p:txBody>
      </p:sp>
      <p:sp>
        <p:nvSpPr>
          <p:cNvPr id="278" name="Google Shape;278;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8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Belangrijk dat leidinggevenden ervaren hoe het is om een zelfevaluatie in te vullen. Hiermee geven ze zelf het goede voorbeeld en kunnen ze medewerkers hiermee helpen</a:t>
            </a:r>
            <a:endParaRPr b="0" i="0" sz="1200" u="none" cap="none" strike="noStrike">
              <a:solidFill>
                <a:schemeClr val="lt1"/>
              </a:solidFill>
              <a:latin typeface="Calibri"/>
              <a:ea typeface="Calibri"/>
              <a:cs typeface="Calibri"/>
              <a:sym typeface="Calibri"/>
            </a:endParaRPr>
          </a:p>
        </p:txBody>
      </p:sp>
      <p:sp>
        <p:nvSpPr>
          <p:cNvPr id="292" name="Google Shape;292;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05" name="Google Shape;305;p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Maak de brug naar het evalueren van je medewerkers. </a:t>
            </a:r>
            <a:endParaRPr b="0" i="0" sz="1200" u="none" cap="none" strike="noStrike">
              <a:solidFill>
                <a:schemeClr val="dk1"/>
              </a:solidFill>
              <a:latin typeface="Calibri"/>
              <a:ea typeface="Calibri"/>
              <a:cs typeface="Calibri"/>
              <a:sym typeface="Calibri"/>
            </a:endParaRPr>
          </a:p>
        </p:txBody>
      </p:sp>
      <p:sp>
        <p:nvSpPr>
          <p:cNvPr id="314" name="Google Shape;314;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8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Neem hier ruim de tijd voor, ongeveer 45 minuten. Kijk of er ruimte en vertrouwen is om de evaluatie(s) te bespreken met je een collega. Sommige leidinggevenden zijn heel effectief en gebruiken dit moment om de evaluaties van een groot deel van hun team voor te bereiden </a:t>
            </a:r>
            <a:endParaRPr b="0" i="0" sz="1200" u="none" cap="none" strike="noStrike">
              <a:solidFill>
                <a:schemeClr val="lt1"/>
              </a:solidFill>
              <a:latin typeface="Calibri"/>
              <a:ea typeface="Calibri"/>
              <a:cs typeface="Calibri"/>
              <a:sym typeface="Calibri"/>
            </a:endParaRPr>
          </a:p>
        </p:txBody>
      </p:sp>
      <p:sp>
        <p:nvSpPr>
          <p:cNvPr id="322" name="Google Shape;322;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lang="en-US"/>
              <a:t>Maak de brug van de voorbereiding (de zelfevaluatie en de evaluatie) naar het daadwerkelijk voeren van het evaluatiegesprek</a:t>
            </a:r>
            <a:endParaRPr/>
          </a:p>
        </p:txBody>
      </p:sp>
      <p:sp>
        <p:nvSpPr>
          <p:cNvPr id="338" name="Google Shape;338;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346" name="Google Shape;34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8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Als je training live doet, kun je deze oefening heel goed eerst in duo’s en daarna plenair doen</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360" name="Google Shape;360;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8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Check of je de lijst die zojuist in de oefening is gemaakt kunt aanvullen. Maak vooral duidelijk dat het de bedoeling is dat de medewerker positief, gemotiveerd met energie het evaluatiegesprek verlaat.</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372" name="Google Shape;372;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385" name="Google Shape;385;p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55" name="Google Shape;5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96" name="Google Shape;396;p8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411" name="Google Shape;41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26" name="Google Shape;426;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Hoe zorg je ervoor dat de medewerker positief, gemotiveerd met energie het evaluatiegesprek verlaat. </a:t>
            </a:r>
            <a:endParaRPr/>
          </a:p>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lt1"/>
                </a:solidFill>
                <a:latin typeface="Calibri"/>
                <a:ea typeface="Calibri"/>
                <a:cs typeface="Calibri"/>
                <a:sym typeface="Calibri"/>
              </a:rPr>
              <a:t>Je hebt twee opties om dit te trainen:</a:t>
            </a:r>
            <a:endParaRPr/>
          </a:p>
          <a:p>
            <a:pPr indent="-171450" lvl="0" marL="171450" marR="0" rtl="0" algn="l">
              <a:lnSpc>
                <a:spcPct val="100000"/>
              </a:lnSpc>
              <a:spcBef>
                <a:spcPts val="0"/>
              </a:spcBef>
              <a:spcAft>
                <a:spcPts val="0"/>
              </a:spcAft>
              <a:buClr>
                <a:schemeClr val="lt1"/>
              </a:buClr>
              <a:buSzPts val="1200"/>
              <a:buFont typeface="Calibri"/>
              <a:buChar char="-"/>
            </a:pPr>
            <a:r>
              <a:rPr b="0" i="0" lang="en-US" sz="1200" u="none" cap="none" strike="noStrike">
                <a:solidFill>
                  <a:schemeClr val="lt1"/>
                </a:solidFill>
                <a:latin typeface="Calibri"/>
                <a:ea typeface="Calibri"/>
                <a:cs typeface="Calibri"/>
                <a:sym typeface="Calibri"/>
              </a:rPr>
              <a:t>Via rollenspellen, met eigen casuïstiek van de deelnemers</a:t>
            </a:r>
            <a:endParaRPr/>
          </a:p>
          <a:p>
            <a:pPr indent="-171450" lvl="0" marL="171450" marR="0" rtl="0" algn="l">
              <a:lnSpc>
                <a:spcPct val="100000"/>
              </a:lnSpc>
              <a:spcBef>
                <a:spcPts val="0"/>
              </a:spcBef>
              <a:spcAft>
                <a:spcPts val="0"/>
              </a:spcAft>
              <a:buClr>
                <a:schemeClr val="lt1"/>
              </a:buClr>
              <a:buSzPts val="1200"/>
              <a:buFont typeface="Calibri"/>
              <a:buChar char="-"/>
            </a:pPr>
            <a:r>
              <a:rPr b="0" i="0" lang="en-US" sz="1200" u="none" cap="none" strike="noStrike">
                <a:solidFill>
                  <a:schemeClr val="lt1"/>
                </a:solidFill>
                <a:latin typeface="Calibri"/>
                <a:ea typeface="Calibri"/>
                <a:cs typeface="Calibri"/>
                <a:sym typeface="Calibri"/>
              </a:rPr>
              <a:t>Via intervisie, met eigen casuïstiek van de deelnemers</a:t>
            </a:r>
            <a:endParaRPr/>
          </a:p>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35" name="Google Shape;435;p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6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443" name="Google Shape;443;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8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457" name="Google Shape;457;p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b="0" i="0" lang="en-US" sz="1200" u="none" cap="none" strike="noStrike">
                <a:solidFill>
                  <a:schemeClr val="dk1"/>
                </a:solidFill>
                <a:latin typeface="Calibri"/>
                <a:ea typeface="Calibri"/>
                <a:cs typeface="Calibri"/>
                <a:sym typeface="Calibri"/>
              </a:rPr>
              <a:t>Maak de brug naar het plan van aanpak. Wat ga je na deze training doen?</a:t>
            </a:r>
            <a:endParaRPr b="0" i="0" sz="1200" u="none" cap="none" strike="noStrike">
              <a:solidFill>
                <a:schemeClr val="dk1"/>
              </a:solidFill>
              <a:latin typeface="Calibri"/>
              <a:ea typeface="Calibri"/>
              <a:cs typeface="Calibri"/>
              <a:sym typeface="Calibri"/>
            </a:endParaRPr>
          </a:p>
        </p:txBody>
      </p:sp>
      <p:sp>
        <p:nvSpPr>
          <p:cNvPr id="474" name="Google Shape;474;p8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9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482" name="Google Shape;482;p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96" name="Google Shape;496;p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daad74425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04" name="Google Shape;504;gdaad74425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70" name="Google Shape;7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16" name="Google Shape;516;p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85" name="Google Shape;85;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lt1"/>
              </a:solidFill>
              <a:latin typeface="Calibri"/>
              <a:ea typeface="Calibri"/>
              <a:cs typeface="Calibri"/>
              <a:sym typeface="Calibri"/>
            </a:endParaRPr>
          </a:p>
        </p:txBody>
      </p:sp>
      <p:sp>
        <p:nvSpPr>
          <p:cNvPr id="93" name="Google Shape;93;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09" name="Google Shape;109;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a:p>
        </p:txBody>
      </p:sp>
      <p:sp>
        <p:nvSpPr>
          <p:cNvPr id="128" name="Google Shape;12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56" name="Google Shape;15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15" name="Shape 15"/>
        <p:cNvGrpSpPr/>
        <p:nvPr/>
      </p:nvGrpSpPr>
      <p:grpSpPr>
        <a:xfrm>
          <a:off x="0" y="0"/>
          <a:ext cx="0" cy="0"/>
          <a:chOff x="0" y="0"/>
          <a:chExt cx="0" cy="0"/>
        </a:xfrm>
      </p:grpSpPr>
      <p:sp>
        <p:nvSpPr>
          <p:cNvPr id="16" name="Google Shape;16;g1222918b071_0_6"/>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marR="0" algn="ctr">
              <a:lnSpc>
                <a:spcPct val="90000"/>
              </a:lnSpc>
              <a:spcBef>
                <a:spcPts val="0"/>
              </a:spcBef>
              <a:spcAft>
                <a:spcPts val="0"/>
              </a:spcAft>
              <a:buClr>
                <a:schemeClr val="lt1"/>
              </a:buClr>
              <a:buSzPts val="6000"/>
              <a:buFont typeface="Calibri"/>
              <a:buNone/>
              <a:defRPr b="0" i="0" sz="60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 name="Google Shape;17;g1222918b071_0_6"/>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lvl="1" marR="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2pPr>
            <a:lvl3pPr lvl="2" marR="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3pPr>
            <a:lvl4pPr lvl="3"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lvl="4"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lvl="5"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6pPr>
            <a:lvl7pPr lvl="6"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7pPr>
            <a:lvl8pPr lvl="7"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8pPr>
            <a:lvl9pPr lvl="8" marR="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9pPr>
          </a:lstStyle>
          <a:p/>
        </p:txBody>
      </p:sp>
      <p:sp>
        <p:nvSpPr>
          <p:cNvPr id="18" name="Google Shape;18;g1222918b071_0_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9" name="Google Shape;19;g1222918b071_0_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0" name="Google Shape;20;g1222918b071_0_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1" name="Shape 21"/>
        <p:cNvGrpSpPr/>
        <p:nvPr/>
      </p:nvGrpSpPr>
      <p:grpSpPr>
        <a:xfrm>
          <a:off x="0" y="0"/>
          <a:ext cx="0" cy="0"/>
          <a:chOff x="0" y="0"/>
          <a:chExt cx="0" cy="0"/>
        </a:xfrm>
      </p:grpSpPr>
      <p:sp>
        <p:nvSpPr>
          <p:cNvPr id="22" name="Google Shape;22;g1222918b071_0_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g1222918b071_0_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4" name="Google Shape;24;g1222918b071_0_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5" name="Google Shape;25;g1222918b071_0_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6" name="Google Shape;26;g1222918b071_0_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g1222918b071_0_12"/>
          <p:cNvSpPr/>
          <p:nvPr/>
        </p:nvSpPr>
        <p:spPr>
          <a:xfrm>
            <a:off x="0" y="6392917"/>
            <a:ext cx="12192000" cy="465000"/>
          </a:xfrm>
          <a:prstGeom prst="rect">
            <a:avLst/>
          </a:prstGeom>
          <a:solidFill>
            <a:srgbClr val="203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g1222918b071_0_12"/>
          <p:cNvSpPr txBox="1"/>
          <p:nvPr/>
        </p:nvSpPr>
        <p:spPr>
          <a:xfrm>
            <a:off x="9891329" y="6488536"/>
            <a:ext cx="21336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pic>
        <p:nvPicPr>
          <p:cNvPr id="29" name="Google Shape;29;g1222918b071_0_12"/>
          <p:cNvPicPr preferRelativeResize="0"/>
          <p:nvPr/>
        </p:nvPicPr>
        <p:blipFill rotWithShape="1">
          <a:blip r:embed="rId2">
            <a:alphaModFix/>
          </a:blip>
          <a:srcRect b="0" l="0" r="0" t="0"/>
          <a:stretch/>
        </p:blipFill>
        <p:spPr>
          <a:xfrm>
            <a:off x="179512" y="6474519"/>
            <a:ext cx="792088" cy="282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1222918b071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1222918b071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g1222918b071_0_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3" name="Google Shape;13;g1222918b071_0_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4" name="Google Shape;14;g1222918b071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4.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4.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4.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9.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4.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 name="Shape 34"/>
        <p:cNvGrpSpPr/>
        <p:nvPr/>
      </p:nvGrpSpPr>
      <p:grpSpPr>
        <a:xfrm>
          <a:off x="0" y="0"/>
          <a:ext cx="0" cy="0"/>
          <a:chOff x="0" y="0"/>
          <a:chExt cx="0" cy="0"/>
        </a:xfrm>
      </p:grpSpPr>
      <p:sp>
        <p:nvSpPr>
          <p:cNvPr id="35" name="Google Shape;35;p1"/>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36" name="Google Shape;36;p1"/>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37" name="Google Shape;37;p1"/>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Training Het Evaluatiegesprek </a:t>
            </a:r>
            <a:endParaRPr b="0" i="0" sz="1400" u="none" cap="none" strike="noStrike">
              <a:solidFill>
                <a:srgbClr val="000000"/>
              </a:solidFill>
              <a:latin typeface="Arial"/>
              <a:ea typeface="Arial"/>
              <a:cs typeface="Arial"/>
              <a:sym typeface="Arial"/>
            </a:endParaRPr>
          </a:p>
        </p:txBody>
      </p:sp>
      <p:pic>
        <p:nvPicPr>
          <p:cNvPr id="38" name="Google Shape;38;p1"/>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13"/>
          <p:cNvSpPr/>
          <p:nvPr/>
        </p:nvSpPr>
        <p:spPr>
          <a:xfrm>
            <a:off x="468143"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67" name="Google Shape;167;p13"/>
          <p:cNvSpPr/>
          <p:nvPr/>
        </p:nvSpPr>
        <p:spPr>
          <a:xfrm>
            <a:off x="468143"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68" name="Google Shape;168;p13"/>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2 minuten (individueel) – 13 minuten (plenair)</a:t>
            </a:r>
            <a:endParaRPr b="0" i="0" sz="2800" u="none" cap="none" strike="noStrike">
              <a:solidFill>
                <a:schemeClr val="dk1"/>
              </a:solidFill>
              <a:latin typeface="Nunito Sans"/>
              <a:ea typeface="Nunito Sans"/>
              <a:cs typeface="Nunito Sans"/>
              <a:sym typeface="Nunito Sans"/>
            </a:endParaRPr>
          </a:p>
        </p:txBody>
      </p:sp>
      <p:pic>
        <p:nvPicPr>
          <p:cNvPr id="169" name="Google Shape;169;p13"/>
          <p:cNvPicPr preferRelativeResize="0"/>
          <p:nvPr/>
        </p:nvPicPr>
        <p:blipFill rotWithShape="1">
          <a:blip r:embed="rId3">
            <a:alphaModFix/>
          </a:blip>
          <a:srcRect b="0" l="0" r="0" t="0"/>
          <a:stretch/>
        </p:blipFill>
        <p:spPr>
          <a:xfrm>
            <a:off x="729766" y="3369957"/>
            <a:ext cx="447277" cy="447277"/>
          </a:xfrm>
          <a:prstGeom prst="rect">
            <a:avLst/>
          </a:prstGeom>
          <a:noFill/>
          <a:ln>
            <a:noFill/>
          </a:ln>
        </p:spPr>
      </p:pic>
      <p:sp>
        <p:nvSpPr>
          <p:cNvPr id="170" name="Google Shape;170;p13"/>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71" name="Google Shape;171;p13"/>
          <p:cNvSpPr/>
          <p:nvPr/>
        </p:nvSpPr>
        <p:spPr>
          <a:xfrm>
            <a:off x="1258938" y="3142074"/>
            <a:ext cx="10569000" cy="2423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Op een schaal van 1 tot 10: Hoe vind je dat je Het Evaluatiegesprek voert met jouw medewerkers?</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Wat doe je wel/niet in deze gesprekken dat je jezelf dit cijfer geeft? </a:t>
            </a:r>
            <a:endParaRPr b="0" i="0" sz="1400" u="none" cap="none" strike="noStrike">
              <a:solidFill>
                <a:schemeClr val="dk1"/>
              </a:solidFill>
              <a:latin typeface="Arial"/>
              <a:ea typeface="Arial"/>
              <a:cs typeface="Arial"/>
              <a:sym typeface="Arial"/>
            </a:endParaRPr>
          </a:p>
        </p:txBody>
      </p:sp>
      <p:sp>
        <p:nvSpPr>
          <p:cNvPr id="172" name="Google Shape;172;p13"/>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203F7B"/>
                </a:solidFill>
                <a:latin typeface="Nunito Sans"/>
                <a:ea typeface="Nunito Sans"/>
                <a:cs typeface="Nunito Sans"/>
                <a:sym typeface="Nunito Sans"/>
              </a:rPr>
              <a:t>Waar sta je nu?</a:t>
            </a:r>
            <a:endParaRPr b="0" i="0" u="none" cap="none" strike="noStrike">
              <a:solidFill>
                <a:srgbClr val="203F7B"/>
              </a:solidFill>
            </a:endParaRPr>
          </a:p>
        </p:txBody>
      </p:sp>
      <p:pic>
        <p:nvPicPr>
          <p:cNvPr id="173" name="Google Shape;173;p13"/>
          <p:cNvPicPr preferRelativeResize="0"/>
          <p:nvPr/>
        </p:nvPicPr>
        <p:blipFill rotWithShape="1">
          <a:blip r:embed="rId3">
            <a:alphaModFix/>
          </a:blip>
          <a:srcRect b="0" l="0" r="0" t="0"/>
          <a:stretch/>
        </p:blipFill>
        <p:spPr>
          <a:xfrm>
            <a:off x="729766" y="4605159"/>
            <a:ext cx="447277" cy="447277"/>
          </a:xfrm>
          <a:prstGeom prst="rect">
            <a:avLst/>
          </a:prstGeom>
          <a:noFill/>
          <a:ln>
            <a:noFill/>
          </a:ln>
        </p:spPr>
      </p:pic>
      <p:pic>
        <p:nvPicPr>
          <p:cNvPr id="174" name="Google Shape;174;p13"/>
          <p:cNvPicPr preferRelativeResize="0"/>
          <p:nvPr/>
        </p:nvPicPr>
        <p:blipFill rotWithShape="1">
          <a:blip r:embed="rId4">
            <a:alphaModFix/>
          </a:blip>
          <a:srcRect b="0" l="0" r="0" t="0"/>
          <a:stretch/>
        </p:blipFill>
        <p:spPr>
          <a:xfrm>
            <a:off x="735500" y="1578125"/>
            <a:ext cx="585216" cy="5669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16"/>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181" name="Google Shape;181;p16"/>
          <p:cNvPicPr preferRelativeResize="0"/>
          <p:nvPr/>
        </p:nvPicPr>
        <p:blipFill rotWithShape="1">
          <a:blip r:embed="rId3">
            <a:alphaModFix/>
          </a:blip>
          <a:srcRect b="0" l="1941" r="1941" t="0"/>
          <a:stretch/>
        </p:blipFill>
        <p:spPr>
          <a:xfrm>
            <a:off x="0" y="-10975"/>
            <a:ext cx="12192000" cy="6879950"/>
          </a:xfrm>
          <a:prstGeom prst="rect">
            <a:avLst/>
          </a:prstGeom>
          <a:noFill/>
          <a:ln>
            <a:noFill/>
          </a:ln>
        </p:spPr>
      </p:pic>
      <p:sp>
        <p:nvSpPr>
          <p:cNvPr id="182" name="Google Shape;182;p16"/>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Beeldvorming</a:t>
            </a:r>
            <a:endParaRPr b="0" i="0" sz="4200" u="none" cap="none" strike="noStrike">
              <a:solidFill>
                <a:schemeClr val="dk1"/>
              </a:solidFill>
              <a:latin typeface="Nunito Sans"/>
              <a:ea typeface="Nunito Sans"/>
              <a:cs typeface="Nunito Sans"/>
              <a:sym typeface="Nunito Sans"/>
            </a:endParaRPr>
          </a:p>
        </p:txBody>
      </p:sp>
      <p:pic>
        <p:nvPicPr>
          <p:cNvPr id="183" name="Google Shape;183;p16"/>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17"/>
          <p:cNvSpPr/>
          <p:nvPr/>
        </p:nvSpPr>
        <p:spPr>
          <a:xfrm>
            <a:off x="468143" y="1215456"/>
            <a:ext cx="11334408" cy="462490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89" name="Google Shape;189;p17"/>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Beeldvorming op twee vlakken</a:t>
            </a:r>
            <a:endParaRPr b="0" i="0" sz="4400" u="none" cap="none" strike="noStrike">
              <a:solidFill>
                <a:srgbClr val="203F7B"/>
              </a:solidFill>
              <a:latin typeface="Calibri"/>
              <a:ea typeface="Calibri"/>
              <a:cs typeface="Calibri"/>
              <a:sym typeface="Calibri"/>
            </a:endParaRPr>
          </a:p>
        </p:txBody>
      </p:sp>
      <p:sp>
        <p:nvSpPr>
          <p:cNvPr id="190" name="Google Shape;190;p17"/>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91" name="Google Shape;191;p17"/>
          <p:cNvSpPr/>
          <p:nvPr/>
        </p:nvSpPr>
        <p:spPr>
          <a:xfrm>
            <a:off x="1252982" y="1620561"/>
            <a:ext cx="981680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De medewerker evalueert zichzelf (zelfevaluatie)</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De leidinggevende evalueert de medewerker</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latin typeface="Nunito Sans"/>
              <a:ea typeface="Nunito Sans"/>
              <a:cs typeface="Nunito Sans"/>
              <a:sym typeface="Nunito Sans"/>
            </a:endParaRPr>
          </a:p>
        </p:txBody>
      </p:sp>
      <p:pic>
        <p:nvPicPr>
          <p:cNvPr id="192" name="Google Shape;192;p17"/>
          <p:cNvPicPr preferRelativeResize="0"/>
          <p:nvPr/>
        </p:nvPicPr>
        <p:blipFill rotWithShape="1">
          <a:blip r:embed="rId3">
            <a:alphaModFix/>
          </a:blip>
          <a:srcRect b="0" l="0" r="0" t="0"/>
          <a:stretch/>
        </p:blipFill>
        <p:spPr>
          <a:xfrm>
            <a:off x="818481" y="1912750"/>
            <a:ext cx="316964" cy="244927"/>
          </a:xfrm>
          <a:prstGeom prst="rect">
            <a:avLst/>
          </a:prstGeom>
          <a:noFill/>
          <a:ln>
            <a:noFill/>
          </a:ln>
        </p:spPr>
      </p:pic>
      <p:pic>
        <p:nvPicPr>
          <p:cNvPr id="193" name="Google Shape;193;p17"/>
          <p:cNvPicPr preferRelativeResize="0"/>
          <p:nvPr/>
        </p:nvPicPr>
        <p:blipFill rotWithShape="1">
          <a:blip r:embed="rId3">
            <a:alphaModFix/>
          </a:blip>
          <a:srcRect b="0" l="0" r="0" t="0"/>
          <a:stretch/>
        </p:blipFill>
        <p:spPr>
          <a:xfrm>
            <a:off x="799084" y="2550882"/>
            <a:ext cx="316964" cy="2449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74"/>
          <p:cNvSpPr/>
          <p:nvPr/>
        </p:nvSpPr>
        <p:spPr>
          <a:xfrm>
            <a:off x="468143" y="1215456"/>
            <a:ext cx="11334408" cy="462490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99" name="Google Shape;199;p74"/>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Beeldvorming: welke bril heb je op</a:t>
            </a:r>
            <a:endParaRPr b="0" i="0" sz="4400" u="none" cap="none" strike="noStrike">
              <a:solidFill>
                <a:srgbClr val="203F7B"/>
              </a:solidFill>
              <a:latin typeface="Calibri"/>
              <a:ea typeface="Calibri"/>
              <a:cs typeface="Calibri"/>
              <a:sym typeface="Calibri"/>
            </a:endParaRPr>
          </a:p>
        </p:txBody>
      </p:sp>
      <p:sp>
        <p:nvSpPr>
          <p:cNvPr id="200" name="Google Shape;200;p74"/>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01" name="Google Shape;201;p74"/>
          <p:cNvSpPr/>
          <p:nvPr/>
        </p:nvSpPr>
        <p:spPr>
          <a:xfrm>
            <a:off x="1252981" y="1620561"/>
            <a:ext cx="1069967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500" u="none" cap="none" strike="noStrike">
                <a:solidFill>
                  <a:schemeClr val="dk1"/>
                </a:solidFill>
                <a:latin typeface="Nunito Sans"/>
                <a:ea typeface="Nunito Sans"/>
                <a:cs typeface="Nunito Sans"/>
                <a:sym typeface="Nunito Sans"/>
              </a:rPr>
              <a:t>Je zo storen aan één aspect dat dit doorwerkt in je totale evaluatie </a:t>
            </a:r>
            <a:br>
              <a:rPr b="0" i="0" lang="en-US" sz="2500" u="none" cap="none" strike="noStrike">
                <a:solidFill>
                  <a:schemeClr val="dk1"/>
                </a:solidFill>
                <a:latin typeface="Nunito Sans"/>
                <a:ea typeface="Nunito Sans"/>
                <a:cs typeface="Nunito Sans"/>
                <a:sym typeface="Nunito Sans"/>
              </a:rPr>
            </a:br>
            <a:r>
              <a:rPr b="0" i="0" lang="en-US" sz="2500" u="none" cap="none" strike="noStrike">
                <a:solidFill>
                  <a:schemeClr val="dk1"/>
                </a:solidFill>
                <a:latin typeface="Nunito Sans"/>
                <a:ea typeface="Nunito Sans"/>
                <a:cs typeface="Nunito Sans"/>
                <a:sym typeface="Nunito Sans"/>
              </a:rPr>
              <a:t>(horn-effect)</a:t>
            </a:r>
            <a:br>
              <a:rPr b="0" i="0" lang="en-US" sz="2500" u="none" cap="none" strike="noStrike">
                <a:solidFill>
                  <a:schemeClr val="dk1"/>
                </a:solidFill>
                <a:latin typeface="Nunito Sans"/>
                <a:ea typeface="Nunito Sans"/>
                <a:cs typeface="Nunito Sans"/>
                <a:sym typeface="Nunito Sans"/>
              </a:rPr>
            </a:br>
            <a:r>
              <a:rPr b="0" i="0" lang="en-US" sz="2500" u="none" cap="none" strike="noStrike">
                <a:solidFill>
                  <a:schemeClr val="dk1"/>
                </a:solidFill>
                <a:latin typeface="Nunito Sans"/>
                <a:ea typeface="Nunito Sans"/>
                <a:cs typeface="Nunito Sans"/>
                <a:sym typeface="Nunito Sans"/>
              </a:rPr>
              <a:t>Zo enthousiast zijn over één aspect dat dit doorwerkt in je totale evaluatie (halo-effect)</a:t>
            </a:r>
            <a:br>
              <a:rPr b="0" i="0" lang="en-US" sz="2500" u="none" cap="none" strike="noStrike">
                <a:solidFill>
                  <a:schemeClr val="dk1"/>
                </a:solidFill>
                <a:latin typeface="Nunito Sans"/>
                <a:ea typeface="Nunito Sans"/>
                <a:cs typeface="Nunito Sans"/>
                <a:sym typeface="Nunito Sans"/>
              </a:rPr>
            </a:br>
            <a:r>
              <a:rPr b="0" i="0" lang="en-US" sz="2500" u="none" cap="none" strike="noStrike">
                <a:solidFill>
                  <a:schemeClr val="dk1"/>
                </a:solidFill>
                <a:latin typeface="Nunito Sans"/>
                <a:ea typeface="Nunito Sans"/>
                <a:cs typeface="Nunito Sans"/>
                <a:sym typeface="Nunito Sans"/>
              </a:rPr>
              <a:t>Je eigen prestaties en gedrag zijn de norm (projectie)</a:t>
            </a:r>
            <a:br>
              <a:rPr b="0" i="0" lang="en-US" sz="2500" u="none" cap="none" strike="noStrike">
                <a:solidFill>
                  <a:schemeClr val="dk1"/>
                </a:solidFill>
                <a:latin typeface="Nunito Sans"/>
                <a:ea typeface="Nunito Sans"/>
                <a:cs typeface="Nunito Sans"/>
                <a:sym typeface="Nunito Sans"/>
              </a:rPr>
            </a:br>
            <a:r>
              <a:rPr b="0" i="0" lang="en-US" sz="2500" u="none" cap="none" strike="noStrike">
                <a:solidFill>
                  <a:schemeClr val="dk1"/>
                </a:solidFill>
                <a:latin typeface="Nunito Sans"/>
                <a:ea typeface="Nunito Sans"/>
                <a:cs typeface="Nunito Sans"/>
                <a:sym typeface="Nunito Sans"/>
              </a:rPr>
              <a:t>Vooral de laatste weken evalueren en niet het hele jaar (momentopname)</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500" u="none" cap="none" strike="noStrike">
                <a:solidFill>
                  <a:schemeClr val="dk1"/>
                </a:solidFill>
                <a:latin typeface="Nunito Sans"/>
                <a:ea typeface="Nunito Sans"/>
                <a:cs typeface="Nunito Sans"/>
                <a:sym typeface="Nunito Sans"/>
              </a:rPr>
              <a:t>Evalueren zonder zicht op de persoon, resultaten, situatie</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latin typeface="Nunito Sans"/>
              <a:ea typeface="Nunito Sans"/>
              <a:cs typeface="Nunito Sans"/>
              <a:sym typeface="Nunito Sans"/>
            </a:endParaRPr>
          </a:p>
        </p:txBody>
      </p:sp>
      <p:pic>
        <p:nvPicPr>
          <p:cNvPr id="202" name="Google Shape;202;p74"/>
          <p:cNvPicPr preferRelativeResize="0"/>
          <p:nvPr/>
        </p:nvPicPr>
        <p:blipFill rotWithShape="1">
          <a:blip r:embed="rId3">
            <a:alphaModFix/>
          </a:blip>
          <a:srcRect b="0" l="0" r="0" t="0"/>
          <a:stretch/>
        </p:blipFill>
        <p:spPr>
          <a:xfrm>
            <a:off x="818481" y="1912750"/>
            <a:ext cx="316964" cy="244927"/>
          </a:xfrm>
          <a:prstGeom prst="rect">
            <a:avLst/>
          </a:prstGeom>
          <a:noFill/>
          <a:ln>
            <a:noFill/>
          </a:ln>
        </p:spPr>
      </p:pic>
      <p:pic>
        <p:nvPicPr>
          <p:cNvPr id="203" name="Google Shape;203;p74"/>
          <p:cNvPicPr preferRelativeResize="0"/>
          <p:nvPr/>
        </p:nvPicPr>
        <p:blipFill rotWithShape="1">
          <a:blip r:embed="rId3">
            <a:alphaModFix/>
          </a:blip>
          <a:srcRect b="0" l="0" r="0" t="0"/>
          <a:stretch/>
        </p:blipFill>
        <p:spPr>
          <a:xfrm>
            <a:off x="818481" y="4147199"/>
            <a:ext cx="316964" cy="244927"/>
          </a:xfrm>
          <a:prstGeom prst="rect">
            <a:avLst/>
          </a:prstGeom>
          <a:noFill/>
          <a:ln>
            <a:noFill/>
          </a:ln>
        </p:spPr>
      </p:pic>
      <p:pic>
        <p:nvPicPr>
          <p:cNvPr id="204" name="Google Shape;204;p74"/>
          <p:cNvPicPr preferRelativeResize="0"/>
          <p:nvPr/>
        </p:nvPicPr>
        <p:blipFill rotWithShape="1">
          <a:blip r:embed="rId3">
            <a:alphaModFix/>
          </a:blip>
          <a:srcRect b="0" l="0" r="0" t="0"/>
          <a:stretch/>
        </p:blipFill>
        <p:spPr>
          <a:xfrm>
            <a:off x="805254" y="3031856"/>
            <a:ext cx="316964" cy="244927"/>
          </a:xfrm>
          <a:prstGeom prst="rect">
            <a:avLst/>
          </a:prstGeom>
          <a:noFill/>
          <a:ln>
            <a:noFill/>
          </a:ln>
        </p:spPr>
      </p:pic>
      <p:pic>
        <p:nvPicPr>
          <p:cNvPr id="205" name="Google Shape;205;p74"/>
          <p:cNvPicPr preferRelativeResize="0"/>
          <p:nvPr/>
        </p:nvPicPr>
        <p:blipFill rotWithShape="1">
          <a:blip r:embed="rId3">
            <a:alphaModFix/>
          </a:blip>
          <a:srcRect b="0" l="0" r="0" t="0"/>
          <a:stretch/>
        </p:blipFill>
        <p:spPr>
          <a:xfrm>
            <a:off x="818481" y="4691808"/>
            <a:ext cx="316964" cy="244927"/>
          </a:xfrm>
          <a:prstGeom prst="rect">
            <a:avLst/>
          </a:prstGeom>
          <a:noFill/>
          <a:ln>
            <a:noFill/>
          </a:ln>
        </p:spPr>
      </p:pic>
      <p:pic>
        <p:nvPicPr>
          <p:cNvPr id="206" name="Google Shape;206;p74"/>
          <p:cNvPicPr preferRelativeResize="0"/>
          <p:nvPr/>
        </p:nvPicPr>
        <p:blipFill rotWithShape="1">
          <a:blip r:embed="rId3">
            <a:alphaModFix/>
          </a:blip>
          <a:srcRect b="0" l="0" r="0" t="0"/>
          <a:stretch/>
        </p:blipFill>
        <p:spPr>
          <a:xfrm>
            <a:off x="819470" y="5236417"/>
            <a:ext cx="316964" cy="2449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75"/>
          <p:cNvSpPr/>
          <p:nvPr/>
        </p:nvSpPr>
        <p:spPr>
          <a:xfrm>
            <a:off x="468143"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12" name="Google Shape;212;p75"/>
          <p:cNvSpPr/>
          <p:nvPr/>
        </p:nvSpPr>
        <p:spPr>
          <a:xfrm>
            <a:off x="468143"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13" name="Google Shape;213;p75"/>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2 minuten (individueel) – 13 minuten (plenair)</a:t>
            </a:r>
            <a:endParaRPr b="0" i="0" sz="2800" u="none" cap="none" strike="noStrike">
              <a:solidFill>
                <a:schemeClr val="dk1"/>
              </a:solidFill>
              <a:latin typeface="Nunito Sans"/>
              <a:ea typeface="Nunito Sans"/>
              <a:cs typeface="Nunito Sans"/>
              <a:sym typeface="Nunito Sans"/>
            </a:endParaRPr>
          </a:p>
        </p:txBody>
      </p:sp>
      <p:pic>
        <p:nvPicPr>
          <p:cNvPr id="214" name="Google Shape;214;p75"/>
          <p:cNvPicPr preferRelativeResize="0"/>
          <p:nvPr/>
        </p:nvPicPr>
        <p:blipFill rotWithShape="1">
          <a:blip r:embed="rId3">
            <a:alphaModFix/>
          </a:blip>
          <a:srcRect b="0" l="0" r="0" t="0"/>
          <a:stretch/>
        </p:blipFill>
        <p:spPr>
          <a:xfrm>
            <a:off x="732911" y="3376436"/>
            <a:ext cx="447277" cy="447277"/>
          </a:xfrm>
          <a:prstGeom prst="rect">
            <a:avLst/>
          </a:prstGeom>
          <a:noFill/>
          <a:ln>
            <a:noFill/>
          </a:ln>
        </p:spPr>
      </p:pic>
      <p:sp>
        <p:nvSpPr>
          <p:cNvPr id="215" name="Google Shape;215;p75"/>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16" name="Google Shape;216;p75"/>
          <p:cNvSpPr/>
          <p:nvPr/>
        </p:nvSpPr>
        <p:spPr>
          <a:xfrm>
            <a:off x="1320716" y="3142074"/>
            <a:ext cx="10569000" cy="2423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Als ontvanger: welke van deze ‘brillen’ heb je ervaren in evaluaties die je zelf hebt ontvangen? Hoe voelde dat?</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Als gever: welke ‘bril’ is voor jou het grootste risico als je evalueert? En wat doe je om dat te voorkomen?</a:t>
            </a:r>
            <a:endParaRPr b="0" i="0" sz="1400" u="none" cap="none" strike="noStrike">
              <a:solidFill>
                <a:schemeClr val="dk1"/>
              </a:solidFill>
              <a:latin typeface="Arial"/>
              <a:ea typeface="Arial"/>
              <a:cs typeface="Arial"/>
              <a:sym typeface="Arial"/>
            </a:endParaRPr>
          </a:p>
        </p:txBody>
      </p:sp>
      <p:sp>
        <p:nvSpPr>
          <p:cNvPr id="217" name="Google Shape;217;p75"/>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203F7B"/>
                </a:solidFill>
                <a:latin typeface="Nunito Sans"/>
                <a:ea typeface="Nunito Sans"/>
                <a:cs typeface="Nunito Sans"/>
                <a:sym typeface="Nunito Sans"/>
              </a:rPr>
              <a:t>Jouw ervaring</a:t>
            </a:r>
            <a:endParaRPr b="0" i="0" u="none" cap="none" strike="noStrike">
              <a:solidFill>
                <a:srgbClr val="203F7B"/>
              </a:solidFill>
            </a:endParaRPr>
          </a:p>
        </p:txBody>
      </p:sp>
      <p:pic>
        <p:nvPicPr>
          <p:cNvPr id="218" name="Google Shape;218;p75"/>
          <p:cNvPicPr preferRelativeResize="0"/>
          <p:nvPr/>
        </p:nvPicPr>
        <p:blipFill rotWithShape="1">
          <a:blip r:embed="rId3">
            <a:alphaModFix/>
          </a:blip>
          <a:srcRect b="0" l="0" r="0" t="0"/>
          <a:stretch/>
        </p:blipFill>
        <p:spPr>
          <a:xfrm>
            <a:off x="732910" y="4608398"/>
            <a:ext cx="447277" cy="447277"/>
          </a:xfrm>
          <a:prstGeom prst="rect">
            <a:avLst/>
          </a:prstGeom>
          <a:noFill/>
          <a:ln>
            <a:noFill/>
          </a:ln>
        </p:spPr>
      </p:pic>
      <p:pic>
        <p:nvPicPr>
          <p:cNvPr id="219" name="Google Shape;219;p75"/>
          <p:cNvPicPr preferRelativeResize="0"/>
          <p:nvPr/>
        </p:nvPicPr>
        <p:blipFill rotWithShape="1">
          <a:blip r:embed="rId4">
            <a:alphaModFix/>
          </a:blip>
          <a:srcRect b="0" l="0" r="0" t="0"/>
          <a:stretch/>
        </p:blipFill>
        <p:spPr>
          <a:xfrm>
            <a:off x="735500" y="1578125"/>
            <a:ext cx="585216" cy="5669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76"/>
          <p:cNvSpPr/>
          <p:nvPr/>
        </p:nvSpPr>
        <p:spPr>
          <a:xfrm>
            <a:off x="440381" y="1259056"/>
            <a:ext cx="11334300" cy="14343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25" name="Google Shape;225;p76"/>
          <p:cNvSpPr/>
          <p:nvPr/>
        </p:nvSpPr>
        <p:spPr>
          <a:xfrm>
            <a:off x="440381" y="3020118"/>
            <a:ext cx="11334300" cy="28638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26" name="Google Shape;226;p76"/>
          <p:cNvSpPr/>
          <p:nvPr/>
        </p:nvSpPr>
        <p:spPr>
          <a:xfrm>
            <a:off x="1411363" y="1569816"/>
            <a:ext cx="10569000" cy="780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45 minuten (plenair) </a:t>
            </a:r>
            <a:endParaRPr b="0" i="0" sz="2800" u="none" cap="none" strike="noStrike">
              <a:solidFill>
                <a:schemeClr val="dk1"/>
              </a:solidFill>
              <a:latin typeface="Nunito Sans"/>
              <a:ea typeface="Nunito Sans"/>
              <a:cs typeface="Nunito Sans"/>
              <a:sym typeface="Nunito Sans"/>
            </a:endParaRPr>
          </a:p>
        </p:txBody>
      </p:sp>
      <p:pic>
        <p:nvPicPr>
          <p:cNvPr id="227" name="Google Shape;227;p76"/>
          <p:cNvPicPr preferRelativeResize="0"/>
          <p:nvPr/>
        </p:nvPicPr>
        <p:blipFill rotWithShape="1">
          <a:blip r:embed="rId3">
            <a:alphaModFix/>
          </a:blip>
          <a:srcRect b="0" l="0" r="0" t="0"/>
          <a:stretch/>
        </p:blipFill>
        <p:spPr>
          <a:xfrm>
            <a:off x="722211" y="3509664"/>
            <a:ext cx="447277" cy="447277"/>
          </a:xfrm>
          <a:prstGeom prst="rect">
            <a:avLst/>
          </a:prstGeom>
          <a:noFill/>
          <a:ln>
            <a:noFill/>
          </a:ln>
        </p:spPr>
      </p:pic>
      <p:sp>
        <p:nvSpPr>
          <p:cNvPr id="228" name="Google Shape;228;p76"/>
          <p:cNvSpPr txBox="1"/>
          <p:nvPr/>
        </p:nvSpPr>
        <p:spPr>
          <a:xfrm>
            <a:off x="3218713" y="766613"/>
            <a:ext cx="246300" cy="4923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29" name="Google Shape;229;p76"/>
          <p:cNvSpPr/>
          <p:nvPr/>
        </p:nvSpPr>
        <p:spPr>
          <a:xfrm>
            <a:off x="1320716" y="3240468"/>
            <a:ext cx="10569000" cy="2423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Kijkend naar je team: welke medewerker evalueer je boven gemiddeld? Waarom?</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Kijkend naar je team: welke medewerker evalueer je onder gemiddeld? Waarom?</a:t>
            </a:r>
            <a:endParaRPr b="0" i="0" sz="2800" u="none" cap="none" strike="noStrike">
              <a:solidFill>
                <a:schemeClr val="dk1"/>
              </a:solidFill>
              <a:latin typeface="Nunito Sans"/>
              <a:ea typeface="Nunito Sans"/>
              <a:cs typeface="Nunito Sans"/>
              <a:sym typeface="Nunito Sans"/>
            </a:endParaRPr>
          </a:p>
        </p:txBody>
      </p:sp>
      <p:sp>
        <p:nvSpPr>
          <p:cNvPr id="230" name="Google Shape;230;p76"/>
          <p:cNvSpPr txBox="1"/>
          <p:nvPr>
            <p:ph type="title"/>
          </p:nvPr>
        </p:nvSpPr>
        <p:spPr>
          <a:xfrm>
            <a:off x="211586" y="315091"/>
            <a:ext cx="11563200" cy="944700"/>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Beeldvorming: j</a:t>
            </a:r>
            <a:r>
              <a:rPr b="0" i="0" lang="en-US" u="none" cap="none" strike="noStrike">
                <a:solidFill>
                  <a:srgbClr val="203F7B"/>
                </a:solidFill>
                <a:latin typeface="Nunito Sans"/>
                <a:ea typeface="Nunito Sans"/>
                <a:cs typeface="Nunito Sans"/>
                <a:sym typeface="Nunito Sans"/>
              </a:rPr>
              <a:t>ouw</a:t>
            </a:r>
            <a:r>
              <a:rPr lang="en-US">
                <a:solidFill>
                  <a:srgbClr val="203F7B"/>
                </a:solidFill>
                <a:latin typeface="Nunito Sans"/>
                <a:ea typeface="Nunito Sans"/>
                <a:cs typeface="Nunito Sans"/>
                <a:sym typeface="Nunito Sans"/>
              </a:rPr>
              <a:t> evaluaties</a:t>
            </a:r>
            <a:endParaRPr b="0" i="0" u="none" cap="none" strike="noStrike">
              <a:solidFill>
                <a:srgbClr val="203F7B"/>
              </a:solidFill>
            </a:endParaRPr>
          </a:p>
        </p:txBody>
      </p:sp>
      <p:pic>
        <p:nvPicPr>
          <p:cNvPr id="231" name="Google Shape;231;p76"/>
          <p:cNvPicPr preferRelativeResize="0"/>
          <p:nvPr/>
        </p:nvPicPr>
        <p:blipFill rotWithShape="1">
          <a:blip r:embed="rId3">
            <a:alphaModFix/>
          </a:blip>
          <a:srcRect b="0" l="0" r="0" t="0"/>
          <a:stretch/>
        </p:blipFill>
        <p:spPr>
          <a:xfrm>
            <a:off x="704011" y="4705306"/>
            <a:ext cx="447277" cy="447277"/>
          </a:xfrm>
          <a:prstGeom prst="rect">
            <a:avLst/>
          </a:prstGeom>
          <a:noFill/>
          <a:ln>
            <a:noFill/>
          </a:ln>
        </p:spPr>
      </p:pic>
      <p:pic>
        <p:nvPicPr>
          <p:cNvPr id="232" name="Google Shape;232;p76"/>
          <p:cNvPicPr preferRelativeResize="0"/>
          <p:nvPr/>
        </p:nvPicPr>
        <p:blipFill rotWithShape="1">
          <a:blip r:embed="rId4">
            <a:alphaModFix/>
          </a:blip>
          <a:srcRect b="0" l="0" r="0" t="0"/>
          <a:stretch/>
        </p:blipFill>
        <p:spPr>
          <a:xfrm>
            <a:off x="735500" y="1578125"/>
            <a:ext cx="585216" cy="5669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77"/>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239" name="Google Shape;239;p77"/>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240" name="Google Shape;240;p77"/>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Pauze</a:t>
            </a:r>
            <a:endParaRPr b="0" i="0" sz="4200" u="none" cap="none" strike="noStrike">
              <a:solidFill>
                <a:schemeClr val="dk1"/>
              </a:solidFill>
              <a:latin typeface="Nunito Sans"/>
              <a:ea typeface="Nunito Sans"/>
              <a:cs typeface="Nunito Sans"/>
              <a:sym typeface="Nunito Sans"/>
            </a:endParaRPr>
          </a:p>
        </p:txBody>
      </p:sp>
      <p:pic>
        <p:nvPicPr>
          <p:cNvPr id="241" name="Google Shape;241;p77"/>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20"/>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248" name="Google Shape;248;p20"/>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249" name="Google Shape;249;p20"/>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Zelfevaluatie</a:t>
            </a:r>
            <a:endParaRPr b="0" i="0" sz="4200" u="none" cap="none" strike="noStrike">
              <a:solidFill>
                <a:schemeClr val="dk1"/>
              </a:solidFill>
              <a:latin typeface="Nunito Sans"/>
              <a:ea typeface="Nunito Sans"/>
              <a:cs typeface="Nunito Sans"/>
              <a:sym typeface="Nunito Sans"/>
            </a:endParaRPr>
          </a:p>
        </p:txBody>
      </p:sp>
      <p:pic>
        <p:nvPicPr>
          <p:cNvPr id="250" name="Google Shape;250;p20"/>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78"/>
          <p:cNvSpPr/>
          <p:nvPr/>
        </p:nvSpPr>
        <p:spPr>
          <a:xfrm>
            <a:off x="468143"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56" name="Google Shape;256;p78"/>
          <p:cNvSpPr/>
          <p:nvPr/>
        </p:nvSpPr>
        <p:spPr>
          <a:xfrm>
            <a:off x="468143"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57" name="Google Shape;257;p78"/>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10 minuten (plenair) </a:t>
            </a:r>
            <a:endParaRPr b="0" i="0" sz="2800" u="none" cap="none" strike="noStrike">
              <a:solidFill>
                <a:schemeClr val="dk1"/>
              </a:solidFill>
              <a:latin typeface="Nunito Sans"/>
              <a:ea typeface="Nunito Sans"/>
              <a:cs typeface="Nunito Sans"/>
              <a:sym typeface="Nunito Sans"/>
            </a:endParaRPr>
          </a:p>
        </p:txBody>
      </p:sp>
      <p:pic>
        <p:nvPicPr>
          <p:cNvPr id="258" name="Google Shape;258;p78"/>
          <p:cNvPicPr preferRelativeResize="0"/>
          <p:nvPr/>
        </p:nvPicPr>
        <p:blipFill rotWithShape="1">
          <a:blip r:embed="rId3">
            <a:alphaModFix/>
          </a:blip>
          <a:srcRect b="0" l="0" r="0" t="0"/>
          <a:stretch/>
        </p:blipFill>
        <p:spPr>
          <a:xfrm>
            <a:off x="735499" y="3508042"/>
            <a:ext cx="447277" cy="447277"/>
          </a:xfrm>
          <a:prstGeom prst="rect">
            <a:avLst/>
          </a:prstGeom>
          <a:noFill/>
          <a:ln>
            <a:noFill/>
          </a:ln>
        </p:spPr>
      </p:pic>
      <p:sp>
        <p:nvSpPr>
          <p:cNvPr id="259" name="Google Shape;259;p78"/>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60" name="Google Shape;260;p78"/>
          <p:cNvSpPr/>
          <p:nvPr/>
        </p:nvSpPr>
        <p:spPr>
          <a:xfrm>
            <a:off x="1267675" y="3346560"/>
            <a:ext cx="10569000" cy="23775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Wat maakt een zelfevaluatie een goede zelfevaluatie?</a:t>
            </a:r>
            <a:endParaRPr b="0" i="0" sz="1400" u="none" cap="none" strike="noStrike">
              <a:solidFill>
                <a:schemeClr val="dk1"/>
              </a:solidFill>
              <a:latin typeface="Arial"/>
              <a:ea typeface="Arial"/>
              <a:cs typeface="Arial"/>
              <a:sym typeface="Arial"/>
            </a:endParaRPr>
          </a:p>
        </p:txBody>
      </p:sp>
      <p:sp>
        <p:nvSpPr>
          <p:cNvPr id="261" name="Google Shape;261;p78"/>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Zelfevaluatie</a:t>
            </a:r>
            <a:endParaRPr b="0" i="0" u="none" cap="none" strike="noStrike">
              <a:solidFill>
                <a:srgbClr val="203F7B"/>
              </a:solidFill>
            </a:endParaRPr>
          </a:p>
        </p:txBody>
      </p:sp>
      <p:pic>
        <p:nvPicPr>
          <p:cNvPr id="262" name="Google Shape;262;p78"/>
          <p:cNvPicPr preferRelativeResize="0"/>
          <p:nvPr/>
        </p:nvPicPr>
        <p:blipFill rotWithShape="1">
          <a:blip r:embed="rId4">
            <a:alphaModFix/>
          </a:blip>
          <a:srcRect b="0" l="0" r="0" t="0"/>
          <a:stretch/>
        </p:blipFill>
        <p:spPr>
          <a:xfrm>
            <a:off x="735500" y="1578125"/>
            <a:ext cx="585216" cy="5669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79"/>
          <p:cNvSpPr/>
          <p:nvPr/>
        </p:nvSpPr>
        <p:spPr>
          <a:xfrm>
            <a:off x="468143" y="1215456"/>
            <a:ext cx="11334408" cy="462490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68" name="Google Shape;268;p79"/>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Een goede zelfevaluatie</a:t>
            </a:r>
            <a:endParaRPr b="0" i="0" sz="4400" u="none" cap="none" strike="noStrike">
              <a:solidFill>
                <a:srgbClr val="203F7B"/>
              </a:solidFill>
              <a:latin typeface="Calibri"/>
              <a:ea typeface="Calibri"/>
              <a:cs typeface="Calibri"/>
              <a:sym typeface="Calibri"/>
            </a:endParaRPr>
          </a:p>
        </p:txBody>
      </p:sp>
      <p:sp>
        <p:nvSpPr>
          <p:cNvPr id="269" name="Google Shape;269;p79"/>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70" name="Google Shape;270;p79"/>
          <p:cNvSpPr/>
          <p:nvPr/>
        </p:nvSpPr>
        <p:spPr>
          <a:xfrm>
            <a:off x="1252981" y="1620561"/>
            <a:ext cx="1069967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Objectief, onderbouwt</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De medewerker wil er van leren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Wat ging er goed én wat kan er beter</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Volledig wat betreft de belangrijke zaken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Eerlijk, kwetsbaar</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latin typeface="Nunito Sans"/>
              <a:ea typeface="Nunito Sans"/>
              <a:cs typeface="Nunito Sans"/>
              <a:sym typeface="Nunito Sans"/>
            </a:endParaRPr>
          </a:p>
        </p:txBody>
      </p:sp>
      <p:pic>
        <p:nvPicPr>
          <p:cNvPr id="271" name="Google Shape;271;p79"/>
          <p:cNvPicPr preferRelativeResize="0"/>
          <p:nvPr/>
        </p:nvPicPr>
        <p:blipFill rotWithShape="1">
          <a:blip r:embed="rId3">
            <a:alphaModFix/>
          </a:blip>
          <a:srcRect b="0" l="0" r="0" t="0"/>
          <a:stretch/>
        </p:blipFill>
        <p:spPr>
          <a:xfrm>
            <a:off x="818481" y="1912750"/>
            <a:ext cx="316964" cy="244927"/>
          </a:xfrm>
          <a:prstGeom prst="rect">
            <a:avLst/>
          </a:prstGeom>
          <a:noFill/>
          <a:ln>
            <a:noFill/>
          </a:ln>
        </p:spPr>
      </p:pic>
      <p:pic>
        <p:nvPicPr>
          <p:cNvPr id="272" name="Google Shape;272;p79"/>
          <p:cNvPicPr preferRelativeResize="0"/>
          <p:nvPr/>
        </p:nvPicPr>
        <p:blipFill rotWithShape="1">
          <a:blip r:embed="rId3">
            <a:alphaModFix/>
          </a:blip>
          <a:srcRect b="0" l="0" r="0" t="0"/>
          <a:stretch/>
        </p:blipFill>
        <p:spPr>
          <a:xfrm>
            <a:off x="818481" y="4436108"/>
            <a:ext cx="316964" cy="244927"/>
          </a:xfrm>
          <a:prstGeom prst="rect">
            <a:avLst/>
          </a:prstGeom>
          <a:noFill/>
          <a:ln>
            <a:noFill/>
          </a:ln>
        </p:spPr>
      </p:pic>
      <p:pic>
        <p:nvPicPr>
          <p:cNvPr id="273" name="Google Shape;273;p79"/>
          <p:cNvPicPr preferRelativeResize="0"/>
          <p:nvPr/>
        </p:nvPicPr>
        <p:blipFill rotWithShape="1">
          <a:blip r:embed="rId3">
            <a:alphaModFix/>
          </a:blip>
          <a:srcRect b="0" l="0" r="0" t="0"/>
          <a:stretch/>
        </p:blipFill>
        <p:spPr>
          <a:xfrm>
            <a:off x="818481" y="3184073"/>
            <a:ext cx="316964" cy="244927"/>
          </a:xfrm>
          <a:prstGeom prst="rect">
            <a:avLst/>
          </a:prstGeom>
          <a:noFill/>
          <a:ln>
            <a:noFill/>
          </a:ln>
        </p:spPr>
      </p:pic>
      <p:pic>
        <p:nvPicPr>
          <p:cNvPr id="274" name="Google Shape;274;p79"/>
          <p:cNvPicPr preferRelativeResize="0"/>
          <p:nvPr/>
        </p:nvPicPr>
        <p:blipFill rotWithShape="1">
          <a:blip r:embed="rId3">
            <a:alphaModFix/>
          </a:blip>
          <a:srcRect b="0" l="0" r="0" t="0"/>
          <a:stretch/>
        </p:blipFill>
        <p:spPr>
          <a:xfrm>
            <a:off x="818481" y="2548915"/>
            <a:ext cx="316964" cy="244927"/>
          </a:xfrm>
          <a:prstGeom prst="rect">
            <a:avLst/>
          </a:prstGeom>
          <a:noFill/>
          <a:ln>
            <a:noFill/>
          </a:ln>
        </p:spPr>
      </p:pic>
      <p:pic>
        <p:nvPicPr>
          <p:cNvPr id="275" name="Google Shape;275;p79"/>
          <p:cNvPicPr preferRelativeResize="0"/>
          <p:nvPr/>
        </p:nvPicPr>
        <p:blipFill rotWithShape="1">
          <a:blip r:embed="rId3">
            <a:alphaModFix/>
          </a:blip>
          <a:srcRect b="0" l="0" r="0" t="0"/>
          <a:stretch/>
        </p:blipFill>
        <p:spPr>
          <a:xfrm>
            <a:off x="818481" y="3800950"/>
            <a:ext cx="316964" cy="2449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2"/>
          <p:cNvSpPr/>
          <p:nvPr/>
        </p:nvSpPr>
        <p:spPr>
          <a:xfrm>
            <a:off x="9427464" y="1215456"/>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44" name="Google Shape;44;p2"/>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Informatie</a:t>
            </a:r>
            <a:endParaRPr b="0" i="0" sz="4400" u="none" cap="none" strike="noStrike">
              <a:solidFill>
                <a:srgbClr val="203F7B"/>
              </a:solidFill>
              <a:latin typeface="Calibri"/>
              <a:ea typeface="Calibri"/>
              <a:cs typeface="Calibri"/>
              <a:sym typeface="Calibri"/>
            </a:endParaRPr>
          </a:p>
        </p:txBody>
      </p:sp>
      <p:sp>
        <p:nvSpPr>
          <p:cNvPr id="45" name="Google Shape;45;p2"/>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6" name="Google Shape;46;p2"/>
          <p:cNvSpPr/>
          <p:nvPr/>
        </p:nvSpPr>
        <p:spPr>
          <a:xfrm>
            <a:off x="373110" y="1215455"/>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47" name="Google Shape;47;p2"/>
          <p:cNvSpPr/>
          <p:nvPr/>
        </p:nvSpPr>
        <p:spPr>
          <a:xfrm>
            <a:off x="1252981" y="1609131"/>
            <a:ext cx="7218990"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Zet je mail en telefoon uit (geen afleiding)</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Zet je microfoon aan als je iets wil zeggen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Stuur een chat als je iets wilt vragen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Je ontvangt deze presentatie achteraf</a:t>
            </a:r>
            <a:endParaRPr b="0" i="0" sz="1400" u="none" cap="none" strike="noStrike">
              <a:solidFill>
                <a:schemeClr val="dk1"/>
              </a:solidFill>
              <a:latin typeface="Arial"/>
              <a:ea typeface="Arial"/>
              <a:cs typeface="Arial"/>
              <a:sym typeface="Arial"/>
            </a:endParaRPr>
          </a:p>
        </p:txBody>
      </p:sp>
      <p:pic>
        <p:nvPicPr>
          <p:cNvPr id="48" name="Google Shape;48;p2"/>
          <p:cNvPicPr preferRelativeResize="0"/>
          <p:nvPr/>
        </p:nvPicPr>
        <p:blipFill rotWithShape="1">
          <a:blip r:embed="rId3">
            <a:alphaModFix/>
          </a:blip>
          <a:srcRect b="0" l="0" r="0" t="0"/>
          <a:stretch/>
        </p:blipFill>
        <p:spPr>
          <a:xfrm>
            <a:off x="826802" y="1892969"/>
            <a:ext cx="316964" cy="244927"/>
          </a:xfrm>
          <a:prstGeom prst="rect">
            <a:avLst/>
          </a:prstGeom>
          <a:noFill/>
          <a:ln>
            <a:noFill/>
          </a:ln>
        </p:spPr>
      </p:pic>
      <p:pic>
        <p:nvPicPr>
          <p:cNvPr id="49" name="Google Shape;49;p2"/>
          <p:cNvPicPr preferRelativeResize="0"/>
          <p:nvPr/>
        </p:nvPicPr>
        <p:blipFill rotWithShape="1">
          <a:blip r:embed="rId3">
            <a:alphaModFix/>
          </a:blip>
          <a:srcRect b="0" l="0" r="0" t="0"/>
          <a:stretch/>
        </p:blipFill>
        <p:spPr>
          <a:xfrm>
            <a:off x="826802" y="2524512"/>
            <a:ext cx="316964" cy="244927"/>
          </a:xfrm>
          <a:prstGeom prst="rect">
            <a:avLst/>
          </a:prstGeom>
          <a:noFill/>
          <a:ln>
            <a:noFill/>
          </a:ln>
        </p:spPr>
      </p:pic>
      <p:pic>
        <p:nvPicPr>
          <p:cNvPr id="50" name="Google Shape;50;p2"/>
          <p:cNvPicPr preferRelativeResize="0"/>
          <p:nvPr/>
        </p:nvPicPr>
        <p:blipFill rotWithShape="1">
          <a:blip r:embed="rId3">
            <a:alphaModFix/>
          </a:blip>
          <a:srcRect b="0" l="0" r="0" t="0"/>
          <a:stretch/>
        </p:blipFill>
        <p:spPr>
          <a:xfrm>
            <a:off x="839124" y="3155587"/>
            <a:ext cx="316964" cy="244927"/>
          </a:xfrm>
          <a:prstGeom prst="rect">
            <a:avLst/>
          </a:prstGeom>
          <a:noFill/>
          <a:ln>
            <a:noFill/>
          </a:ln>
        </p:spPr>
      </p:pic>
      <p:pic>
        <p:nvPicPr>
          <p:cNvPr id="51" name="Google Shape;51;p2"/>
          <p:cNvPicPr preferRelativeResize="0"/>
          <p:nvPr/>
        </p:nvPicPr>
        <p:blipFill rotWithShape="1">
          <a:blip r:embed="rId3">
            <a:alphaModFix/>
          </a:blip>
          <a:srcRect b="0" l="0" r="0" t="0"/>
          <a:stretch/>
        </p:blipFill>
        <p:spPr>
          <a:xfrm>
            <a:off x="839124" y="3839616"/>
            <a:ext cx="316964" cy="244927"/>
          </a:xfrm>
          <a:prstGeom prst="rect">
            <a:avLst/>
          </a:prstGeom>
          <a:noFill/>
          <a:ln>
            <a:noFill/>
          </a:ln>
        </p:spPr>
      </p:pic>
      <p:pic>
        <p:nvPicPr>
          <p:cNvPr id="52" name="Google Shape;52;p2"/>
          <p:cNvPicPr preferRelativeResize="0"/>
          <p:nvPr/>
        </p:nvPicPr>
        <p:blipFill rotWithShape="1">
          <a:blip r:embed="rId4">
            <a:alphaModFix/>
          </a:blip>
          <a:srcRect b="0" l="0" r="0" t="0"/>
          <a:stretch/>
        </p:blipFill>
        <p:spPr>
          <a:xfrm>
            <a:off x="9880062" y="2683688"/>
            <a:ext cx="1481328" cy="11887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80"/>
          <p:cNvSpPr/>
          <p:nvPr/>
        </p:nvSpPr>
        <p:spPr>
          <a:xfrm>
            <a:off x="9427464" y="1215455"/>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281" name="Google Shape;281;p80"/>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Aan de slag met je eigen zelfevaluatie</a:t>
            </a:r>
            <a:endParaRPr b="0" i="0" sz="4400" u="none" cap="none" strike="noStrike">
              <a:solidFill>
                <a:srgbClr val="203F7B"/>
              </a:solidFill>
              <a:latin typeface="Calibri"/>
              <a:ea typeface="Calibri"/>
              <a:cs typeface="Calibri"/>
              <a:sym typeface="Calibri"/>
            </a:endParaRPr>
          </a:p>
        </p:txBody>
      </p:sp>
      <p:sp>
        <p:nvSpPr>
          <p:cNvPr id="282" name="Google Shape;282;p80"/>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83" name="Google Shape;283;p80"/>
          <p:cNvSpPr/>
          <p:nvPr/>
        </p:nvSpPr>
        <p:spPr>
          <a:xfrm>
            <a:off x="374904" y="1215455"/>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284" name="Google Shape;284;p80"/>
          <p:cNvSpPr/>
          <p:nvPr/>
        </p:nvSpPr>
        <p:spPr>
          <a:xfrm>
            <a:off x="1335826" y="1167412"/>
            <a:ext cx="7653600" cy="386070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Evalueer je prestatiedoelen</a:t>
            </a:r>
            <a:br>
              <a:rPr b="0" i="0" lang="en-US" sz="2800" u="none" cap="none" strike="noStrike">
                <a:solidFill>
                  <a:schemeClr val="dk1"/>
                </a:solidFill>
                <a:latin typeface="Nunito Sans"/>
                <a:ea typeface="Nunito Sans"/>
                <a:cs typeface="Nunito Sans"/>
                <a:sym typeface="Nunito Sans"/>
              </a:rPr>
            </a:br>
            <a:r>
              <a:rPr b="0" i="0" lang="en-US" sz="2800" u="none" cap="none" strike="noStrike">
                <a:solidFill>
                  <a:schemeClr val="dk1"/>
                </a:solidFill>
                <a:latin typeface="Nunito Sans"/>
                <a:ea typeface="Nunito Sans"/>
                <a:cs typeface="Nunito Sans"/>
                <a:sym typeface="Nunito Sans"/>
              </a:rPr>
              <a:t>Evalueer je ontwikkeldoelen</a:t>
            </a:r>
            <a:endParaRPr b="0" i="0" sz="1400" u="none" cap="none" strike="noStrike">
              <a:solidFill>
                <a:schemeClr val="dk1"/>
              </a:solidFill>
              <a:latin typeface="Arial"/>
              <a:ea typeface="Arial"/>
              <a:cs typeface="Arial"/>
              <a:sym typeface="Arial"/>
            </a:endParaRPr>
          </a:p>
          <a:p>
            <a:pPr indent="0" lvl="0" marL="0" marR="0" rtl="0" algn="l">
              <a:lnSpc>
                <a:spcPct val="2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Vul de open vragen in</a:t>
            </a:r>
            <a:endParaRPr b="0" i="0" sz="1400" u="none" cap="none" strike="noStrike">
              <a:solidFill>
                <a:schemeClr val="dk1"/>
              </a:solidFill>
              <a:latin typeface="Arial"/>
              <a:ea typeface="Arial"/>
              <a:cs typeface="Arial"/>
              <a:sym typeface="Arial"/>
            </a:endParaRPr>
          </a:p>
          <a:p>
            <a:pPr indent="0" lvl="0" marL="0" marR="0" rtl="0" algn="l">
              <a:lnSpc>
                <a:spcPct val="2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Sla het op als concept</a:t>
            </a:r>
            <a:endParaRPr b="0" i="0" sz="1400" u="none" cap="none" strike="noStrike">
              <a:solidFill>
                <a:schemeClr val="dk1"/>
              </a:solidFill>
              <a:latin typeface="Arial"/>
              <a:ea typeface="Arial"/>
              <a:cs typeface="Arial"/>
              <a:sym typeface="Arial"/>
            </a:endParaRPr>
          </a:p>
        </p:txBody>
      </p:sp>
      <p:pic>
        <p:nvPicPr>
          <p:cNvPr id="285" name="Google Shape;285;p80"/>
          <p:cNvPicPr preferRelativeResize="0"/>
          <p:nvPr/>
        </p:nvPicPr>
        <p:blipFill rotWithShape="1">
          <a:blip r:embed="rId3">
            <a:alphaModFix/>
          </a:blip>
          <a:srcRect b="0" l="0" r="0" t="0"/>
          <a:stretch/>
        </p:blipFill>
        <p:spPr>
          <a:xfrm>
            <a:off x="826802" y="1795152"/>
            <a:ext cx="316964" cy="244927"/>
          </a:xfrm>
          <a:prstGeom prst="rect">
            <a:avLst/>
          </a:prstGeom>
          <a:noFill/>
          <a:ln>
            <a:noFill/>
          </a:ln>
        </p:spPr>
      </p:pic>
      <p:pic>
        <p:nvPicPr>
          <p:cNvPr id="286" name="Google Shape;286;p80"/>
          <p:cNvPicPr preferRelativeResize="0"/>
          <p:nvPr/>
        </p:nvPicPr>
        <p:blipFill rotWithShape="1">
          <a:blip r:embed="rId3">
            <a:alphaModFix/>
          </a:blip>
          <a:srcRect b="0" l="0" r="0" t="0"/>
          <a:stretch/>
        </p:blipFill>
        <p:spPr>
          <a:xfrm>
            <a:off x="826805" y="2876687"/>
            <a:ext cx="316964" cy="244927"/>
          </a:xfrm>
          <a:prstGeom prst="rect">
            <a:avLst/>
          </a:prstGeom>
          <a:noFill/>
          <a:ln>
            <a:noFill/>
          </a:ln>
        </p:spPr>
      </p:pic>
      <p:pic>
        <p:nvPicPr>
          <p:cNvPr id="287" name="Google Shape;287;p80"/>
          <p:cNvPicPr preferRelativeResize="0"/>
          <p:nvPr/>
        </p:nvPicPr>
        <p:blipFill rotWithShape="1">
          <a:blip r:embed="rId3">
            <a:alphaModFix/>
          </a:blip>
          <a:srcRect b="0" l="0" r="0" t="0"/>
          <a:stretch/>
        </p:blipFill>
        <p:spPr>
          <a:xfrm>
            <a:off x="826802" y="3898376"/>
            <a:ext cx="316964" cy="244927"/>
          </a:xfrm>
          <a:prstGeom prst="rect">
            <a:avLst/>
          </a:prstGeom>
          <a:noFill/>
          <a:ln>
            <a:noFill/>
          </a:ln>
        </p:spPr>
      </p:pic>
      <p:pic>
        <p:nvPicPr>
          <p:cNvPr id="288" name="Google Shape;288;p80"/>
          <p:cNvPicPr preferRelativeResize="0"/>
          <p:nvPr/>
        </p:nvPicPr>
        <p:blipFill rotWithShape="1">
          <a:blip r:embed="rId3">
            <a:alphaModFix/>
          </a:blip>
          <a:srcRect b="0" l="0" r="0" t="0"/>
          <a:stretch/>
        </p:blipFill>
        <p:spPr>
          <a:xfrm>
            <a:off x="826802" y="4994286"/>
            <a:ext cx="316964" cy="244927"/>
          </a:xfrm>
          <a:prstGeom prst="rect">
            <a:avLst/>
          </a:prstGeom>
          <a:noFill/>
          <a:ln>
            <a:noFill/>
          </a:ln>
        </p:spPr>
      </p:pic>
      <p:pic>
        <p:nvPicPr>
          <p:cNvPr id="289" name="Google Shape;289;p80"/>
          <p:cNvPicPr preferRelativeResize="0"/>
          <p:nvPr/>
        </p:nvPicPr>
        <p:blipFill rotWithShape="1">
          <a:blip r:embed="rId4">
            <a:alphaModFix/>
          </a:blip>
          <a:srcRect b="0" l="0" r="0" t="0"/>
          <a:stretch/>
        </p:blipFill>
        <p:spPr>
          <a:xfrm>
            <a:off x="9808561" y="2730924"/>
            <a:ext cx="1636776" cy="131673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81"/>
          <p:cNvSpPr/>
          <p:nvPr/>
        </p:nvSpPr>
        <p:spPr>
          <a:xfrm>
            <a:off x="468143" y="1215456"/>
            <a:ext cx="11443083"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95" name="Google Shape;295;p81"/>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15 minuten (in duo’s)</a:t>
            </a:r>
            <a:endParaRPr b="0" i="0" sz="2800" u="none" cap="none" strike="noStrike">
              <a:solidFill>
                <a:schemeClr val="dk1"/>
              </a:solidFill>
              <a:latin typeface="Nunito Sans"/>
              <a:ea typeface="Nunito Sans"/>
              <a:cs typeface="Nunito Sans"/>
              <a:sym typeface="Nunito Sans"/>
            </a:endParaRPr>
          </a:p>
        </p:txBody>
      </p:sp>
      <p:sp>
        <p:nvSpPr>
          <p:cNvPr id="296" name="Google Shape;296;p81"/>
          <p:cNvSpPr/>
          <p:nvPr/>
        </p:nvSpPr>
        <p:spPr>
          <a:xfrm>
            <a:off x="468143" y="2976518"/>
            <a:ext cx="11443083"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297" name="Google Shape;297;p81"/>
          <p:cNvPicPr preferRelativeResize="0"/>
          <p:nvPr/>
        </p:nvPicPr>
        <p:blipFill rotWithShape="1">
          <a:blip r:embed="rId3">
            <a:alphaModFix/>
          </a:blip>
          <a:srcRect b="0" l="0" r="0" t="0"/>
          <a:stretch/>
        </p:blipFill>
        <p:spPr>
          <a:xfrm>
            <a:off x="735498" y="3291401"/>
            <a:ext cx="447277" cy="447277"/>
          </a:xfrm>
          <a:prstGeom prst="rect">
            <a:avLst/>
          </a:prstGeom>
          <a:noFill/>
          <a:ln>
            <a:noFill/>
          </a:ln>
        </p:spPr>
      </p:pic>
      <p:sp>
        <p:nvSpPr>
          <p:cNvPr id="298" name="Google Shape;298;p81"/>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99" name="Google Shape;299;p81"/>
          <p:cNvSpPr/>
          <p:nvPr/>
        </p:nvSpPr>
        <p:spPr>
          <a:xfrm>
            <a:off x="1267676" y="3142074"/>
            <a:ext cx="10569000" cy="23775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Geef elkaar feedback op de zelfevaluatie</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latin typeface="Nunito Sans"/>
              <a:ea typeface="Nunito Sans"/>
              <a:cs typeface="Nunito Sans"/>
              <a:sym typeface="Nunito Sans"/>
            </a:endParaRPr>
          </a:p>
        </p:txBody>
      </p:sp>
      <p:sp>
        <p:nvSpPr>
          <p:cNvPr id="300" name="Google Shape;300;p81"/>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203F7B"/>
                </a:solidFill>
                <a:latin typeface="Nunito Sans"/>
                <a:ea typeface="Nunito Sans"/>
                <a:cs typeface="Nunito Sans"/>
                <a:sym typeface="Nunito Sans"/>
              </a:rPr>
              <a:t>Feedback op zelfevaluatie</a:t>
            </a:r>
            <a:endParaRPr b="0" i="0" u="none" cap="none" strike="noStrike">
              <a:solidFill>
                <a:srgbClr val="203F7B"/>
              </a:solidFill>
            </a:endParaRPr>
          </a:p>
        </p:txBody>
      </p:sp>
      <p:pic>
        <p:nvPicPr>
          <p:cNvPr id="301" name="Google Shape;301;p81"/>
          <p:cNvPicPr preferRelativeResize="0"/>
          <p:nvPr/>
        </p:nvPicPr>
        <p:blipFill rotWithShape="1">
          <a:blip r:embed="rId4">
            <a:alphaModFix/>
          </a:blip>
          <a:srcRect b="0" l="0" r="0" t="0"/>
          <a:stretch/>
        </p:blipFill>
        <p:spPr>
          <a:xfrm>
            <a:off x="735500" y="1578125"/>
            <a:ext cx="585216" cy="56692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82"/>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308" name="Google Shape;308;p82"/>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309" name="Google Shape;309;p82"/>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Pauze</a:t>
            </a:r>
            <a:endParaRPr b="0" i="0" sz="4200" u="none" cap="none" strike="noStrike">
              <a:solidFill>
                <a:schemeClr val="dk1"/>
              </a:solidFill>
              <a:latin typeface="Nunito Sans"/>
              <a:ea typeface="Nunito Sans"/>
              <a:cs typeface="Nunito Sans"/>
              <a:sym typeface="Nunito Sans"/>
            </a:endParaRPr>
          </a:p>
        </p:txBody>
      </p:sp>
      <p:pic>
        <p:nvPicPr>
          <p:cNvPr id="310" name="Google Shape;310;p82"/>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p25"/>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317" name="Google Shape;317;p25"/>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318" name="Google Shape;318;p25"/>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Evaluatie van de medewerker(s)</a:t>
            </a:r>
            <a:endParaRPr b="0" i="0" sz="4200" u="none" cap="none" strike="noStrike">
              <a:solidFill>
                <a:schemeClr val="dk1"/>
              </a:solidFill>
              <a:latin typeface="Nunito Sans"/>
              <a:ea typeface="Nunito Sans"/>
              <a:cs typeface="Nunito Sans"/>
              <a:sym typeface="Nunito Sans"/>
            </a:endParaRPr>
          </a:p>
        </p:txBody>
      </p:sp>
      <p:pic>
        <p:nvPicPr>
          <p:cNvPr id="319" name="Google Shape;319;p25"/>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83"/>
          <p:cNvSpPr/>
          <p:nvPr/>
        </p:nvSpPr>
        <p:spPr>
          <a:xfrm>
            <a:off x="9427464" y="1215455"/>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325" name="Google Shape;325;p83"/>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000" u="none" cap="none" strike="noStrike">
                <a:solidFill>
                  <a:srgbClr val="203F7B"/>
                </a:solidFill>
                <a:latin typeface="Nunito Sans"/>
                <a:ea typeface="Nunito Sans"/>
                <a:cs typeface="Nunito Sans"/>
                <a:sym typeface="Nunito Sans"/>
              </a:rPr>
              <a:t>Aan de slag met de evaluatie van je medewerker </a:t>
            </a:r>
            <a:endParaRPr b="0" i="0" sz="4000" u="none" cap="none" strike="noStrike">
              <a:solidFill>
                <a:srgbClr val="203F7B"/>
              </a:solidFill>
              <a:latin typeface="Calibri"/>
              <a:ea typeface="Calibri"/>
              <a:cs typeface="Calibri"/>
              <a:sym typeface="Calibri"/>
            </a:endParaRPr>
          </a:p>
        </p:txBody>
      </p:sp>
      <p:sp>
        <p:nvSpPr>
          <p:cNvPr id="326" name="Google Shape;326;p83"/>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27" name="Google Shape;327;p83"/>
          <p:cNvSpPr/>
          <p:nvPr/>
        </p:nvSpPr>
        <p:spPr>
          <a:xfrm>
            <a:off x="373110" y="1215455"/>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328" name="Google Shape;328;p83"/>
          <p:cNvSpPr/>
          <p:nvPr/>
        </p:nvSpPr>
        <p:spPr>
          <a:xfrm>
            <a:off x="1252975" y="1415075"/>
            <a:ext cx="7828200" cy="4091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Evalueer de medewerker die onderpresteert of de medewerker waar meer inzit</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Evalueer de prestatiedoelen</a:t>
            </a:r>
            <a:br>
              <a:rPr b="0" i="0" lang="en-US" sz="2800" u="none" cap="none" strike="noStrike">
                <a:solidFill>
                  <a:schemeClr val="dk1"/>
                </a:solidFill>
                <a:latin typeface="Nunito Sans"/>
                <a:ea typeface="Nunito Sans"/>
                <a:cs typeface="Nunito Sans"/>
                <a:sym typeface="Nunito Sans"/>
              </a:rPr>
            </a:br>
            <a:r>
              <a:rPr b="0" i="0" lang="en-US" sz="2800" u="none" cap="none" strike="noStrike">
                <a:solidFill>
                  <a:schemeClr val="dk1"/>
                </a:solidFill>
                <a:latin typeface="Nunito Sans"/>
                <a:ea typeface="Nunito Sans"/>
                <a:cs typeface="Nunito Sans"/>
                <a:sym typeface="Nunito Sans"/>
              </a:rPr>
              <a:t>Evalueer de ontwikkeldoelen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Vul de open vragen in</a:t>
            </a:r>
            <a:br>
              <a:rPr b="0" i="0" lang="en-US" sz="2800" u="none" cap="none" strike="noStrike">
                <a:solidFill>
                  <a:schemeClr val="dk1"/>
                </a:solidFill>
                <a:latin typeface="Nunito Sans"/>
                <a:ea typeface="Nunito Sans"/>
                <a:cs typeface="Nunito Sans"/>
                <a:sym typeface="Nunito Sans"/>
              </a:rPr>
            </a:br>
            <a:r>
              <a:rPr b="0" i="0" lang="en-US" sz="2800" u="none" cap="none" strike="noStrike">
                <a:solidFill>
                  <a:schemeClr val="dk1"/>
                </a:solidFill>
                <a:latin typeface="Nunito Sans"/>
                <a:ea typeface="Nunito Sans"/>
                <a:cs typeface="Nunito Sans"/>
                <a:sym typeface="Nunito Sans"/>
              </a:rPr>
              <a:t>Sla het op als concept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br>
              <a:rPr b="0" i="0" lang="en-US" sz="2800" u="none" cap="none" strike="noStrike">
                <a:solidFill>
                  <a:schemeClr val="dk1"/>
                </a:solidFill>
                <a:latin typeface="Nunito Sans"/>
                <a:ea typeface="Nunito Sans"/>
                <a:cs typeface="Nunito Sans"/>
                <a:sym typeface="Nunito Sans"/>
              </a:rPr>
            </a:br>
            <a:endParaRPr b="0" i="0" sz="2800" u="none" cap="none" strike="noStrike">
              <a:solidFill>
                <a:schemeClr val="dk1"/>
              </a:solidFill>
              <a:latin typeface="Nunito Sans"/>
              <a:ea typeface="Nunito Sans"/>
              <a:cs typeface="Nunito Sans"/>
              <a:sym typeface="Nunito Sans"/>
            </a:endParaRPr>
          </a:p>
        </p:txBody>
      </p:sp>
      <p:pic>
        <p:nvPicPr>
          <p:cNvPr id="329" name="Google Shape;329;p83"/>
          <p:cNvPicPr preferRelativeResize="0"/>
          <p:nvPr/>
        </p:nvPicPr>
        <p:blipFill rotWithShape="1">
          <a:blip r:embed="rId3">
            <a:alphaModFix/>
          </a:blip>
          <a:srcRect b="0" l="0" r="0" t="0"/>
          <a:stretch/>
        </p:blipFill>
        <p:spPr>
          <a:xfrm>
            <a:off x="783576" y="1692485"/>
            <a:ext cx="316964" cy="244927"/>
          </a:xfrm>
          <a:prstGeom prst="rect">
            <a:avLst/>
          </a:prstGeom>
          <a:noFill/>
          <a:ln>
            <a:noFill/>
          </a:ln>
        </p:spPr>
      </p:pic>
      <p:pic>
        <p:nvPicPr>
          <p:cNvPr id="330" name="Google Shape;330;p83"/>
          <p:cNvPicPr preferRelativeResize="0"/>
          <p:nvPr/>
        </p:nvPicPr>
        <p:blipFill rotWithShape="1">
          <a:blip r:embed="rId3">
            <a:alphaModFix/>
          </a:blip>
          <a:srcRect b="0" l="0" r="0" t="0"/>
          <a:stretch/>
        </p:blipFill>
        <p:spPr>
          <a:xfrm>
            <a:off x="784196" y="3011417"/>
            <a:ext cx="316964" cy="244927"/>
          </a:xfrm>
          <a:prstGeom prst="rect">
            <a:avLst/>
          </a:prstGeom>
          <a:noFill/>
          <a:ln>
            <a:noFill/>
          </a:ln>
        </p:spPr>
      </p:pic>
      <p:pic>
        <p:nvPicPr>
          <p:cNvPr id="331" name="Google Shape;331;p83"/>
          <p:cNvPicPr preferRelativeResize="0"/>
          <p:nvPr/>
        </p:nvPicPr>
        <p:blipFill rotWithShape="1">
          <a:blip r:embed="rId3">
            <a:alphaModFix/>
          </a:blip>
          <a:srcRect b="0" l="0" r="0" t="0"/>
          <a:stretch/>
        </p:blipFill>
        <p:spPr>
          <a:xfrm>
            <a:off x="783576" y="4280636"/>
            <a:ext cx="316964" cy="244927"/>
          </a:xfrm>
          <a:prstGeom prst="rect">
            <a:avLst/>
          </a:prstGeom>
          <a:noFill/>
          <a:ln>
            <a:noFill/>
          </a:ln>
        </p:spPr>
      </p:pic>
      <p:pic>
        <p:nvPicPr>
          <p:cNvPr id="332" name="Google Shape;332;p83"/>
          <p:cNvPicPr preferRelativeResize="0"/>
          <p:nvPr/>
        </p:nvPicPr>
        <p:blipFill rotWithShape="1">
          <a:blip r:embed="rId3">
            <a:alphaModFix/>
          </a:blip>
          <a:srcRect b="0" l="0" r="0" t="0"/>
          <a:stretch/>
        </p:blipFill>
        <p:spPr>
          <a:xfrm>
            <a:off x="783576" y="4920588"/>
            <a:ext cx="316964" cy="244927"/>
          </a:xfrm>
          <a:prstGeom prst="rect">
            <a:avLst/>
          </a:prstGeom>
          <a:noFill/>
          <a:ln>
            <a:noFill/>
          </a:ln>
        </p:spPr>
      </p:pic>
      <p:pic>
        <p:nvPicPr>
          <p:cNvPr id="333" name="Google Shape;333;p83"/>
          <p:cNvPicPr preferRelativeResize="0"/>
          <p:nvPr/>
        </p:nvPicPr>
        <p:blipFill rotWithShape="1">
          <a:blip r:embed="rId3">
            <a:alphaModFix/>
          </a:blip>
          <a:srcRect b="0" l="0" r="0" t="0"/>
          <a:stretch/>
        </p:blipFill>
        <p:spPr>
          <a:xfrm>
            <a:off x="783576" y="3651369"/>
            <a:ext cx="316964" cy="244927"/>
          </a:xfrm>
          <a:prstGeom prst="rect">
            <a:avLst/>
          </a:prstGeom>
          <a:noFill/>
          <a:ln>
            <a:noFill/>
          </a:ln>
        </p:spPr>
      </p:pic>
      <p:pic>
        <p:nvPicPr>
          <p:cNvPr id="334" name="Google Shape;334;p83"/>
          <p:cNvPicPr preferRelativeResize="0"/>
          <p:nvPr/>
        </p:nvPicPr>
        <p:blipFill rotWithShape="1">
          <a:blip r:embed="rId4">
            <a:alphaModFix/>
          </a:blip>
          <a:srcRect b="0" l="0" r="0" t="0"/>
          <a:stretch/>
        </p:blipFill>
        <p:spPr>
          <a:xfrm>
            <a:off x="9801300" y="2725087"/>
            <a:ext cx="1638850" cy="1315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p33"/>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341" name="Google Shape;341;p33"/>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342" name="Google Shape;342;p33"/>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Het evaluatiegesprek</a:t>
            </a:r>
            <a:endParaRPr b="0" i="0" sz="4200" u="none" cap="none" strike="noStrike">
              <a:solidFill>
                <a:schemeClr val="dk1"/>
              </a:solidFill>
              <a:latin typeface="Nunito Sans"/>
              <a:ea typeface="Nunito Sans"/>
              <a:cs typeface="Nunito Sans"/>
              <a:sym typeface="Nunito Sans"/>
            </a:endParaRPr>
          </a:p>
        </p:txBody>
      </p:sp>
      <p:pic>
        <p:nvPicPr>
          <p:cNvPr id="343" name="Google Shape;343;p33"/>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
          <p:cNvSpPr/>
          <p:nvPr/>
        </p:nvSpPr>
        <p:spPr>
          <a:xfrm>
            <a:off x="373110" y="1215456"/>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349" name="Google Shape;349;p5"/>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Kenmerken goed gesprek (herhaling)</a:t>
            </a:r>
            <a:endParaRPr b="0" i="0" sz="4400" u="none" cap="none" strike="noStrike">
              <a:solidFill>
                <a:srgbClr val="203F7B"/>
              </a:solidFill>
              <a:latin typeface="Calibri"/>
              <a:ea typeface="Calibri"/>
              <a:cs typeface="Calibri"/>
              <a:sym typeface="Calibri"/>
            </a:endParaRPr>
          </a:p>
        </p:txBody>
      </p:sp>
      <p:sp>
        <p:nvSpPr>
          <p:cNvPr id="350" name="Google Shape;350;p5"/>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51" name="Google Shape;351;p5"/>
          <p:cNvSpPr/>
          <p:nvPr/>
        </p:nvSpPr>
        <p:spPr>
          <a:xfrm>
            <a:off x="1252982" y="1620561"/>
            <a:ext cx="6932374" cy="386078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Gezamenlijk doel</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Positieve houding</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Echt luisteren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Scherp doorvragen</a:t>
            </a:r>
            <a:endParaRPr b="0" i="0" sz="1400" u="none" cap="none" strike="noStrike">
              <a:solidFill>
                <a:schemeClr val="dk1"/>
              </a:solidFill>
              <a:latin typeface="Arial"/>
              <a:ea typeface="Arial"/>
              <a:cs typeface="Arial"/>
              <a:sym typeface="Arial"/>
            </a:endParaRPr>
          </a:p>
        </p:txBody>
      </p:sp>
      <p:pic>
        <p:nvPicPr>
          <p:cNvPr id="352" name="Google Shape;352;p5"/>
          <p:cNvPicPr preferRelativeResize="0"/>
          <p:nvPr/>
        </p:nvPicPr>
        <p:blipFill rotWithShape="1">
          <a:blip r:embed="rId3">
            <a:alphaModFix/>
          </a:blip>
          <a:srcRect b="0" l="0" r="0" t="0"/>
          <a:stretch/>
        </p:blipFill>
        <p:spPr>
          <a:xfrm>
            <a:off x="826802" y="1935078"/>
            <a:ext cx="316964" cy="244927"/>
          </a:xfrm>
          <a:prstGeom prst="rect">
            <a:avLst/>
          </a:prstGeom>
          <a:noFill/>
          <a:ln>
            <a:noFill/>
          </a:ln>
        </p:spPr>
      </p:pic>
      <p:pic>
        <p:nvPicPr>
          <p:cNvPr id="353" name="Google Shape;353;p5"/>
          <p:cNvPicPr preferRelativeResize="0"/>
          <p:nvPr/>
        </p:nvPicPr>
        <p:blipFill rotWithShape="1">
          <a:blip r:embed="rId3">
            <a:alphaModFix/>
          </a:blip>
          <a:srcRect b="0" l="0" r="0" t="0"/>
          <a:stretch/>
        </p:blipFill>
        <p:spPr>
          <a:xfrm>
            <a:off x="818481" y="2589696"/>
            <a:ext cx="316964" cy="244927"/>
          </a:xfrm>
          <a:prstGeom prst="rect">
            <a:avLst/>
          </a:prstGeom>
          <a:noFill/>
          <a:ln>
            <a:noFill/>
          </a:ln>
        </p:spPr>
      </p:pic>
      <p:sp>
        <p:nvSpPr>
          <p:cNvPr id="354" name="Google Shape;354;p5"/>
          <p:cNvSpPr/>
          <p:nvPr/>
        </p:nvSpPr>
        <p:spPr>
          <a:xfrm>
            <a:off x="9427464" y="1215456"/>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355" name="Google Shape;355;p5"/>
          <p:cNvPicPr preferRelativeResize="0"/>
          <p:nvPr/>
        </p:nvPicPr>
        <p:blipFill rotWithShape="1">
          <a:blip r:embed="rId3">
            <a:alphaModFix/>
          </a:blip>
          <a:srcRect b="0" l="0" r="0" t="0"/>
          <a:stretch/>
        </p:blipFill>
        <p:spPr>
          <a:xfrm>
            <a:off x="818481" y="3244314"/>
            <a:ext cx="316964" cy="244927"/>
          </a:xfrm>
          <a:prstGeom prst="rect">
            <a:avLst/>
          </a:prstGeom>
          <a:noFill/>
          <a:ln>
            <a:noFill/>
          </a:ln>
        </p:spPr>
      </p:pic>
      <p:pic>
        <p:nvPicPr>
          <p:cNvPr id="356" name="Google Shape;356;p5"/>
          <p:cNvPicPr preferRelativeResize="0"/>
          <p:nvPr/>
        </p:nvPicPr>
        <p:blipFill rotWithShape="1">
          <a:blip r:embed="rId3">
            <a:alphaModFix/>
          </a:blip>
          <a:srcRect b="0" l="0" r="0" t="0"/>
          <a:stretch/>
        </p:blipFill>
        <p:spPr>
          <a:xfrm>
            <a:off x="826802" y="3875505"/>
            <a:ext cx="316964" cy="244927"/>
          </a:xfrm>
          <a:prstGeom prst="rect">
            <a:avLst/>
          </a:prstGeom>
          <a:noFill/>
          <a:ln>
            <a:noFill/>
          </a:ln>
        </p:spPr>
      </p:pic>
      <p:pic>
        <p:nvPicPr>
          <p:cNvPr id="357" name="Google Shape;357;p5"/>
          <p:cNvPicPr preferRelativeResize="0"/>
          <p:nvPr/>
        </p:nvPicPr>
        <p:blipFill rotWithShape="1">
          <a:blip r:embed="rId4">
            <a:alphaModFix/>
          </a:blip>
          <a:srcRect b="0" l="0" r="0" t="0"/>
          <a:stretch/>
        </p:blipFill>
        <p:spPr>
          <a:xfrm>
            <a:off x="9697177" y="2500256"/>
            <a:ext cx="1645920" cy="16459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84"/>
          <p:cNvSpPr/>
          <p:nvPr/>
        </p:nvSpPr>
        <p:spPr>
          <a:xfrm>
            <a:off x="468143"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63" name="Google Shape;363;p84"/>
          <p:cNvSpPr/>
          <p:nvPr/>
        </p:nvSpPr>
        <p:spPr>
          <a:xfrm>
            <a:off x="468143"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64" name="Google Shape;364;p84"/>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10 minuten (plenair) </a:t>
            </a:r>
            <a:endParaRPr b="0" i="0" sz="2800" u="none" cap="none" strike="noStrike">
              <a:solidFill>
                <a:schemeClr val="dk1"/>
              </a:solidFill>
              <a:latin typeface="Nunito Sans"/>
              <a:ea typeface="Nunito Sans"/>
              <a:cs typeface="Nunito Sans"/>
              <a:sym typeface="Nunito Sans"/>
            </a:endParaRPr>
          </a:p>
        </p:txBody>
      </p:sp>
      <p:pic>
        <p:nvPicPr>
          <p:cNvPr id="365" name="Google Shape;365;p84"/>
          <p:cNvPicPr preferRelativeResize="0"/>
          <p:nvPr/>
        </p:nvPicPr>
        <p:blipFill rotWithShape="1">
          <a:blip r:embed="rId3">
            <a:alphaModFix/>
          </a:blip>
          <a:srcRect b="0" l="0" r="0" t="0"/>
          <a:stretch/>
        </p:blipFill>
        <p:spPr>
          <a:xfrm>
            <a:off x="735499" y="3508042"/>
            <a:ext cx="447277" cy="447277"/>
          </a:xfrm>
          <a:prstGeom prst="rect">
            <a:avLst/>
          </a:prstGeom>
          <a:noFill/>
          <a:ln>
            <a:noFill/>
          </a:ln>
        </p:spPr>
      </p:pic>
      <p:sp>
        <p:nvSpPr>
          <p:cNvPr id="366" name="Google Shape;366;p84"/>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67" name="Google Shape;367;p84"/>
          <p:cNvSpPr/>
          <p:nvPr/>
        </p:nvSpPr>
        <p:spPr>
          <a:xfrm>
            <a:off x="1267675" y="3346560"/>
            <a:ext cx="10569000" cy="23775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Wat maakt een evaluatiegesprek een goed evaluatiegesprek?</a:t>
            </a:r>
            <a:endParaRPr b="0" i="0" sz="1400" u="none" cap="none" strike="noStrike">
              <a:solidFill>
                <a:schemeClr val="dk1"/>
              </a:solidFill>
              <a:latin typeface="Arial"/>
              <a:ea typeface="Arial"/>
              <a:cs typeface="Arial"/>
              <a:sym typeface="Arial"/>
            </a:endParaRPr>
          </a:p>
        </p:txBody>
      </p:sp>
      <p:sp>
        <p:nvSpPr>
          <p:cNvPr id="368" name="Google Shape;368;p84"/>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Evaluatiegesprek</a:t>
            </a:r>
            <a:endParaRPr b="0" i="0" u="none" cap="none" strike="noStrike">
              <a:solidFill>
                <a:srgbClr val="203F7B"/>
              </a:solidFill>
            </a:endParaRPr>
          </a:p>
        </p:txBody>
      </p:sp>
      <p:pic>
        <p:nvPicPr>
          <p:cNvPr id="369" name="Google Shape;369;p84"/>
          <p:cNvPicPr preferRelativeResize="0"/>
          <p:nvPr/>
        </p:nvPicPr>
        <p:blipFill rotWithShape="1">
          <a:blip r:embed="rId4">
            <a:alphaModFix/>
          </a:blip>
          <a:srcRect b="0" l="0" r="0" t="0"/>
          <a:stretch/>
        </p:blipFill>
        <p:spPr>
          <a:xfrm>
            <a:off x="735500" y="1578125"/>
            <a:ext cx="585216" cy="56692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85"/>
          <p:cNvSpPr/>
          <p:nvPr/>
        </p:nvSpPr>
        <p:spPr>
          <a:xfrm>
            <a:off x="468143" y="1215456"/>
            <a:ext cx="11334408" cy="462490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75" name="Google Shape;375;p85"/>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Een goed evaluatiegesprek</a:t>
            </a:r>
            <a:endParaRPr b="0" i="0" sz="4400" u="none" cap="none" strike="noStrike">
              <a:solidFill>
                <a:srgbClr val="203F7B"/>
              </a:solidFill>
              <a:latin typeface="Calibri"/>
              <a:ea typeface="Calibri"/>
              <a:cs typeface="Calibri"/>
              <a:sym typeface="Calibri"/>
            </a:endParaRPr>
          </a:p>
        </p:txBody>
      </p:sp>
      <p:sp>
        <p:nvSpPr>
          <p:cNvPr id="376" name="Google Shape;376;p85"/>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77" name="Google Shape;377;p85"/>
          <p:cNvSpPr/>
          <p:nvPr/>
        </p:nvSpPr>
        <p:spPr>
          <a:xfrm>
            <a:off x="1252975" y="1620550"/>
            <a:ext cx="10443300" cy="3860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Al het belangrijke is besproken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Geen verrassing, herkenning</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Medewerker verlaat positief en gemotiveerd het gesprek</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Vervolg, afspraken, volgende stap</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Open gesprek met wederzijds respect</a:t>
            </a:r>
            <a:endParaRPr b="0" i="0" sz="2800" u="none" cap="none" strike="noStrike">
              <a:solidFill>
                <a:schemeClr val="dk1"/>
              </a:solidFill>
              <a:latin typeface="Nunito Sans"/>
              <a:ea typeface="Nunito Sans"/>
              <a:cs typeface="Nunito Sans"/>
              <a:sym typeface="Nunito Sans"/>
            </a:endParaRPr>
          </a:p>
        </p:txBody>
      </p:sp>
      <p:pic>
        <p:nvPicPr>
          <p:cNvPr id="378" name="Google Shape;378;p85"/>
          <p:cNvPicPr preferRelativeResize="0"/>
          <p:nvPr/>
        </p:nvPicPr>
        <p:blipFill rotWithShape="1">
          <a:blip r:embed="rId3">
            <a:alphaModFix/>
          </a:blip>
          <a:srcRect b="0" l="0" r="0" t="0"/>
          <a:stretch/>
        </p:blipFill>
        <p:spPr>
          <a:xfrm>
            <a:off x="818481" y="1912750"/>
            <a:ext cx="316964" cy="244927"/>
          </a:xfrm>
          <a:prstGeom prst="rect">
            <a:avLst/>
          </a:prstGeom>
          <a:noFill/>
          <a:ln>
            <a:noFill/>
          </a:ln>
        </p:spPr>
      </p:pic>
      <p:pic>
        <p:nvPicPr>
          <p:cNvPr id="379" name="Google Shape;379;p85"/>
          <p:cNvPicPr preferRelativeResize="0"/>
          <p:nvPr/>
        </p:nvPicPr>
        <p:blipFill rotWithShape="1">
          <a:blip r:embed="rId3">
            <a:alphaModFix/>
          </a:blip>
          <a:srcRect b="0" l="0" r="0" t="0"/>
          <a:stretch/>
        </p:blipFill>
        <p:spPr>
          <a:xfrm>
            <a:off x="818481" y="4436108"/>
            <a:ext cx="316964" cy="244927"/>
          </a:xfrm>
          <a:prstGeom prst="rect">
            <a:avLst/>
          </a:prstGeom>
          <a:noFill/>
          <a:ln>
            <a:noFill/>
          </a:ln>
        </p:spPr>
      </p:pic>
      <p:pic>
        <p:nvPicPr>
          <p:cNvPr id="380" name="Google Shape;380;p85"/>
          <p:cNvPicPr preferRelativeResize="0"/>
          <p:nvPr/>
        </p:nvPicPr>
        <p:blipFill rotWithShape="1">
          <a:blip r:embed="rId3">
            <a:alphaModFix/>
          </a:blip>
          <a:srcRect b="0" l="0" r="0" t="0"/>
          <a:stretch/>
        </p:blipFill>
        <p:spPr>
          <a:xfrm>
            <a:off x="818481" y="3184073"/>
            <a:ext cx="316964" cy="244927"/>
          </a:xfrm>
          <a:prstGeom prst="rect">
            <a:avLst/>
          </a:prstGeom>
          <a:noFill/>
          <a:ln>
            <a:noFill/>
          </a:ln>
        </p:spPr>
      </p:pic>
      <p:pic>
        <p:nvPicPr>
          <p:cNvPr id="381" name="Google Shape;381;p85"/>
          <p:cNvPicPr preferRelativeResize="0"/>
          <p:nvPr/>
        </p:nvPicPr>
        <p:blipFill rotWithShape="1">
          <a:blip r:embed="rId3">
            <a:alphaModFix/>
          </a:blip>
          <a:srcRect b="0" l="0" r="0" t="0"/>
          <a:stretch/>
        </p:blipFill>
        <p:spPr>
          <a:xfrm>
            <a:off x="818481" y="2548915"/>
            <a:ext cx="316964" cy="244927"/>
          </a:xfrm>
          <a:prstGeom prst="rect">
            <a:avLst/>
          </a:prstGeom>
          <a:noFill/>
          <a:ln>
            <a:noFill/>
          </a:ln>
        </p:spPr>
      </p:pic>
      <p:pic>
        <p:nvPicPr>
          <p:cNvPr id="382" name="Google Shape;382;p85"/>
          <p:cNvPicPr preferRelativeResize="0"/>
          <p:nvPr/>
        </p:nvPicPr>
        <p:blipFill rotWithShape="1">
          <a:blip r:embed="rId3">
            <a:alphaModFix/>
          </a:blip>
          <a:srcRect b="0" l="0" r="0" t="0"/>
          <a:stretch/>
        </p:blipFill>
        <p:spPr>
          <a:xfrm>
            <a:off x="818481" y="3800950"/>
            <a:ext cx="316964" cy="2449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86"/>
          <p:cNvSpPr/>
          <p:nvPr/>
        </p:nvSpPr>
        <p:spPr>
          <a:xfrm>
            <a:off x="468143" y="1215456"/>
            <a:ext cx="11334408" cy="462490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388" name="Google Shape;388;p86"/>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Hoe?</a:t>
            </a:r>
            <a:endParaRPr b="0" i="0" sz="4400" u="none" cap="none" strike="noStrike">
              <a:solidFill>
                <a:srgbClr val="203F7B"/>
              </a:solidFill>
              <a:latin typeface="Calibri"/>
              <a:ea typeface="Calibri"/>
              <a:cs typeface="Calibri"/>
              <a:sym typeface="Calibri"/>
            </a:endParaRPr>
          </a:p>
        </p:txBody>
      </p:sp>
      <p:sp>
        <p:nvSpPr>
          <p:cNvPr id="389" name="Google Shape;389;p86"/>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390" name="Google Shape;390;p86"/>
          <p:cNvSpPr/>
          <p:nvPr/>
        </p:nvSpPr>
        <p:spPr>
          <a:xfrm>
            <a:off x="1252975" y="1620550"/>
            <a:ext cx="10428900" cy="3860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Goede voorbereiding</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Bied structuur (gespreksagenda)</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latin typeface="Nunito Sans"/>
              <a:ea typeface="Nunito Sans"/>
              <a:cs typeface="Nunito Sans"/>
              <a:sym typeface="Nunito Sans"/>
            </a:endParaRPr>
          </a:p>
        </p:txBody>
      </p:sp>
      <p:pic>
        <p:nvPicPr>
          <p:cNvPr id="391" name="Google Shape;391;p86"/>
          <p:cNvPicPr preferRelativeResize="0"/>
          <p:nvPr/>
        </p:nvPicPr>
        <p:blipFill rotWithShape="1">
          <a:blip r:embed="rId3">
            <a:alphaModFix/>
          </a:blip>
          <a:srcRect b="0" l="0" r="0" t="0"/>
          <a:stretch/>
        </p:blipFill>
        <p:spPr>
          <a:xfrm>
            <a:off x="818481" y="1912750"/>
            <a:ext cx="316964" cy="244927"/>
          </a:xfrm>
          <a:prstGeom prst="rect">
            <a:avLst/>
          </a:prstGeom>
          <a:noFill/>
          <a:ln>
            <a:noFill/>
          </a:ln>
        </p:spPr>
      </p:pic>
      <p:pic>
        <p:nvPicPr>
          <p:cNvPr id="392" name="Google Shape;392;p86"/>
          <p:cNvPicPr preferRelativeResize="0"/>
          <p:nvPr/>
        </p:nvPicPr>
        <p:blipFill rotWithShape="1">
          <a:blip r:embed="rId3">
            <a:alphaModFix/>
          </a:blip>
          <a:srcRect b="0" l="0" r="0" t="0"/>
          <a:stretch/>
        </p:blipFill>
        <p:spPr>
          <a:xfrm>
            <a:off x="818481" y="2548915"/>
            <a:ext cx="316964" cy="2449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6"/>
          <p:cNvSpPr/>
          <p:nvPr/>
        </p:nvSpPr>
        <p:spPr>
          <a:xfrm>
            <a:off x="373110" y="1215456"/>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58" name="Google Shape;58;p6"/>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Programma</a:t>
            </a:r>
            <a:endParaRPr b="0" i="0" sz="4400" u="none" cap="none" strike="noStrike">
              <a:solidFill>
                <a:srgbClr val="203F7B"/>
              </a:solidFill>
              <a:latin typeface="Calibri"/>
              <a:ea typeface="Calibri"/>
              <a:cs typeface="Calibri"/>
              <a:sym typeface="Calibri"/>
            </a:endParaRPr>
          </a:p>
        </p:txBody>
      </p:sp>
      <p:sp>
        <p:nvSpPr>
          <p:cNvPr id="59" name="Google Shape;59;p6"/>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60" name="Google Shape;60;p6"/>
          <p:cNvSpPr/>
          <p:nvPr/>
        </p:nvSpPr>
        <p:spPr>
          <a:xfrm>
            <a:off x="1252982" y="1620561"/>
            <a:ext cx="7041900" cy="3860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Beeldvorming</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Dialog: schrijven van een zelfevaluatie</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Dialog: schrijven van een evaluatie</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Voeren van evaluatiegesprekken</a:t>
            </a:r>
            <a:endParaRPr b="0" i="0" sz="2800" u="none" cap="none" strike="noStrike">
              <a:solidFill>
                <a:schemeClr val="dk1"/>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Plan van aanpak</a:t>
            </a:r>
            <a:endParaRPr b="0" i="0" sz="1400" u="none" cap="none" strike="noStrike">
              <a:solidFill>
                <a:schemeClr val="dk1"/>
              </a:solidFill>
              <a:latin typeface="Arial"/>
              <a:ea typeface="Arial"/>
              <a:cs typeface="Arial"/>
              <a:sym typeface="Arial"/>
            </a:endParaRPr>
          </a:p>
        </p:txBody>
      </p:sp>
      <p:pic>
        <p:nvPicPr>
          <p:cNvPr id="61" name="Google Shape;61;p6"/>
          <p:cNvPicPr preferRelativeResize="0"/>
          <p:nvPr/>
        </p:nvPicPr>
        <p:blipFill rotWithShape="1">
          <a:blip r:embed="rId3">
            <a:alphaModFix/>
          </a:blip>
          <a:srcRect b="0" l="0" r="0" t="0"/>
          <a:stretch/>
        </p:blipFill>
        <p:spPr>
          <a:xfrm>
            <a:off x="826802" y="1935078"/>
            <a:ext cx="316964" cy="244927"/>
          </a:xfrm>
          <a:prstGeom prst="rect">
            <a:avLst/>
          </a:prstGeom>
          <a:noFill/>
          <a:ln>
            <a:noFill/>
          </a:ln>
        </p:spPr>
      </p:pic>
      <p:pic>
        <p:nvPicPr>
          <p:cNvPr id="62" name="Google Shape;62;p6"/>
          <p:cNvPicPr preferRelativeResize="0"/>
          <p:nvPr/>
        </p:nvPicPr>
        <p:blipFill rotWithShape="1">
          <a:blip r:embed="rId3">
            <a:alphaModFix/>
          </a:blip>
          <a:srcRect b="0" l="0" r="0" t="0"/>
          <a:stretch/>
        </p:blipFill>
        <p:spPr>
          <a:xfrm>
            <a:off x="818481" y="2589696"/>
            <a:ext cx="316964" cy="244927"/>
          </a:xfrm>
          <a:prstGeom prst="rect">
            <a:avLst/>
          </a:prstGeom>
          <a:noFill/>
          <a:ln>
            <a:noFill/>
          </a:ln>
        </p:spPr>
      </p:pic>
      <p:sp>
        <p:nvSpPr>
          <p:cNvPr id="63" name="Google Shape;63;p6"/>
          <p:cNvSpPr/>
          <p:nvPr/>
        </p:nvSpPr>
        <p:spPr>
          <a:xfrm>
            <a:off x="9427464" y="1215456"/>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64" name="Google Shape;64;p6"/>
          <p:cNvPicPr preferRelativeResize="0"/>
          <p:nvPr/>
        </p:nvPicPr>
        <p:blipFill rotWithShape="1">
          <a:blip r:embed="rId3">
            <a:alphaModFix/>
          </a:blip>
          <a:srcRect b="0" l="0" r="0" t="0"/>
          <a:stretch/>
        </p:blipFill>
        <p:spPr>
          <a:xfrm>
            <a:off x="818481" y="3244314"/>
            <a:ext cx="316964" cy="244927"/>
          </a:xfrm>
          <a:prstGeom prst="rect">
            <a:avLst/>
          </a:prstGeom>
          <a:noFill/>
          <a:ln>
            <a:noFill/>
          </a:ln>
        </p:spPr>
      </p:pic>
      <p:pic>
        <p:nvPicPr>
          <p:cNvPr id="65" name="Google Shape;65;p6"/>
          <p:cNvPicPr preferRelativeResize="0"/>
          <p:nvPr/>
        </p:nvPicPr>
        <p:blipFill rotWithShape="1">
          <a:blip r:embed="rId3">
            <a:alphaModFix/>
          </a:blip>
          <a:srcRect b="0" l="0" r="0" t="0"/>
          <a:stretch/>
        </p:blipFill>
        <p:spPr>
          <a:xfrm>
            <a:off x="826802" y="3875505"/>
            <a:ext cx="316964" cy="244927"/>
          </a:xfrm>
          <a:prstGeom prst="rect">
            <a:avLst/>
          </a:prstGeom>
          <a:noFill/>
          <a:ln>
            <a:noFill/>
          </a:ln>
        </p:spPr>
      </p:pic>
      <p:pic>
        <p:nvPicPr>
          <p:cNvPr id="66" name="Google Shape;66;p6"/>
          <p:cNvPicPr preferRelativeResize="0"/>
          <p:nvPr/>
        </p:nvPicPr>
        <p:blipFill rotWithShape="1">
          <a:blip r:embed="rId3">
            <a:alphaModFix/>
          </a:blip>
          <a:srcRect b="0" l="0" r="0" t="0"/>
          <a:stretch/>
        </p:blipFill>
        <p:spPr>
          <a:xfrm>
            <a:off x="826802" y="4506696"/>
            <a:ext cx="316964" cy="244927"/>
          </a:xfrm>
          <a:prstGeom prst="rect">
            <a:avLst/>
          </a:prstGeom>
          <a:noFill/>
          <a:ln>
            <a:noFill/>
          </a:ln>
        </p:spPr>
      </p:pic>
      <p:pic>
        <p:nvPicPr>
          <p:cNvPr id="67" name="Google Shape;67;p6"/>
          <p:cNvPicPr preferRelativeResize="0"/>
          <p:nvPr/>
        </p:nvPicPr>
        <p:blipFill rotWithShape="1">
          <a:blip r:embed="rId4">
            <a:alphaModFix/>
          </a:blip>
          <a:srcRect b="0" l="0" r="0" t="0"/>
          <a:stretch/>
        </p:blipFill>
        <p:spPr>
          <a:xfrm>
            <a:off x="9797774" y="2606038"/>
            <a:ext cx="1645920" cy="164592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87"/>
          <p:cNvSpPr/>
          <p:nvPr/>
        </p:nvSpPr>
        <p:spPr>
          <a:xfrm>
            <a:off x="374904" y="1216120"/>
            <a:ext cx="8860500" cy="4334400"/>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     </a:t>
            </a:r>
            <a:endParaRPr b="0" i="0" sz="2800" u="none" cap="none" strike="noStrike">
              <a:solidFill>
                <a:schemeClr val="lt1"/>
              </a:solidFill>
              <a:latin typeface="Calibri"/>
              <a:ea typeface="Calibri"/>
              <a:cs typeface="Calibri"/>
              <a:sym typeface="Calibri"/>
            </a:endParaRPr>
          </a:p>
        </p:txBody>
      </p:sp>
      <p:sp>
        <p:nvSpPr>
          <p:cNvPr id="399" name="Google Shape;399;p87"/>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Bied structuur</a:t>
            </a:r>
            <a:endParaRPr b="0" i="0" u="none" cap="none" strike="noStrike">
              <a:solidFill>
                <a:srgbClr val="203F7B"/>
              </a:solidFill>
            </a:endParaRPr>
          </a:p>
        </p:txBody>
      </p:sp>
      <p:sp>
        <p:nvSpPr>
          <p:cNvPr id="400" name="Google Shape;400;p87"/>
          <p:cNvSpPr/>
          <p:nvPr/>
        </p:nvSpPr>
        <p:spPr>
          <a:xfrm>
            <a:off x="1314915" y="182658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Persoonlijk</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Nunito Sans"/>
              <a:ea typeface="Nunito Sans"/>
              <a:cs typeface="Nunito Sans"/>
              <a:sym typeface="Nunito Sans"/>
            </a:endParaRPr>
          </a:p>
        </p:txBody>
      </p:sp>
      <p:sp>
        <p:nvSpPr>
          <p:cNvPr id="401" name="Google Shape;401;p87"/>
          <p:cNvSpPr/>
          <p:nvPr/>
        </p:nvSpPr>
        <p:spPr>
          <a:xfrm>
            <a:off x="1314915" y="248701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sp>
        <p:nvSpPr>
          <p:cNvPr id="402" name="Google Shape;402;p87"/>
          <p:cNvSpPr/>
          <p:nvPr/>
        </p:nvSpPr>
        <p:spPr>
          <a:xfrm>
            <a:off x="1314914" y="4344853"/>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Groei &amp; ontwikkeling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Nunito Sans"/>
              <a:ea typeface="Nunito Sans"/>
              <a:cs typeface="Nunito Sans"/>
              <a:sym typeface="Nunito Sans"/>
            </a:endParaRPr>
          </a:p>
        </p:txBody>
      </p:sp>
      <p:sp>
        <p:nvSpPr>
          <p:cNvPr id="403" name="Google Shape;403;p87"/>
          <p:cNvSpPr/>
          <p:nvPr/>
        </p:nvSpPr>
        <p:spPr>
          <a:xfrm>
            <a:off x="9427464" y="1216120"/>
            <a:ext cx="2386500" cy="4334400"/>
          </a:xfrm>
          <a:prstGeom prst="roundRect">
            <a:avLst>
              <a:gd fmla="val 4308" name="adj"/>
            </a:avLst>
          </a:prstGeom>
          <a:solidFill>
            <a:srgbClr val="F2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sp>
        <p:nvSpPr>
          <p:cNvPr id="404" name="Google Shape;404;p87"/>
          <p:cNvSpPr/>
          <p:nvPr/>
        </p:nvSpPr>
        <p:spPr>
          <a:xfrm>
            <a:off x="1314914" y="3073252"/>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Huidige rol &amp; doelen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Nunito Sans"/>
              <a:ea typeface="Nunito Sans"/>
              <a:cs typeface="Nunito Sans"/>
              <a:sym typeface="Nunito Sans"/>
            </a:endParaRPr>
          </a:p>
        </p:txBody>
      </p:sp>
      <p:pic>
        <p:nvPicPr>
          <p:cNvPr id="405" name="Google Shape;405;p87"/>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406" name="Google Shape;406;p87"/>
          <p:cNvPicPr preferRelativeResize="0"/>
          <p:nvPr/>
        </p:nvPicPr>
        <p:blipFill rotWithShape="1">
          <a:blip r:embed="rId3">
            <a:alphaModFix/>
          </a:blip>
          <a:srcRect b="0" l="0" r="0" t="0"/>
          <a:stretch/>
        </p:blipFill>
        <p:spPr>
          <a:xfrm>
            <a:off x="826802" y="4459031"/>
            <a:ext cx="316964" cy="244927"/>
          </a:xfrm>
          <a:prstGeom prst="rect">
            <a:avLst/>
          </a:prstGeom>
          <a:noFill/>
          <a:ln>
            <a:noFill/>
          </a:ln>
        </p:spPr>
      </p:pic>
      <p:pic>
        <p:nvPicPr>
          <p:cNvPr id="407" name="Google Shape;407;p87"/>
          <p:cNvPicPr preferRelativeResize="0"/>
          <p:nvPr/>
        </p:nvPicPr>
        <p:blipFill rotWithShape="1">
          <a:blip r:embed="rId3">
            <a:alphaModFix/>
          </a:blip>
          <a:srcRect b="0" l="0" r="0" t="0"/>
          <a:stretch/>
        </p:blipFill>
        <p:spPr>
          <a:xfrm>
            <a:off x="826802" y="3187430"/>
            <a:ext cx="316964" cy="244927"/>
          </a:xfrm>
          <a:prstGeom prst="rect">
            <a:avLst/>
          </a:prstGeom>
          <a:noFill/>
          <a:ln>
            <a:noFill/>
          </a:ln>
        </p:spPr>
      </p:pic>
      <p:pic>
        <p:nvPicPr>
          <p:cNvPr id="408" name="Google Shape;408;p87"/>
          <p:cNvPicPr preferRelativeResize="0"/>
          <p:nvPr/>
        </p:nvPicPr>
        <p:blipFill rotWithShape="1">
          <a:blip r:embed="rId4">
            <a:alphaModFix/>
          </a:blip>
          <a:srcRect b="0" l="0" r="0" t="0"/>
          <a:stretch/>
        </p:blipFill>
        <p:spPr>
          <a:xfrm>
            <a:off x="9797767" y="2486925"/>
            <a:ext cx="1645920" cy="164592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2" name="Shape 412"/>
        <p:cNvGrpSpPr/>
        <p:nvPr/>
      </p:nvGrpSpPr>
      <p:grpSpPr>
        <a:xfrm>
          <a:off x="0" y="0"/>
          <a:ext cx="0" cy="0"/>
          <a:chOff x="0" y="0"/>
          <a:chExt cx="0" cy="0"/>
        </a:xfrm>
      </p:grpSpPr>
      <p:sp>
        <p:nvSpPr>
          <p:cNvPr id="413" name="Google Shape;413;p34"/>
          <p:cNvSpPr/>
          <p:nvPr/>
        </p:nvSpPr>
        <p:spPr>
          <a:xfrm>
            <a:off x="468143" y="1215456"/>
            <a:ext cx="11443083"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14" name="Google Shape;414;p34"/>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10 minuten (in duo’s) – 15 minuten (plenair)</a:t>
            </a:r>
            <a:endParaRPr b="0" i="0" sz="2800" u="none" cap="none" strike="noStrike">
              <a:solidFill>
                <a:schemeClr val="dk1"/>
              </a:solidFill>
              <a:latin typeface="Nunito Sans"/>
              <a:ea typeface="Nunito Sans"/>
              <a:cs typeface="Nunito Sans"/>
              <a:sym typeface="Nunito Sans"/>
            </a:endParaRPr>
          </a:p>
        </p:txBody>
      </p:sp>
      <p:sp>
        <p:nvSpPr>
          <p:cNvPr id="415" name="Google Shape;415;p34"/>
          <p:cNvSpPr/>
          <p:nvPr/>
        </p:nvSpPr>
        <p:spPr>
          <a:xfrm>
            <a:off x="468143" y="2976518"/>
            <a:ext cx="11443083"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416" name="Google Shape;416;p34"/>
          <p:cNvPicPr preferRelativeResize="0"/>
          <p:nvPr/>
        </p:nvPicPr>
        <p:blipFill rotWithShape="1">
          <a:blip r:embed="rId3">
            <a:alphaModFix/>
          </a:blip>
          <a:srcRect b="0" l="0" r="0" t="0"/>
          <a:stretch/>
        </p:blipFill>
        <p:spPr>
          <a:xfrm>
            <a:off x="735498" y="3291401"/>
            <a:ext cx="447277" cy="447277"/>
          </a:xfrm>
          <a:prstGeom prst="rect">
            <a:avLst/>
          </a:prstGeom>
          <a:noFill/>
          <a:ln>
            <a:noFill/>
          </a:ln>
        </p:spPr>
      </p:pic>
      <p:sp>
        <p:nvSpPr>
          <p:cNvPr id="417" name="Google Shape;417;p34"/>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18" name="Google Shape;418;p34"/>
          <p:cNvSpPr/>
          <p:nvPr/>
        </p:nvSpPr>
        <p:spPr>
          <a:xfrm>
            <a:off x="1267676" y="3142074"/>
            <a:ext cx="10569000" cy="2423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Wat is de agenda van het evaluatiegesprek?</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Hoe is de tijdsindeling?</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Wat verwacht je van je medewerker en van jezelf? In het gesprek en in de voorbereiding?</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latin typeface="Nunito Sans"/>
              <a:ea typeface="Nunito Sans"/>
              <a:cs typeface="Nunito Sans"/>
              <a:sym typeface="Nunito Sans"/>
            </a:endParaRPr>
          </a:p>
        </p:txBody>
      </p:sp>
      <p:sp>
        <p:nvSpPr>
          <p:cNvPr id="419" name="Google Shape;419;p34"/>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203F7B"/>
                </a:solidFill>
                <a:latin typeface="Nunito Sans"/>
                <a:ea typeface="Nunito Sans"/>
                <a:cs typeface="Nunito Sans"/>
                <a:sym typeface="Nunito Sans"/>
              </a:rPr>
              <a:t>Ontwerp de gespreksagenda</a:t>
            </a:r>
            <a:endParaRPr b="0" i="0" u="none" cap="none" strike="noStrike">
              <a:solidFill>
                <a:srgbClr val="203F7B"/>
              </a:solidFill>
            </a:endParaRPr>
          </a:p>
        </p:txBody>
      </p:sp>
      <p:pic>
        <p:nvPicPr>
          <p:cNvPr id="420" name="Google Shape;420;p34"/>
          <p:cNvPicPr preferRelativeResize="0"/>
          <p:nvPr/>
        </p:nvPicPr>
        <p:blipFill rotWithShape="1">
          <a:blip r:embed="rId3">
            <a:alphaModFix/>
          </a:blip>
          <a:srcRect b="0" l="0" r="0" t="0"/>
          <a:stretch/>
        </p:blipFill>
        <p:spPr>
          <a:xfrm>
            <a:off x="735498" y="4625188"/>
            <a:ext cx="447277" cy="447277"/>
          </a:xfrm>
          <a:prstGeom prst="rect">
            <a:avLst/>
          </a:prstGeom>
          <a:noFill/>
          <a:ln>
            <a:noFill/>
          </a:ln>
        </p:spPr>
      </p:pic>
      <p:pic>
        <p:nvPicPr>
          <p:cNvPr id="421" name="Google Shape;421;p34"/>
          <p:cNvPicPr preferRelativeResize="0"/>
          <p:nvPr/>
        </p:nvPicPr>
        <p:blipFill rotWithShape="1">
          <a:blip r:embed="rId3">
            <a:alphaModFix/>
          </a:blip>
          <a:srcRect b="0" l="0" r="0" t="0"/>
          <a:stretch/>
        </p:blipFill>
        <p:spPr>
          <a:xfrm>
            <a:off x="735497" y="3979788"/>
            <a:ext cx="447277" cy="447277"/>
          </a:xfrm>
          <a:prstGeom prst="rect">
            <a:avLst/>
          </a:prstGeom>
          <a:noFill/>
          <a:ln>
            <a:noFill/>
          </a:ln>
        </p:spPr>
      </p:pic>
      <p:pic>
        <p:nvPicPr>
          <p:cNvPr id="422" name="Google Shape;422;p34"/>
          <p:cNvPicPr preferRelativeResize="0"/>
          <p:nvPr/>
        </p:nvPicPr>
        <p:blipFill rotWithShape="1">
          <a:blip r:embed="rId4">
            <a:alphaModFix/>
          </a:blip>
          <a:srcRect b="0" l="0" r="0" t="0"/>
          <a:stretch/>
        </p:blipFill>
        <p:spPr>
          <a:xfrm>
            <a:off x="735500" y="1578125"/>
            <a:ext cx="585216" cy="56692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p57"/>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429" name="Google Shape;429;p57"/>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430" name="Google Shape;430;p57"/>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Pauze</a:t>
            </a:r>
            <a:endParaRPr b="0" i="0" sz="4200" u="none" cap="none" strike="noStrike">
              <a:solidFill>
                <a:schemeClr val="dk1"/>
              </a:solidFill>
              <a:latin typeface="Nunito Sans"/>
              <a:ea typeface="Nunito Sans"/>
              <a:cs typeface="Nunito Sans"/>
              <a:sym typeface="Nunito Sans"/>
            </a:endParaRPr>
          </a:p>
        </p:txBody>
      </p:sp>
      <p:pic>
        <p:nvPicPr>
          <p:cNvPr id="431" name="Google Shape;431;p57"/>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6" name="Shape 436"/>
        <p:cNvGrpSpPr/>
        <p:nvPr/>
      </p:nvGrpSpPr>
      <p:grpSpPr>
        <a:xfrm>
          <a:off x="0" y="0"/>
          <a:ext cx="0" cy="0"/>
          <a:chOff x="0" y="0"/>
          <a:chExt cx="0" cy="0"/>
        </a:xfrm>
      </p:grpSpPr>
      <p:sp>
        <p:nvSpPr>
          <p:cNvPr id="437" name="Google Shape;437;p60"/>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438" name="Google Shape;438;p60"/>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439" name="Google Shape;439;p60"/>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Het evaluatiegesprek voeren</a:t>
            </a:r>
            <a:endParaRPr b="0" i="0" sz="4200" u="none" cap="none" strike="noStrike">
              <a:solidFill>
                <a:schemeClr val="dk1"/>
              </a:solidFill>
              <a:latin typeface="Nunito Sans"/>
              <a:ea typeface="Nunito Sans"/>
              <a:cs typeface="Nunito Sans"/>
              <a:sym typeface="Nunito Sans"/>
            </a:endParaRPr>
          </a:p>
        </p:txBody>
      </p:sp>
      <p:pic>
        <p:nvPicPr>
          <p:cNvPr id="440" name="Google Shape;440;p60"/>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4" name="Shape 444"/>
        <p:cNvGrpSpPr/>
        <p:nvPr/>
      </p:nvGrpSpPr>
      <p:grpSpPr>
        <a:xfrm>
          <a:off x="0" y="0"/>
          <a:ext cx="0" cy="0"/>
          <a:chOff x="0" y="0"/>
          <a:chExt cx="0" cy="0"/>
        </a:xfrm>
      </p:grpSpPr>
      <p:sp>
        <p:nvSpPr>
          <p:cNvPr id="445" name="Google Shape;445;p61"/>
          <p:cNvSpPr/>
          <p:nvPr/>
        </p:nvSpPr>
        <p:spPr>
          <a:xfrm>
            <a:off x="468143" y="1215456"/>
            <a:ext cx="11443083"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46" name="Google Shape;446;p61"/>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In trio’s, rollenspel, 60 minuten (10 minuten per ronde)</a:t>
            </a:r>
            <a:endParaRPr b="0" i="0" sz="2800" u="none" cap="none" strike="noStrike">
              <a:solidFill>
                <a:schemeClr val="dk1"/>
              </a:solidFill>
              <a:latin typeface="Nunito Sans"/>
              <a:ea typeface="Nunito Sans"/>
              <a:cs typeface="Nunito Sans"/>
              <a:sym typeface="Nunito Sans"/>
            </a:endParaRPr>
          </a:p>
        </p:txBody>
      </p:sp>
      <p:sp>
        <p:nvSpPr>
          <p:cNvPr id="447" name="Google Shape;447;p61"/>
          <p:cNvSpPr/>
          <p:nvPr/>
        </p:nvSpPr>
        <p:spPr>
          <a:xfrm>
            <a:off x="468143" y="2976518"/>
            <a:ext cx="11443083"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448" name="Google Shape;448;p61"/>
          <p:cNvPicPr preferRelativeResize="0"/>
          <p:nvPr/>
        </p:nvPicPr>
        <p:blipFill rotWithShape="1">
          <a:blip r:embed="rId3">
            <a:alphaModFix/>
          </a:blip>
          <a:srcRect b="0" l="0" r="0" t="0"/>
          <a:stretch/>
        </p:blipFill>
        <p:spPr>
          <a:xfrm>
            <a:off x="735498" y="3508042"/>
            <a:ext cx="447277" cy="447277"/>
          </a:xfrm>
          <a:prstGeom prst="rect">
            <a:avLst/>
          </a:prstGeom>
          <a:noFill/>
          <a:ln>
            <a:noFill/>
          </a:ln>
        </p:spPr>
      </p:pic>
      <p:pic>
        <p:nvPicPr>
          <p:cNvPr id="449" name="Google Shape;449;p61"/>
          <p:cNvPicPr preferRelativeResize="0"/>
          <p:nvPr/>
        </p:nvPicPr>
        <p:blipFill rotWithShape="1">
          <a:blip r:embed="rId3">
            <a:alphaModFix/>
          </a:blip>
          <a:srcRect b="0" l="0" r="0" t="0"/>
          <a:stretch/>
        </p:blipFill>
        <p:spPr>
          <a:xfrm>
            <a:off x="735500" y="4149147"/>
            <a:ext cx="447277" cy="447277"/>
          </a:xfrm>
          <a:prstGeom prst="rect">
            <a:avLst/>
          </a:prstGeom>
          <a:noFill/>
          <a:ln>
            <a:noFill/>
          </a:ln>
        </p:spPr>
      </p:pic>
      <p:sp>
        <p:nvSpPr>
          <p:cNvPr id="450" name="Google Shape;450;p61"/>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51" name="Google Shape;451;p61"/>
          <p:cNvSpPr/>
          <p:nvPr/>
        </p:nvSpPr>
        <p:spPr>
          <a:xfrm>
            <a:off x="1267675" y="3346550"/>
            <a:ext cx="10643400" cy="23775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Met de medewerker waaroor je zojuist de evaluatie gemaakt hebt</a:t>
            </a:r>
            <a:endParaRPr b="0" i="0" sz="2800" u="none" cap="none" strike="noStrike">
              <a:solidFill>
                <a:schemeClr val="dk1"/>
              </a:solidFill>
              <a:latin typeface="Nunito Sans"/>
              <a:ea typeface="Nunito Sans"/>
              <a:cs typeface="Nunito Sans"/>
              <a:sym typeface="Nunito Sans"/>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Leidinggevende – medewerker – observator</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10 minuten per gesprek, kort nabespreken, rouleren </a:t>
            </a:r>
            <a:endParaRPr b="0" i="0" sz="1400" u="none" cap="none" strike="noStrike">
              <a:solidFill>
                <a:schemeClr val="dk1"/>
              </a:solidFill>
              <a:latin typeface="Arial"/>
              <a:ea typeface="Arial"/>
              <a:cs typeface="Arial"/>
              <a:sym typeface="Arial"/>
            </a:endParaRPr>
          </a:p>
        </p:txBody>
      </p:sp>
      <p:sp>
        <p:nvSpPr>
          <p:cNvPr id="452" name="Google Shape;452;p61"/>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203F7B"/>
                </a:solidFill>
                <a:latin typeface="Nunito Sans"/>
                <a:ea typeface="Nunito Sans"/>
                <a:cs typeface="Nunito Sans"/>
                <a:sym typeface="Nunito Sans"/>
              </a:rPr>
              <a:t>Het evaluatiegesprek voeren</a:t>
            </a:r>
            <a:endParaRPr b="0" i="0" u="none" cap="none" strike="noStrike">
              <a:solidFill>
                <a:srgbClr val="203F7B"/>
              </a:solidFill>
            </a:endParaRPr>
          </a:p>
        </p:txBody>
      </p:sp>
      <p:pic>
        <p:nvPicPr>
          <p:cNvPr id="453" name="Google Shape;453;p61"/>
          <p:cNvPicPr preferRelativeResize="0"/>
          <p:nvPr/>
        </p:nvPicPr>
        <p:blipFill rotWithShape="1">
          <a:blip r:embed="rId3">
            <a:alphaModFix/>
          </a:blip>
          <a:srcRect b="0" l="0" r="0" t="0"/>
          <a:stretch/>
        </p:blipFill>
        <p:spPr>
          <a:xfrm>
            <a:off x="735499" y="4790252"/>
            <a:ext cx="447277" cy="447277"/>
          </a:xfrm>
          <a:prstGeom prst="rect">
            <a:avLst/>
          </a:prstGeom>
          <a:noFill/>
          <a:ln>
            <a:noFill/>
          </a:ln>
        </p:spPr>
      </p:pic>
      <p:pic>
        <p:nvPicPr>
          <p:cNvPr id="454" name="Google Shape;454;p61"/>
          <p:cNvPicPr preferRelativeResize="0"/>
          <p:nvPr/>
        </p:nvPicPr>
        <p:blipFill rotWithShape="1">
          <a:blip r:embed="rId4">
            <a:alphaModFix/>
          </a:blip>
          <a:srcRect b="0" l="0" r="0" t="0"/>
          <a:stretch/>
        </p:blipFill>
        <p:spPr>
          <a:xfrm>
            <a:off x="735500" y="1578125"/>
            <a:ext cx="585216" cy="56692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88"/>
          <p:cNvSpPr/>
          <p:nvPr/>
        </p:nvSpPr>
        <p:spPr>
          <a:xfrm>
            <a:off x="468143" y="1215456"/>
            <a:ext cx="11443083"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60" name="Google Shape;460;p88"/>
          <p:cNvSpPr/>
          <p:nvPr/>
        </p:nvSpPr>
        <p:spPr>
          <a:xfrm>
            <a:off x="1439125" y="1526216"/>
            <a:ext cx="10569000" cy="780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In trio’s, intervisie, 60 minuten (20 minuten per ronde)</a:t>
            </a:r>
            <a:endParaRPr b="0" i="0" sz="2800" u="none" cap="none" strike="noStrike">
              <a:solidFill>
                <a:schemeClr val="dk1"/>
              </a:solidFill>
              <a:latin typeface="Nunito Sans"/>
              <a:ea typeface="Nunito Sans"/>
              <a:cs typeface="Nunito Sans"/>
              <a:sym typeface="Nunito Sans"/>
            </a:endParaRPr>
          </a:p>
        </p:txBody>
      </p:sp>
      <p:sp>
        <p:nvSpPr>
          <p:cNvPr id="461" name="Google Shape;461;p88"/>
          <p:cNvSpPr/>
          <p:nvPr/>
        </p:nvSpPr>
        <p:spPr>
          <a:xfrm>
            <a:off x="468150" y="2976525"/>
            <a:ext cx="11443200" cy="30387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462" name="Google Shape;462;p88"/>
          <p:cNvPicPr preferRelativeResize="0"/>
          <p:nvPr/>
        </p:nvPicPr>
        <p:blipFill rotWithShape="1">
          <a:blip r:embed="rId3">
            <a:alphaModFix/>
          </a:blip>
          <a:srcRect b="0" l="0" r="0" t="0"/>
          <a:stretch/>
        </p:blipFill>
        <p:spPr>
          <a:xfrm>
            <a:off x="780028" y="3213244"/>
            <a:ext cx="358196" cy="354948"/>
          </a:xfrm>
          <a:prstGeom prst="rect">
            <a:avLst/>
          </a:prstGeom>
          <a:noFill/>
          <a:ln>
            <a:noFill/>
          </a:ln>
        </p:spPr>
      </p:pic>
      <p:sp>
        <p:nvSpPr>
          <p:cNvPr id="463" name="Google Shape;463;p88"/>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64" name="Google Shape;464;p88"/>
          <p:cNvSpPr/>
          <p:nvPr/>
        </p:nvSpPr>
        <p:spPr>
          <a:xfrm>
            <a:off x="1267525" y="3011636"/>
            <a:ext cx="10740600" cy="2606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400" u="none" cap="none" strike="noStrike">
                <a:solidFill>
                  <a:schemeClr val="dk1"/>
                </a:solidFill>
                <a:latin typeface="Nunito Sans"/>
                <a:ea typeface="Nunito Sans"/>
                <a:cs typeface="Nunito Sans"/>
                <a:sym typeface="Nunito Sans"/>
              </a:rPr>
              <a:t>De inbrenger beschrijft de casus en de vraag die hij/zij heeft</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400" u="none" cap="none" strike="noStrike">
                <a:solidFill>
                  <a:schemeClr val="dk1"/>
                </a:solidFill>
                <a:latin typeface="Nunito Sans"/>
                <a:ea typeface="Nunito Sans"/>
                <a:cs typeface="Nunito Sans"/>
                <a:sym typeface="Nunito Sans"/>
              </a:rPr>
              <a:t>De andere deelnemers stellen vragen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400" u="none" cap="none" strike="noStrike">
                <a:solidFill>
                  <a:schemeClr val="dk1"/>
                </a:solidFill>
                <a:latin typeface="Nunito Sans"/>
                <a:ea typeface="Nunito Sans"/>
                <a:cs typeface="Nunito Sans"/>
                <a:sym typeface="Nunito Sans"/>
              </a:rPr>
              <a:t>Iemand vat de kern van het probleem samen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400" u="none" cap="none" strike="noStrike">
                <a:solidFill>
                  <a:schemeClr val="dk1"/>
                </a:solidFill>
                <a:latin typeface="Nunito Sans"/>
                <a:ea typeface="Nunito Sans"/>
                <a:cs typeface="Nunito Sans"/>
                <a:sym typeface="Nunito Sans"/>
              </a:rPr>
              <a:t>De deelnemers geven hun advies aan de inbrenger</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400" u="none" cap="none" strike="noStrike">
                <a:solidFill>
                  <a:schemeClr val="dk1"/>
                </a:solidFill>
                <a:latin typeface="Nunito Sans"/>
                <a:ea typeface="Nunito Sans"/>
                <a:cs typeface="Nunito Sans"/>
                <a:sym typeface="Nunito Sans"/>
              </a:rPr>
              <a:t>De inbrenger reageert op de adviezen</a:t>
            </a:r>
            <a:endParaRPr b="0" i="0" sz="1400" u="none" cap="none" strike="noStrike">
              <a:solidFill>
                <a:schemeClr val="dk1"/>
              </a:solidFill>
              <a:latin typeface="Arial"/>
              <a:ea typeface="Arial"/>
              <a:cs typeface="Arial"/>
              <a:sym typeface="Arial"/>
            </a:endParaRPr>
          </a:p>
        </p:txBody>
      </p:sp>
      <p:sp>
        <p:nvSpPr>
          <p:cNvPr id="465" name="Google Shape;465;p88"/>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203F7B"/>
                </a:solidFill>
                <a:latin typeface="Nunito Sans"/>
                <a:ea typeface="Nunito Sans"/>
                <a:cs typeface="Nunito Sans"/>
                <a:sym typeface="Nunito Sans"/>
              </a:rPr>
              <a:t>Het bespreken van praktijksituaties</a:t>
            </a:r>
            <a:endParaRPr b="0" i="0" u="none" cap="none" strike="noStrike">
              <a:solidFill>
                <a:srgbClr val="203F7B"/>
              </a:solidFill>
            </a:endParaRPr>
          </a:p>
        </p:txBody>
      </p:sp>
      <p:pic>
        <p:nvPicPr>
          <p:cNvPr id="466" name="Google Shape;466;p88"/>
          <p:cNvPicPr preferRelativeResize="0"/>
          <p:nvPr/>
        </p:nvPicPr>
        <p:blipFill rotWithShape="1">
          <a:blip r:embed="rId4">
            <a:alphaModFix/>
          </a:blip>
          <a:srcRect b="0" l="0" r="0" t="0"/>
          <a:stretch/>
        </p:blipFill>
        <p:spPr>
          <a:xfrm>
            <a:off x="735500" y="1578125"/>
            <a:ext cx="585216" cy="566928"/>
          </a:xfrm>
          <a:prstGeom prst="rect">
            <a:avLst/>
          </a:prstGeom>
          <a:noFill/>
          <a:ln>
            <a:noFill/>
          </a:ln>
        </p:spPr>
      </p:pic>
      <p:pic>
        <p:nvPicPr>
          <p:cNvPr id="467" name="Google Shape;467;p88"/>
          <p:cNvPicPr preferRelativeResize="0"/>
          <p:nvPr/>
        </p:nvPicPr>
        <p:blipFill rotWithShape="1">
          <a:blip r:embed="rId3">
            <a:alphaModFix/>
          </a:blip>
          <a:srcRect b="0" l="0" r="0" t="0"/>
          <a:stretch/>
        </p:blipFill>
        <p:spPr>
          <a:xfrm>
            <a:off x="780028" y="3796185"/>
            <a:ext cx="358196" cy="354948"/>
          </a:xfrm>
          <a:prstGeom prst="rect">
            <a:avLst/>
          </a:prstGeom>
          <a:noFill/>
          <a:ln>
            <a:noFill/>
          </a:ln>
        </p:spPr>
      </p:pic>
      <p:pic>
        <p:nvPicPr>
          <p:cNvPr id="468" name="Google Shape;468;p88"/>
          <p:cNvPicPr preferRelativeResize="0"/>
          <p:nvPr/>
        </p:nvPicPr>
        <p:blipFill rotWithShape="1">
          <a:blip r:embed="rId3">
            <a:alphaModFix/>
          </a:blip>
          <a:srcRect b="0" l="0" r="0" t="0"/>
          <a:stretch/>
        </p:blipFill>
        <p:spPr>
          <a:xfrm>
            <a:off x="780028" y="4314686"/>
            <a:ext cx="358196" cy="354948"/>
          </a:xfrm>
          <a:prstGeom prst="rect">
            <a:avLst/>
          </a:prstGeom>
          <a:noFill/>
          <a:ln>
            <a:noFill/>
          </a:ln>
        </p:spPr>
      </p:pic>
      <p:pic>
        <p:nvPicPr>
          <p:cNvPr id="469" name="Google Shape;469;p88"/>
          <p:cNvPicPr preferRelativeResize="0"/>
          <p:nvPr/>
        </p:nvPicPr>
        <p:blipFill rotWithShape="1">
          <a:blip r:embed="rId3">
            <a:alphaModFix/>
          </a:blip>
          <a:srcRect b="0" l="0" r="0" t="0"/>
          <a:stretch/>
        </p:blipFill>
        <p:spPr>
          <a:xfrm>
            <a:off x="780028" y="4833187"/>
            <a:ext cx="358196" cy="354948"/>
          </a:xfrm>
          <a:prstGeom prst="rect">
            <a:avLst/>
          </a:prstGeom>
          <a:noFill/>
          <a:ln>
            <a:noFill/>
          </a:ln>
        </p:spPr>
      </p:pic>
      <p:pic>
        <p:nvPicPr>
          <p:cNvPr id="470" name="Google Shape;470;p88"/>
          <p:cNvPicPr preferRelativeResize="0"/>
          <p:nvPr/>
        </p:nvPicPr>
        <p:blipFill rotWithShape="1">
          <a:blip r:embed="rId3">
            <a:alphaModFix/>
          </a:blip>
          <a:srcRect b="0" l="0" r="0" t="0"/>
          <a:stretch/>
        </p:blipFill>
        <p:spPr>
          <a:xfrm>
            <a:off x="780028" y="5421071"/>
            <a:ext cx="358196" cy="35494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89"/>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477" name="Google Shape;477;p89"/>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478" name="Google Shape;478;p89"/>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Plan van aanpak</a:t>
            </a:r>
            <a:endParaRPr b="0" i="0" sz="4200" u="none" cap="none" strike="noStrike">
              <a:solidFill>
                <a:schemeClr val="dk1"/>
              </a:solidFill>
              <a:latin typeface="Nunito Sans"/>
              <a:ea typeface="Nunito Sans"/>
              <a:cs typeface="Nunito Sans"/>
              <a:sym typeface="Nunito Sans"/>
            </a:endParaRPr>
          </a:p>
        </p:txBody>
      </p:sp>
      <p:pic>
        <p:nvPicPr>
          <p:cNvPr id="479" name="Google Shape;479;p89"/>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90"/>
          <p:cNvSpPr/>
          <p:nvPr/>
        </p:nvSpPr>
        <p:spPr>
          <a:xfrm>
            <a:off x="373110" y="1215455"/>
            <a:ext cx="8860500" cy="4817791"/>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2F8FB"/>
                </a:solidFill>
                <a:latin typeface="Calibri"/>
                <a:ea typeface="Calibri"/>
                <a:cs typeface="Calibri"/>
                <a:sym typeface="Calibri"/>
              </a:rPr>
              <a:t>     </a:t>
            </a:r>
            <a:endParaRPr b="0" i="0" sz="2400" u="none" cap="none" strike="noStrike">
              <a:solidFill>
                <a:srgbClr val="F2F8FB"/>
              </a:solidFill>
              <a:latin typeface="Calibri"/>
              <a:ea typeface="Calibri"/>
              <a:cs typeface="Calibri"/>
              <a:sym typeface="Calibri"/>
            </a:endParaRPr>
          </a:p>
        </p:txBody>
      </p:sp>
      <p:sp>
        <p:nvSpPr>
          <p:cNvPr id="485" name="Google Shape;485;p90"/>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Plan van aanpak</a:t>
            </a:r>
            <a:endParaRPr b="0" i="0" sz="4400" u="none" cap="none" strike="noStrike">
              <a:solidFill>
                <a:srgbClr val="203F7B"/>
              </a:solidFill>
              <a:latin typeface="Calibri"/>
              <a:ea typeface="Calibri"/>
              <a:cs typeface="Calibri"/>
              <a:sym typeface="Calibri"/>
            </a:endParaRPr>
          </a:p>
        </p:txBody>
      </p:sp>
      <p:sp>
        <p:nvSpPr>
          <p:cNvPr id="486" name="Google Shape;486;p90"/>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487" name="Google Shape;487;p90"/>
          <p:cNvSpPr/>
          <p:nvPr/>
        </p:nvSpPr>
        <p:spPr>
          <a:xfrm>
            <a:off x="1282400" y="1295999"/>
            <a:ext cx="7041900" cy="42660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Wanneer voer je de gesprekken? Zijn de afspraken al ingepland?</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Wat is je aanpak? Wat verwacht je van je medewerkers? Wat mogen zij van jou verwachten?</a:t>
            </a:r>
            <a:br>
              <a:rPr b="0" i="0" lang="en-US" sz="2800" u="none" cap="none" strike="noStrike">
                <a:solidFill>
                  <a:schemeClr val="dk1"/>
                </a:solidFill>
                <a:latin typeface="Nunito Sans"/>
                <a:ea typeface="Nunito Sans"/>
                <a:cs typeface="Nunito Sans"/>
                <a:sym typeface="Nunito Sans"/>
              </a:rPr>
            </a:br>
            <a:r>
              <a:rPr b="0" i="0" lang="en-US" sz="2800" u="none" cap="none" strike="noStrike">
                <a:solidFill>
                  <a:schemeClr val="dk1"/>
                </a:solidFill>
                <a:latin typeface="Nunito Sans"/>
                <a:ea typeface="Nunito Sans"/>
                <a:cs typeface="Nunito Sans"/>
                <a:sym typeface="Nunito Sans"/>
              </a:rPr>
              <a:t>Wanneer communiceer je het proces en de aanpak binnen je team? </a:t>
            </a:r>
            <a:br>
              <a:rPr b="0" i="0" lang="en-US" sz="2800" u="none" cap="none" strike="noStrike">
                <a:solidFill>
                  <a:schemeClr val="dk1"/>
                </a:solidFill>
                <a:latin typeface="Nunito Sans"/>
                <a:ea typeface="Nunito Sans"/>
                <a:cs typeface="Nunito Sans"/>
                <a:sym typeface="Nunito Sans"/>
              </a:rPr>
            </a:br>
            <a:endParaRPr b="0" i="0" sz="2800" u="none" cap="none" strike="noStrike">
              <a:solidFill>
                <a:schemeClr val="dk1"/>
              </a:solidFill>
              <a:latin typeface="Nunito Sans"/>
              <a:ea typeface="Nunito Sans"/>
              <a:cs typeface="Nunito Sans"/>
              <a:sym typeface="Nunito Sans"/>
            </a:endParaRPr>
          </a:p>
        </p:txBody>
      </p:sp>
      <p:pic>
        <p:nvPicPr>
          <p:cNvPr id="488" name="Google Shape;488;p90"/>
          <p:cNvPicPr preferRelativeResize="0"/>
          <p:nvPr/>
        </p:nvPicPr>
        <p:blipFill rotWithShape="1">
          <a:blip r:embed="rId3">
            <a:alphaModFix/>
          </a:blip>
          <a:srcRect b="0" l="0" r="0" t="0"/>
          <a:stretch/>
        </p:blipFill>
        <p:spPr>
          <a:xfrm>
            <a:off x="787143" y="1587743"/>
            <a:ext cx="316964" cy="244927"/>
          </a:xfrm>
          <a:prstGeom prst="rect">
            <a:avLst/>
          </a:prstGeom>
          <a:noFill/>
          <a:ln>
            <a:noFill/>
          </a:ln>
        </p:spPr>
      </p:pic>
      <p:sp>
        <p:nvSpPr>
          <p:cNvPr id="489" name="Google Shape;489;p90"/>
          <p:cNvSpPr/>
          <p:nvPr/>
        </p:nvSpPr>
        <p:spPr>
          <a:xfrm>
            <a:off x="9427464" y="1215456"/>
            <a:ext cx="2386500" cy="481779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490" name="Google Shape;490;p90"/>
          <p:cNvPicPr preferRelativeResize="0"/>
          <p:nvPr/>
        </p:nvPicPr>
        <p:blipFill rotWithShape="1">
          <a:blip r:embed="rId3">
            <a:alphaModFix/>
          </a:blip>
          <a:srcRect b="0" l="0" r="0" t="0"/>
          <a:stretch/>
        </p:blipFill>
        <p:spPr>
          <a:xfrm>
            <a:off x="787147" y="2834479"/>
            <a:ext cx="316964" cy="244927"/>
          </a:xfrm>
          <a:prstGeom prst="rect">
            <a:avLst/>
          </a:prstGeom>
          <a:noFill/>
          <a:ln>
            <a:noFill/>
          </a:ln>
        </p:spPr>
      </p:pic>
      <p:pic>
        <p:nvPicPr>
          <p:cNvPr id="491" name="Google Shape;491;p90"/>
          <p:cNvPicPr preferRelativeResize="0"/>
          <p:nvPr/>
        </p:nvPicPr>
        <p:blipFill rotWithShape="1">
          <a:blip r:embed="rId3">
            <a:alphaModFix/>
          </a:blip>
          <a:srcRect b="0" l="0" r="0" t="0"/>
          <a:stretch/>
        </p:blipFill>
        <p:spPr>
          <a:xfrm>
            <a:off x="787147" y="4766167"/>
            <a:ext cx="316964" cy="244927"/>
          </a:xfrm>
          <a:prstGeom prst="rect">
            <a:avLst/>
          </a:prstGeom>
          <a:noFill/>
          <a:ln>
            <a:noFill/>
          </a:ln>
        </p:spPr>
      </p:pic>
      <p:pic>
        <p:nvPicPr>
          <p:cNvPr id="492" name="Google Shape;492;p90"/>
          <p:cNvPicPr preferRelativeResize="0"/>
          <p:nvPr/>
        </p:nvPicPr>
        <p:blipFill rotWithShape="1">
          <a:blip r:embed="rId4">
            <a:alphaModFix/>
          </a:blip>
          <a:srcRect b="0" l="0" r="0" t="0"/>
          <a:stretch/>
        </p:blipFill>
        <p:spPr>
          <a:xfrm>
            <a:off x="9784038" y="2746526"/>
            <a:ext cx="1673352" cy="175564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7" name="Shape 497"/>
        <p:cNvGrpSpPr/>
        <p:nvPr/>
      </p:nvGrpSpPr>
      <p:grpSpPr>
        <a:xfrm>
          <a:off x="0" y="0"/>
          <a:ext cx="0" cy="0"/>
          <a:chOff x="0" y="0"/>
          <a:chExt cx="0" cy="0"/>
        </a:xfrm>
      </p:grpSpPr>
      <p:sp>
        <p:nvSpPr>
          <p:cNvPr id="498" name="Google Shape;498;p66"/>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499" name="Google Shape;499;p66"/>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500" name="Google Shape;500;p66"/>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Evaluatie</a:t>
            </a:r>
            <a:endParaRPr b="0" i="0" sz="4200" u="none" cap="none" strike="noStrike">
              <a:solidFill>
                <a:schemeClr val="dk1"/>
              </a:solidFill>
              <a:latin typeface="Nunito Sans"/>
              <a:ea typeface="Nunito Sans"/>
              <a:cs typeface="Nunito Sans"/>
              <a:sym typeface="Nunito Sans"/>
            </a:endParaRPr>
          </a:p>
        </p:txBody>
      </p:sp>
      <p:pic>
        <p:nvPicPr>
          <p:cNvPr id="501" name="Google Shape;501;p66"/>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5" name="Shape 505"/>
        <p:cNvGrpSpPr/>
        <p:nvPr/>
      </p:nvGrpSpPr>
      <p:grpSpPr>
        <a:xfrm>
          <a:off x="0" y="0"/>
          <a:ext cx="0" cy="0"/>
          <a:chOff x="0" y="0"/>
          <a:chExt cx="0" cy="0"/>
        </a:xfrm>
      </p:grpSpPr>
      <p:sp>
        <p:nvSpPr>
          <p:cNvPr id="506" name="Google Shape;506;gdaad744255_0_0"/>
          <p:cNvSpPr/>
          <p:nvPr/>
        </p:nvSpPr>
        <p:spPr>
          <a:xfrm>
            <a:off x="767243" y="1525792"/>
            <a:ext cx="5253600" cy="3995100"/>
          </a:xfrm>
          <a:prstGeom prst="roundRect">
            <a:avLst>
              <a:gd fmla="val 4308" name="adj"/>
            </a:avLst>
          </a:prstGeom>
          <a:solidFill>
            <a:schemeClr val="lt1"/>
          </a:solidFill>
          <a:ln cap="flat" cmpd="sng" w="69850">
            <a:solidFill>
              <a:srgbClr val="2673AC"/>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07" name="Google Shape;507;gdaad744255_0_0"/>
          <p:cNvSpPr/>
          <p:nvPr/>
        </p:nvSpPr>
        <p:spPr>
          <a:xfrm>
            <a:off x="6312310" y="1525794"/>
            <a:ext cx="5253600" cy="39951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08" name="Google Shape;508;gdaad744255_0_0"/>
          <p:cNvSpPr txBox="1"/>
          <p:nvPr>
            <p:ph type="title"/>
          </p:nvPr>
        </p:nvSpPr>
        <p:spPr>
          <a:xfrm>
            <a:off x="239348" y="271491"/>
            <a:ext cx="11563200" cy="944700"/>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sz="4267">
                <a:solidFill>
                  <a:srgbClr val="203F7B"/>
                </a:solidFill>
                <a:latin typeface="Nunito Sans"/>
                <a:ea typeface="Nunito Sans"/>
                <a:cs typeface="Nunito Sans"/>
                <a:sym typeface="Nunito Sans"/>
              </a:rPr>
              <a:t>Evaluatie – 5 vragen</a:t>
            </a:r>
            <a:endParaRPr b="0" i="0" sz="4400" u="none" cap="none" strike="noStrike">
              <a:solidFill>
                <a:srgbClr val="203F7B"/>
              </a:solidFill>
              <a:latin typeface="Calibri"/>
              <a:ea typeface="Calibri"/>
              <a:cs typeface="Calibri"/>
              <a:sym typeface="Calibri"/>
            </a:endParaRPr>
          </a:p>
        </p:txBody>
      </p:sp>
      <p:sp>
        <p:nvSpPr>
          <p:cNvPr id="509" name="Google Shape;509;gdaad744255_0_0"/>
          <p:cNvSpPr txBox="1"/>
          <p:nvPr/>
        </p:nvSpPr>
        <p:spPr>
          <a:xfrm>
            <a:off x="745067" y="643467"/>
            <a:ext cx="184800" cy="307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gdaad744255_0_0"/>
          <p:cNvSpPr/>
          <p:nvPr/>
        </p:nvSpPr>
        <p:spPr>
          <a:xfrm>
            <a:off x="3668486" y="3276600"/>
            <a:ext cx="2579914" cy="25799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1" name="Google Shape;511;gdaad744255_0_0"/>
          <p:cNvPicPr preferRelativeResize="0"/>
          <p:nvPr/>
        </p:nvPicPr>
        <p:blipFill rotWithShape="1">
          <a:blip r:embed="rId3">
            <a:alphaModFix/>
          </a:blip>
          <a:srcRect b="0" l="0" r="0" t="0"/>
          <a:stretch/>
        </p:blipFill>
        <p:spPr>
          <a:xfrm>
            <a:off x="1531232" y="1808842"/>
            <a:ext cx="3609888" cy="3429000"/>
          </a:xfrm>
          <a:prstGeom prst="rect">
            <a:avLst/>
          </a:prstGeom>
          <a:noFill/>
          <a:ln>
            <a:noFill/>
          </a:ln>
        </p:spPr>
      </p:pic>
      <p:pic>
        <p:nvPicPr>
          <p:cNvPr id="512" name="Google Shape;512;gdaad744255_0_0"/>
          <p:cNvPicPr preferRelativeResize="0"/>
          <p:nvPr/>
        </p:nvPicPr>
        <p:blipFill rotWithShape="1">
          <a:blip r:embed="rId4">
            <a:alphaModFix/>
          </a:blip>
          <a:srcRect b="0" l="0" r="0" t="0"/>
          <a:stretch/>
        </p:blipFill>
        <p:spPr>
          <a:xfrm>
            <a:off x="7649803" y="1859144"/>
            <a:ext cx="2578607" cy="33284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sp>
        <p:nvSpPr>
          <p:cNvPr id="72" name="Google Shape;72;p7"/>
          <p:cNvSpPr/>
          <p:nvPr/>
        </p:nvSpPr>
        <p:spPr>
          <a:xfrm>
            <a:off x="468143" y="1215456"/>
            <a:ext cx="11334408" cy="1434175"/>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73" name="Google Shape;73;p7"/>
          <p:cNvSpPr/>
          <p:nvPr/>
        </p:nvSpPr>
        <p:spPr>
          <a:xfrm>
            <a:off x="1439125" y="1526216"/>
            <a:ext cx="10569040" cy="780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2 minuten (individueel) – 8 minuten (plenair)</a:t>
            </a:r>
            <a:endParaRPr b="0" i="0" sz="2800" u="none" cap="none" strike="noStrike">
              <a:solidFill>
                <a:schemeClr val="dk1"/>
              </a:solidFill>
              <a:latin typeface="Nunito Sans"/>
              <a:ea typeface="Nunito Sans"/>
              <a:cs typeface="Nunito Sans"/>
              <a:sym typeface="Nunito Sans"/>
            </a:endParaRPr>
          </a:p>
        </p:txBody>
      </p:sp>
      <p:sp>
        <p:nvSpPr>
          <p:cNvPr id="74" name="Google Shape;74;p7"/>
          <p:cNvSpPr/>
          <p:nvPr/>
        </p:nvSpPr>
        <p:spPr>
          <a:xfrm>
            <a:off x="468143" y="2976518"/>
            <a:ext cx="11334408" cy="2863843"/>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pic>
        <p:nvPicPr>
          <p:cNvPr id="75" name="Google Shape;75;p7"/>
          <p:cNvPicPr preferRelativeResize="0"/>
          <p:nvPr/>
        </p:nvPicPr>
        <p:blipFill rotWithShape="1">
          <a:blip r:embed="rId3">
            <a:alphaModFix/>
          </a:blip>
          <a:srcRect b="0" l="0" r="0" t="0"/>
          <a:stretch/>
        </p:blipFill>
        <p:spPr>
          <a:xfrm>
            <a:off x="735499" y="3508042"/>
            <a:ext cx="447277" cy="447277"/>
          </a:xfrm>
          <a:prstGeom prst="rect">
            <a:avLst/>
          </a:prstGeom>
          <a:noFill/>
          <a:ln>
            <a:noFill/>
          </a:ln>
        </p:spPr>
      </p:pic>
      <p:pic>
        <p:nvPicPr>
          <p:cNvPr id="76" name="Google Shape;76;p7"/>
          <p:cNvPicPr preferRelativeResize="0"/>
          <p:nvPr/>
        </p:nvPicPr>
        <p:blipFill rotWithShape="1">
          <a:blip r:embed="rId3">
            <a:alphaModFix/>
          </a:blip>
          <a:srcRect b="0" l="0" r="0" t="0"/>
          <a:stretch/>
        </p:blipFill>
        <p:spPr>
          <a:xfrm>
            <a:off x="735500" y="4149147"/>
            <a:ext cx="447277" cy="447277"/>
          </a:xfrm>
          <a:prstGeom prst="rect">
            <a:avLst/>
          </a:prstGeom>
          <a:noFill/>
          <a:ln>
            <a:noFill/>
          </a:ln>
        </p:spPr>
      </p:pic>
      <p:sp>
        <p:nvSpPr>
          <p:cNvPr id="77" name="Google Shape;77;p7"/>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78" name="Google Shape;78;p7"/>
          <p:cNvSpPr/>
          <p:nvPr/>
        </p:nvSpPr>
        <p:spPr>
          <a:xfrm>
            <a:off x="1267675" y="3346560"/>
            <a:ext cx="10569000" cy="23775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Wat wil je leren?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Wat kom je brengen?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chemeClr val="dk1"/>
                </a:solidFill>
                <a:latin typeface="Nunito Sans"/>
                <a:ea typeface="Nunito Sans"/>
                <a:cs typeface="Nunito Sans"/>
                <a:sym typeface="Nunito Sans"/>
              </a:rPr>
              <a:t>Wat verwacht je van anderen?</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latin typeface="Nunito Sans"/>
              <a:ea typeface="Nunito Sans"/>
              <a:cs typeface="Nunito Sans"/>
              <a:sym typeface="Nunito Sans"/>
            </a:endParaRPr>
          </a:p>
        </p:txBody>
      </p:sp>
      <p:sp>
        <p:nvSpPr>
          <p:cNvPr id="79" name="Google Shape;79;p7"/>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u="none" cap="none" strike="noStrike">
                <a:solidFill>
                  <a:srgbClr val="203F7B"/>
                </a:solidFill>
                <a:latin typeface="Nunito Sans"/>
                <a:ea typeface="Nunito Sans"/>
                <a:cs typeface="Nunito Sans"/>
                <a:sym typeface="Nunito Sans"/>
              </a:rPr>
              <a:t>Verwachtingen</a:t>
            </a:r>
            <a:endParaRPr b="0" i="0" u="none" cap="none" strike="noStrike">
              <a:solidFill>
                <a:srgbClr val="203F7B"/>
              </a:solidFill>
            </a:endParaRPr>
          </a:p>
        </p:txBody>
      </p:sp>
      <p:pic>
        <p:nvPicPr>
          <p:cNvPr id="80" name="Google Shape;80;p7"/>
          <p:cNvPicPr preferRelativeResize="0"/>
          <p:nvPr/>
        </p:nvPicPr>
        <p:blipFill rotWithShape="1">
          <a:blip r:embed="rId3">
            <a:alphaModFix/>
          </a:blip>
          <a:srcRect b="0" l="0" r="0" t="0"/>
          <a:stretch/>
        </p:blipFill>
        <p:spPr>
          <a:xfrm>
            <a:off x="735498" y="4790252"/>
            <a:ext cx="447277" cy="447277"/>
          </a:xfrm>
          <a:prstGeom prst="rect">
            <a:avLst/>
          </a:prstGeom>
          <a:noFill/>
          <a:ln>
            <a:noFill/>
          </a:ln>
        </p:spPr>
      </p:pic>
      <p:pic>
        <p:nvPicPr>
          <p:cNvPr id="81" name="Google Shape;81;p7"/>
          <p:cNvPicPr preferRelativeResize="0"/>
          <p:nvPr/>
        </p:nvPicPr>
        <p:blipFill rotWithShape="1">
          <a:blip r:embed="rId4">
            <a:alphaModFix/>
          </a:blip>
          <a:srcRect b="0" l="0" r="0" t="0"/>
          <a:stretch/>
        </p:blipFill>
        <p:spPr>
          <a:xfrm>
            <a:off x="735500" y="1578125"/>
            <a:ext cx="585216" cy="56692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7" name="Shape 517"/>
        <p:cNvGrpSpPr/>
        <p:nvPr/>
      </p:nvGrpSpPr>
      <p:grpSpPr>
        <a:xfrm>
          <a:off x="0" y="0"/>
          <a:ext cx="0" cy="0"/>
          <a:chOff x="0" y="0"/>
          <a:chExt cx="0" cy="0"/>
        </a:xfrm>
      </p:grpSpPr>
      <p:sp>
        <p:nvSpPr>
          <p:cNvPr id="518" name="Google Shape;518;p68"/>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519" name="Google Shape;519;p68"/>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520" name="Google Shape;520;p68"/>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Bedankt en succes!</a:t>
            </a:r>
            <a:endParaRPr b="0" i="0" sz="4200" u="none" cap="none" strike="noStrike">
              <a:solidFill>
                <a:schemeClr val="dk1"/>
              </a:solidFill>
              <a:latin typeface="Nunito Sans"/>
              <a:ea typeface="Nunito Sans"/>
              <a:cs typeface="Nunito Sans"/>
              <a:sym typeface="Nunito Sans"/>
            </a:endParaRPr>
          </a:p>
        </p:txBody>
      </p:sp>
      <p:pic>
        <p:nvPicPr>
          <p:cNvPr id="521" name="Google Shape;521;p68"/>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67"/>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88" name="Google Shape;88;p67"/>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89" name="Google Shape;89;p67"/>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HR-cyclus (opfrissen)</a:t>
            </a:r>
            <a:endParaRPr b="0" i="0" sz="4200" u="none" cap="none" strike="noStrike">
              <a:solidFill>
                <a:schemeClr val="dk1"/>
              </a:solidFill>
              <a:latin typeface="Nunito Sans"/>
              <a:ea typeface="Nunito Sans"/>
              <a:cs typeface="Nunito Sans"/>
              <a:sym typeface="Nunito Sans"/>
            </a:endParaRPr>
          </a:p>
        </p:txBody>
      </p:sp>
      <p:pic>
        <p:nvPicPr>
          <p:cNvPr id="90" name="Google Shape;90;p67"/>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72"/>
          <p:cNvSpPr/>
          <p:nvPr/>
        </p:nvSpPr>
        <p:spPr>
          <a:xfrm>
            <a:off x="9427464" y="1215456"/>
            <a:ext cx="2386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sp>
        <p:nvSpPr>
          <p:cNvPr id="96" name="Google Shape;96;p72"/>
          <p:cNvSpPr txBox="1"/>
          <p:nvPr/>
        </p:nvSpPr>
        <p:spPr>
          <a:xfrm>
            <a:off x="238539" y="275462"/>
            <a:ext cx="11714112" cy="710901"/>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4000"/>
              <a:buFont typeface="Nunito Sans"/>
              <a:buNone/>
            </a:pPr>
            <a:r>
              <a:rPr b="0" i="0" lang="en-US" sz="4400" u="none" cap="none" strike="noStrike">
                <a:solidFill>
                  <a:srgbClr val="203F7B"/>
                </a:solidFill>
                <a:latin typeface="Nunito Sans"/>
                <a:ea typeface="Nunito Sans"/>
                <a:cs typeface="Nunito Sans"/>
                <a:sym typeface="Nunito Sans"/>
              </a:rPr>
              <a:t>Doel HR-cyclus</a:t>
            </a:r>
            <a:endParaRPr b="0" i="0" sz="4400" u="none" cap="none" strike="noStrike">
              <a:solidFill>
                <a:srgbClr val="203F7B"/>
              </a:solidFill>
              <a:latin typeface="Calibri"/>
              <a:ea typeface="Calibri"/>
              <a:cs typeface="Calibri"/>
              <a:sym typeface="Calibri"/>
            </a:endParaRPr>
          </a:p>
        </p:txBody>
      </p:sp>
      <p:sp>
        <p:nvSpPr>
          <p:cNvPr id="97" name="Google Shape;97;p72"/>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98" name="Google Shape;98;p72"/>
          <p:cNvSpPr/>
          <p:nvPr/>
        </p:nvSpPr>
        <p:spPr>
          <a:xfrm>
            <a:off x="373110" y="1215455"/>
            <a:ext cx="8860500" cy="433440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pic>
        <p:nvPicPr>
          <p:cNvPr id="99" name="Google Shape;99;p72"/>
          <p:cNvPicPr preferRelativeResize="0"/>
          <p:nvPr/>
        </p:nvPicPr>
        <p:blipFill rotWithShape="1">
          <a:blip r:embed="rId3">
            <a:alphaModFix/>
          </a:blip>
          <a:srcRect b="0" l="0" r="0" t="0"/>
          <a:stretch/>
        </p:blipFill>
        <p:spPr>
          <a:xfrm>
            <a:off x="826802" y="1915829"/>
            <a:ext cx="316964" cy="244927"/>
          </a:xfrm>
          <a:prstGeom prst="rect">
            <a:avLst/>
          </a:prstGeom>
          <a:noFill/>
          <a:ln>
            <a:noFill/>
          </a:ln>
        </p:spPr>
      </p:pic>
      <p:pic>
        <p:nvPicPr>
          <p:cNvPr id="100" name="Google Shape;100;p72"/>
          <p:cNvPicPr preferRelativeResize="0"/>
          <p:nvPr/>
        </p:nvPicPr>
        <p:blipFill rotWithShape="1">
          <a:blip r:embed="rId3">
            <a:alphaModFix/>
          </a:blip>
          <a:srcRect b="0" l="0" r="0" t="0"/>
          <a:stretch/>
        </p:blipFill>
        <p:spPr>
          <a:xfrm>
            <a:off x="826802" y="4459031"/>
            <a:ext cx="316964" cy="244927"/>
          </a:xfrm>
          <a:prstGeom prst="rect">
            <a:avLst/>
          </a:prstGeom>
          <a:noFill/>
          <a:ln>
            <a:noFill/>
          </a:ln>
        </p:spPr>
      </p:pic>
      <p:pic>
        <p:nvPicPr>
          <p:cNvPr id="101" name="Google Shape;101;p72"/>
          <p:cNvPicPr preferRelativeResize="0"/>
          <p:nvPr/>
        </p:nvPicPr>
        <p:blipFill rotWithShape="1">
          <a:blip r:embed="rId3">
            <a:alphaModFix/>
          </a:blip>
          <a:srcRect b="0" l="0" r="0" t="0"/>
          <a:stretch/>
        </p:blipFill>
        <p:spPr>
          <a:xfrm>
            <a:off x="826802" y="3187430"/>
            <a:ext cx="316964" cy="244927"/>
          </a:xfrm>
          <a:prstGeom prst="rect">
            <a:avLst/>
          </a:prstGeom>
          <a:noFill/>
          <a:ln>
            <a:noFill/>
          </a:ln>
        </p:spPr>
      </p:pic>
      <p:pic>
        <p:nvPicPr>
          <p:cNvPr id="102" name="Google Shape;102;p72"/>
          <p:cNvPicPr preferRelativeResize="0"/>
          <p:nvPr/>
        </p:nvPicPr>
        <p:blipFill rotWithShape="1">
          <a:blip r:embed="rId4">
            <a:alphaModFix/>
          </a:blip>
          <a:srcRect b="0" l="0" r="0" t="0"/>
          <a:stretch/>
        </p:blipFill>
        <p:spPr>
          <a:xfrm>
            <a:off x="9676757" y="2510012"/>
            <a:ext cx="1887920" cy="1599751"/>
          </a:xfrm>
          <a:prstGeom prst="rect">
            <a:avLst/>
          </a:prstGeom>
          <a:noFill/>
          <a:ln>
            <a:noFill/>
          </a:ln>
        </p:spPr>
      </p:pic>
      <p:sp>
        <p:nvSpPr>
          <p:cNvPr id="103" name="Google Shape;103;p72"/>
          <p:cNvSpPr/>
          <p:nvPr/>
        </p:nvSpPr>
        <p:spPr>
          <a:xfrm>
            <a:off x="1462396" y="1798747"/>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Stimuleren van persoonlijke ontwikkeling</a:t>
            </a: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unito Sans"/>
              <a:ea typeface="Nunito Sans"/>
              <a:cs typeface="Nunito Sans"/>
              <a:sym typeface="Nunito Sans"/>
            </a:endParaRPr>
          </a:p>
        </p:txBody>
      </p:sp>
      <p:sp>
        <p:nvSpPr>
          <p:cNvPr id="104" name="Google Shape;104;p72"/>
          <p:cNvSpPr/>
          <p:nvPr/>
        </p:nvSpPr>
        <p:spPr>
          <a:xfrm>
            <a:off x="1462397" y="3135683"/>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Mensen laten doen waar ze goed in zijn</a:t>
            </a: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unito Sans"/>
              <a:ea typeface="Nunito Sans"/>
              <a:cs typeface="Nunito Sans"/>
              <a:sym typeface="Nunito Sans"/>
            </a:endParaRPr>
          </a:p>
        </p:txBody>
      </p:sp>
      <p:sp>
        <p:nvSpPr>
          <p:cNvPr id="105" name="Google Shape;105;p72"/>
          <p:cNvSpPr/>
          <p:nvPr/>
        </p:nvSpPr>
        <p:spPr>
          <a:xfrm>
            <a:off x="1462396" y="4344853"/>
            <a:ext cx="6573492"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Realiseren van team- en organisatiedoelen</a:t>
            </a:r>
            <a:endParaRPr b="0" i="0" sz="16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Nunito Sans"/>
              <a:ea typeface="Nunito Sans"/>
              <a:cs typeface="Nunito Sans"/>
              <a:sym typeface="Nuni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73"/>
          <p:cNvSpPr txBox="1"/>
          <p:nvPr/>
        </p:nvSpPr>
        <p:spPr>
          <a:xfrm>
            <a:off x="3246475" y="723013"/>
            <a:ext cx="246308" cy="492443"/>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112" name="Google Shape;112;p73"/>
          <p:cNvGrpSpPr/>
          <p:nvPr/>
        </p:nvGrpSpPr>
        <p:grpSpPr>
          <a:xfrm>
            <a:off x="335359" y="1215456"/>
            <a:ext cx="3649930" cy="4787138"/>
            <a:chOff x="3176380" y="1047797"/>
            <a:chExt cx="2737448" cy="3108130"/>
          </a:xfrm>
        </p:grpSpPr>
        <p:sp>
          <p:nvSpPr>
            <p:cNvPr id="113" name="Google Shape;113;p73"/>
            <p:cNvSpPr/>
            <p:nvPr/>
          </p:nvSpPr>
          <p:spPr>
            <a:xfrm>
              <a:off x="3176380" y="1047797"/>
              <a:ext cx="2716048" cy="310813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14" name="Google Shape;114;p73"/>
            <p:cNvSpPr/>
            <p:nvPr/>
          </p:nvSpPr>
          <p:spPr>
            <a:xfrm>
              <a:off x="3197779" y="2648793"/>
              <a:ext cx="2716049" cy="461665"/>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Eigenaarschap</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Nunito Sans"/>
                  <a:ea typeface="Nunito Sans"/>
                  <a:cs typeface="Nunito Sans"/>
                  <a:sym typeface="Nunito Sans"/>
                </a:rPr>
                <a:t>We geven medewerkers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Nunito Sans"/>
                  <a:ea typeface="Nunito Sans"/>
                  <a:cs typeface="Nunito Sans"/>
                  <a:sym typeface="Nunito Sans"/>
                </a:rPr>
                <a:t>het vertrouwen om meer</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Nunito Sans"/>
                  <a:ea typeface="Nunito Sans"/>
                  <a:cs typeface="Nunito Sans"/>
                  <a:sym typeface="Nunito Sans"/>
                </a:rPr>
                <a:t>de regie te voeren </a:t>
              </a:r>
              <a:endParaRPr b="0" i="0" sz="2100" u="none" cap="none" strike="noStrike">
                <a:solidFill>
                  <a:schemeClr val="dk1"/>
                </a:solidFill>
                <a:latin typeface="Calibri"/>
                <a:ea typeface="Calibri"/>
                <a:cs typeface="Calibri"/>
                <a:sym typeface="Calibri"/>
              </a:endParaRPr>
            </a:p>
          </p:txBody>
        </p:sp>
      </p:grpSp>
      <p:grpSp>
        <p:nvGrpSpPr>
          <p:cNvPr id="115" name="Google Shape;115;p73"/>
          <p:cNvGrpSpPr/>
          <p:nvPr/>
        </p:nvGrpSpPr>
        <p:grpSpPr>
          <a:xfrm>
            <a:off x="4072242" y="1215456"/>
            <a:ext cx="3794317" cy="4787138"/>
            <a:chOff x="6008087" y="1072692"/>
            <a:chExt cx="2906246" cy="3136091"/>
          </a:xfrm>
        </p:grpSpPr>
        <p:sp>
          <p:nvSpPr>
            <p:cNvPr id="116" name="Google Shape;116;p73"/>
            <p:cNvSpPr/>
            <p:nvPr/>
          </p:nvSpPr>
          <p:spPr>
            <a:xfrm>
              <a:off x="6008087" y="1072692"/>
              <a:ext cx="2884392" cy="3136091"/>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17" name="Google Shape;117;p73"/>
            <p:cNvSpPr/>
            <p:nvPr/>
          </p:nvSpPr>
          <p:spPr>
            <a:xfrm>
              <a:off x="6029939" y="2709910"/>
              <a:ext cx="2884394" cy="59003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Reflectie &amp; feedback</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chemeClr val="dk1"/>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Nunito Sans"/>
                  <a:ea typeface="Nunito Sans"/>
                  <a:cs typeface="Nunito Sans"/>
                  <a:sym typeface="Nunito Sans"/>
                </a:rPr>
                <a:t>We stimuleren zelfreflectie en feedback wat leidt tot betere resultaten</a:t>
              </a:r>
              <a:endParaRPr b="0" i="0" sz="1400" u="none" cap="none" strike="noStrike">
                <a:solidFill>
                  <a:schemeClr val="dk1"/>
                </a:solidFill>
                <a:latin typeface="Arial"/>
                <a:ea typeface="Arial"/>
                <a:cs typeface="Arial"/>
                <a:sym typeface="Arial"/>
              </a:endParaRPr>
            </a:p>
          </p:txBody>
        </p:sp>
      </p:grpSp>
      <p:sp>
        <p:nvSpPr>
          <p:cNvPr id="118" name="Google Shape;118;p73"/>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lang="en-US">
                <a:solidFill>
                  <a:srgbClr val="203F7B"/>
                </a:solidFill>
                <a:latin typeface="Nunito Sans"/>
                <a:ea typeface="Nunito Sans"/>
                <a:cs typeface="Nunito Sans"/>
                <a:sym typeface="Nunito Sans"/>
              </a:rPr>
              <a:t>Wat willen we stimuleren?</a:t>
            </a:r>
            <a:endParaRPr b="0" i="0" u="none" cap="none" strike="noStrike">
              <a:solidFill>
                <a:srgbClr val="203F7B"/>
              </a:solidFill>
            </a:endParaRPr>
          </a:p>
        </p:txBody>
      </p:sp>
      <p:grpSp>
        <p:nvGrpSpPr>
          <p:cNvPr id="119" name="Google Shape;119;p73"/>
          <p:cNvGrpSpPr/>
          <p:nvPr/>
        </p:nvGrpSpPr>
        <p:grpSpPr>
          <a:xfrm>
            <a:off x="7953513" y="1215456"/>
            <a:ext cx="3736838" cy="4816426"/>
            <a:chOff x="395536" y="1047796"/>
            <a:chExt cx="2696724" cy="3108130"/>
          </a:xfrm>
        </p:grpSpPr>
        <p:sp>
          <p:nvSpPr>
            <p:cNvPr id="120" name="Google Shape;120;p73"/>
            <p:cNvSpPr/>
            <p:nvPr/>
          </p:nvSpPr>
          <p:spPr>
            <a:xfrm>
              <a:off x="395536" y="1047796"/>
              <a:ext cx="2696724" cy="3108130"/>
            </a:xfrm>
            <a:prstGeom prst="roundRect">
              <a:avLst>
                <a:gd fmla="val 4308" name="adj"/>
              </a:avLst>
            </a:prstGeom>
            <a:solidFill>
              <a:srgbClr val="F3F8FB"/>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21" name="Google Shape;121;p73"/>
            <p:cNvSpPr/>
            <p:nvPr/>
          </p:nvSpPr>
          <p:spPr>
            <a:xfrm>
              <a:off x="395536" y="2659821"/>
              <a:ext cx="2696724" cy="580957"/>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Nunito Sans"/>
                  <a:ea typeface="Nunito Sans"/>
                  <a:cs typeface="Nunito Sans"/>
                  <a:sym typeface="Nunito Sans"/>
                </a:rPr>
                <a:t>Het goede gesprek</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chemeClr val="dk1"/>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Nunito Sans"/>
                  <a:ea typeface="Nunito Sans"/>
                  <a:cs typeface="Nunito Sans"/>
                  <a:sym typeface="Nunito Sans"/>
                </a:rPr>
                <a:t>We zijn steeds met elkaar in gesprek over hoe het gaat en wat iemand nodig heeft</a:t>
              </a:r>
              <a:endParaRPr b="0" i="0" sz="1400" u="none" cap="none" strike="noStrike">
                <a:solidFill>
                  <a:schemeClr val="dk1"/>
                </a:solidFill>
                <a:latin typeface="Arial"/>
                <a:ea typeface="Arial"/>
                <a:cs typeface="Arial"/>
                <a:sym typeface="Arial"/>
              </a:endParaRPr>
            </a:p>
          </p:txBody>
        </p:sp>
      </p:grpSp>
      <p:pic>
        <p:nvPicPr>
          <p:cNvPr id="122" name="Google Shape;122;p73"/>
          <p:cNvPicPr preferRelativeResize="0"/>
          <p:nvPr/>
        </p:nvPicPr>
        <p:blipFill rotWithShape="1">
          <a:blip r:embed="rId3">
            <a:alphaModFix/>
          </a:blip>
          <a:srcRect b="0" l="0" r="0" t="0"/>
          <a:stretch/>
        </p:blipFill>
        <p:spPr>
          <a:xfrm>
            <a:off x="1628492" y="2047888"/>
            <a:ext cx="1197864" cy="1179576"/>
          </a:xfrm>
          <a:prstGeom prst="rect">
            <a:avLst/>
          </a:prstGeom>
          <a:noFill/>
          <a:ln>
            <a:noFill/>
          </a:ln>
        </p:spPr>
      </p:pic>
      <p:pic>
        <p:nvPicPr>
          <p:cNvPr id="123" name="Google Shape;123;p73"/>
          <p:cNvPicPr preferRelativeResize="0"/>
          <p:nvPr/>
        </p:nvPicPr>
        <p:blipFill rotWithShape="1">
          <a:blip r:embed="rId4">
            <a:alphaModFix/>
          </a:blip>
          <a:srcRect b="0" l="0" r="0" t="0"/>
          <a:stretch/>
        </p:blipFill>
        <p:spPr>
          <a:xfrm>
            <a:off x="5372413" y="2184799"/>
            <a:ext cx="1193800" cy="1179576"/>
          </a:xfrm>
          <a:prstGeom prst="rect">
            <a:avLst/>
          </a:prstGeom>
          <a:noFill/>
          <a:ln>
            <a:noFill/>
          </a:ln>
        </p:spPr>
      </p:pic>
      <p:pic>
        <p:nvPicPr>
          <p:cNvPr id="124" name="Google Shape;124;p73"/>
          <p:cNvPicPr preferRelativeResize="0"/>
          <p:nvPr/>
        </p:nvPicPr>
        <p:blipFill rotWithShape="1">
          <a:blip r:embed="rId5">
            <a:alphaModFix/>
          </a:blip>
          <a:srcRect b="0" l="0" r="0" t="0"/>
          <a:stretch/>
        </p:blipFill>
        <p:spPr>
          <a:xfrm>
            <a:off x="9112839" y="2190394"/>
            <a:ext cx="1197864" cy="11795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p:nvPr/>
        </p:nvSpPr>
        <p:spPr>
          <a:xfrm rot="5400000">
            <a:off x="7253906" y="1393630"/>
            <a:ext cx="1479551" cy="7397292"/>
          </a:xfrm>
          <a:prstGeom prst="homePlate">
            <a:avLst>
              <a:gd fmla="val 22374" name="adj"/>
            </a:avLst>
          </a:prstGeom>
          <a:solidFill>
            <a:srgbClr val="F2F8FC"/>
          </a:solidFill>
          <a:ln cap="flat" cmpd="sng" w="1270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9"/>
          <p:cNvSpPr txBox="1"/>
          <p:nvPr/>
        </p:nvSpPr>
        <p:spPr>
          <a:xfrm>
            <a:off x="4295030" y="4352495"/>
            <a:ext cx="7397292" cy="1314034"/>
          </a:xfrm>
          <a:prstGeom prst="rect">
            <a:avLst/>
          </a:prstGeom>
          <a:noFill/>
          <a:ln>
            <a:noFill/>
          </a:ln>
        </p:spPr>
        <p:txBody>
          <a:bodyPr anchorCtr="0" anchor="ctr" bIns="192000" lIns="33595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Sans"/>
                <a:ea typeface="Nunito Sans"/>
                <a:cs typeface="Nunito Sans"/>
                <a:sym typeface="Nunito Sans"/>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Nunito Sans"/>
              <a:ea typeface="Nunito Sans"/>
              <a:cs typeface="Nunito Sans"/>
              <a:sym typeface="Nunito Sans"/>
            </a:endParaRPr>
          </a:p>
        </p:txBody>
      </p:sp>
      <p:sp>
        <p:nvSpPr>
          <p:cNvPr id="132" name="Google Shape;132;p9"/>
          <p:cNvSpPr/>
          <p:nvPr/>
        </p:nvSpPr>
        <p:spPr>
          <a:xfrm rot="5400000">
            <a:off x="7253906" y="250661"/>
            <a:ext cx="1479551" cy="7397292"/>
          </a:xfrm>
          <a:prstGeom prst="homePlate">
            <a:avLst>
              <a:gd fmla="val 22374" name="adj"/>
            </a:avLst>
          </a:prstGeom>
          <a:solidFill>
            <a:srgbClr val="F2F8FC"/>
          </a:solidFill>
          <a:ln cap="flat" cmpd="sng" w="1270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9"/>
          <p:cNvSpPr txBox="1"/>
          <p:nvPr/>
        </p:nvSpPr>
        <p:spPr>
          <a:xfrm>
            <a:off x="4295030" y="3209521"/>
            <a:ext cx="7397292" cy="1314034"/>
          </a:xfrm>
          <a:prstGeom prst="rect">
            <a:avLst/>
          </a:prstGeom>
          <a:noFill/>
          <a:ln>
            <a:noFill/>
          </a:ln>
        </p:spPr>
        <p:txBody>
          <a:bodyPr anchorCtr="0" anchor="ctr" bIns="192000" lIns="33595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Sans"/>
                <a:ea typeface="Nunito Sans"/>
                <a:cs typeface="Nunito Sans"/>
                <a:sym typeface="Nunito Sans"/>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Nunito Sans"/>
              <a:ea typeface="Nunito Sans"/>
              <a:cs typeface="Nunito Sans"/>
              <a:sym typeface="Nunito Sans"/>
            </a:endParaRPr>
          </a:p>
        </p:txBody>
      </p:sp>
      <p:sp>
        <p:nvSpPr>
          <p:cNvPr id="134" name="Google Shape;134;p9"/>
          <p:cNvSpPr/>
          <p:nvPr/>
        </p:nvSpPr>
        <p:spPr>
          <a:xfrm rot="5400000">
            <a:off x="7253908" y="-892308"/>
            <a:ext cx="1479551" cy="7397294"/>
          </a:xfrm>
          <a:prstGeom prst="homePlate">
            <a:avLst>
              <a:gd fmla="val 22374" name="adj"/>
            </a:avLst>
          </a:prstGeom>
          <a:solidFill>
            <a:srgbClr val="F2F8FC"/>
          </a:solidFill>
          <a:ln cap="flat" cmpd="sng" w="1270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9"/>
          <p:cNvSpPr txBox="1"/>
          <p:nvPr/>
        </p:nvSpPr>
        <p:spPr>
          <a:xfrm>
            <a:off x="4295029" y="2066571"/>
            <a:ext cx="7397294" cy="1314034"/>
          </a:xfrm>
          <a:prstGeom prst="rect">
            <a:avLst/>
          </a:prstGeom>
          <a:noFill/>
          <a:ln>
            <a:noFill/>
          </a:ln>
        </p:spPr>
        <p:txBody>
          <a:bodyPr anchorCtr="0" anchor="ctr" bIns="192000" lIns="33595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Sans"/>
                <a:ea typeface="Nunito Sans"/>
                <a:cs typeface="Nunito Sans"/>
                <a:sym typeface="Nunito Sans"/>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Nunito Sans"/>
              <a:ea typeface="Nunito Sans"/>
              <a:cs typeface="Nunito Sans"/>
              <a:sym typeface="Nunito Sans"/>
            </a:endParaRPr>
          </a:p>
        </p:txBody>
      </p:sp>
      <p:sp>
        <p:nvSpPr>
          <p:cNvPr id="136" name="Google Shape;136;p9"/>
          <p:cNvSpPr txBox="1"/>
          <p:nvPr>
            <p:ph type="title"/>
          </p:nvPr>
        </p:nvSpPr>
        <p:spPr>
          <a:xfrm>
            <a:off x="239348" y="271491"/>
            <a:ext cx="11563203" cy="944629"/>
          </a:xfrm>
          <a:prstGeom prst="rect">
            <a:avLst/>
          </a:prstGeom>
          <a:noFill/>
          <a:ln>
            <a:noFill/>
          </a:ln>
        </p:spPr>
        <p:txBody>
          <a:bodyPr anchorCtr="0" anchor="t" bIns="60925" lIns="121900" spcFirstLastPara="1" rIns="121900" wrap="square" tIns="60925">
            <a:noAutofit/>
          </a:bodyPr>
          <a:lstStyle/>
          <a:p>
            <a:pPr indent="0" lvl="0" marL="0" marR="0" rtl="0" algn="ctr">
              <a:lnSpc>
                <a:spcPct val="90000"/>
              </a:lnSpc>
              <a:spcBef>
                <a:spcPts val="0"/>
              </a:spcBef>
              <a:spcAft>
                <a:spcPts val="0"/>
              </a:spcAft>
              <a:buClr>
                <a:srgbClr val="0073AC"/>
              </a:buClr>
              <a:buSzPts val="3200"/>
              <a:buFont typeface="Nunito Sans"/>
              <a:buNone/>
            </a:pPr>
            <a:r>
              <a:rPr b="0" i="0" lang="en-US" sz="4267" u="none" cap="none" strike="noStrike">
                <a:solidFill>
                  <a:srgbClr val="203F7B"/>
                </a:solidFill>
                <a:latin typeface="Nunito Sans"/>
                <a:ea typeface="Nunito Sans"/>
                <a:cs typeface="Nunito Sans"/>
                <a:sym typeface="Nunito Sans"/>
              </a:rPr>
              <a:t>Hoe ziet de nieuwe HR-cyclus eruit?</a:t>
            </a:r>
            <a:endParaRPr b="0" i="0" sz="4400" u="none" cap="none" strike="noStrike">
              <a:solidFill>
                <a:srgbClr val="203F7B"/>
              </a:solidFill>
              <a:latin typeface="Calibri"/>
              <a:ea typeface="Calibri"/>
              <a:cs typeface="Calibri"/>
              <a:sym typeface="Calibri"/>
            </a:endParaRPr>
          </a:p>
        </p:txBody>
      </p:sp>
      <p:sp>
        <p:nvSpPr>
          <p:cNvPr id="137" name="Google Shape;137;p9"/>
          <p:cNvSpPr/>
          <p:nvPr/>
        </p:nvSpPr>
        <p:spPr>
          <a:xfrm>
            <a:off x="1373908" y="2663994"/>
            <a:ext cx="6374285" cy="473282"/>
          </a:xfrm>
          <a:prstGeom prst="rect">
            <a:avLst/>
          </a:prstGeom>
          <a:noFill/>
          <a:ln>
            <a:noFill/>
          </a:ln>
        </p:spPr>
        <p:txBody>
          <a:bodyPr anchorCtr="0" anchor="t" bIns="60925" lIns="121850" spcFirstLastPara="1" rIns="12185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38" name="Google Shape;138;p9"/>
          <p:cNvSpPr/>
          <p:nvPr/>
        </p:nvSpPr>
        <p:spPr>
          <a:xfrm>
            <a:off x="385372" y="1216120"/>
            <a:ext cx="3603989" cy="4733267"/>
          </a:xfrm>
          <a:prstGeom prst="roundRect">
            <a:avLst>
              <a:gd fmla="val 4308" name="adj"/>
            </a:avLst>
          </a:prstGeom>
          <a:solidFill>
            <a:srgbClr val="F2F8FC"/>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39" name="Google Shape;139;p9"/>
          <p:cNvSpPr/>
          <p:nvPr/>
        </p:nvSpPr>
        <p:spPr>
          <a:xfrm rot="5400000">
            <a:off x="7400266" y="-1914921"/>
            <a:ext cx="1186836" cy="7397293"/>
          </a:xfrm>
          <a:prstGeom prst="homePlate">
            <a:avLst>
              <a:gd fmla="val 22374" name="adj"/>
            </a:avLst>
          </a:prstGeom>
          <a:solidFill>
            <a:srgbClr val="F3F8FB"/>
          </a:solidFill>
          <a:ln cap="flat" cmpd="sng" w="1270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9"/>
          <p:cNvSpPr txBox="1"/>
          <p:nvPr/>
        </p:nvSpPr>
        <p:spPr>
          <a:xfrm>
            <a:off x="4295021" y="1190329"/>
            <a:ext cx="7397293" cy="1054065"/>
          </a:xfrm>
          <a:prstGeom prst="rect">
            <a:avLst/>
          </a:prstGeom>
          <a:noFill/>
          <a:ln>
            <a:noFill/>
          </a:ln>
        </p:spPr>
        <p:txBody>
          <a:bodyPr anchorCtr="0" anchor="ctr" bIns="192000" lIns="33595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Nunito Sans"/>
                <a:ea typeface="Nunito Sans"/>
                <a:cs typeface="Nunito Sans"/>
                <a:sym typeface="Nunito Sans"/>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Nunito Sans"/>
              <a:ea typeface="Nunito Sans"/>
              <a:cs typeface="Nunito Sans"/>
              <a:sym typeface="Nunito Sans"/>
            </a:endParaRPr>
          </a:p>
        </p:txBody>
      </p:sp>
      <p:sp>
        <p:nvSpPr>
          <p:cNvPr id="141" name="Google Shape;141;p9"/>
          <p:cNvSpPr/>
          <p:nvPr/>
        </p:nvSpPr>
        <p:spPr>
          <a:xfrm>
            <a:off x="4424872" y="1353248"/>
            <a:ext cx="7104945" cy="711056"/>
          </a:xfrm>
          <a:prstGeom prst="rect">
            <a:avLst/>
          </a:prstGeom>
          <a:solidFill>
            <a:srgbClr val="F2F8FC"/>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Januari</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Voorstel medewerker persoonlijk plan</a:t>
            </a:r>
            <a:endParaRPr b="0" i="0" sz="1600" u="none" cap="none" strike="noStrike">
              <a:solidFill>
                <a:schemeClr val="dk1"/>
              </a:solidFill>
              <a:latin typeface="Calibri"/>
              <a:ea typeface="Calibri"/>
              <a:cs typeface="Calibri"/>
              <a:sym typeface="Calibri"/>
            </a:endParaRPr>
          </a:p>
        </p:txBody>
      </p:sp>
      <p:sp>
        <p:nvSpPr>
          <p:cNvPr id="142" name="Google Shape;142;p9"/>
          <p:cNvSpPr/>
          <p:nvPr/>
        </p:nvSpPr>
        <p:spPr>
          <a:xfrm>
            <a:off x="5641255" y="2540084"/>
            <a:ext cx="4354097" cy="71105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Februari</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Bespreken persoonlijk plan</a:t>
            </a:r>
            <a:endParaRPr b="0" i="0" sz="1600" u="none" cap="none" strike="noStrike">
              <a:solidFill>
                <a:schemeClr val="dk1"/>
              </a:solidFill>
              <a:latin typeface="Calibri"/>
              <a:ea typeface="Calibri"/>
              <a:cs typeface="Calibri"/>
              <a:sym typeface="Calibri"/>
            </a:endParaRPr>
          </a:p>
        </p:txBody>
      </p:sp>
      <p:sp>
        <p:nvSpPr>
          <p:cNvPr id="143" name="Google Shape;143;p9"/>
          <p:cNvSpPr/>
          <p:nvPr/>
        </p:nvSpPr>
        <p:spPr>
          <a:xfrm>
            <a:off x="5822996" y="3711312"/>
            <a:ext cx="3932189" cy="71105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Juli</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Tussentijdse evaluatie</a:t>
            </a:r>
            <a:endParaRPr b="0" i="0" sz="1600" u="none" cap="none" strike="noStrike">
              <a:solidFill>
                <a:schemeClr val="dk1"/>
              </a:solidFill>
              <a:latin typeface="Calibri"/>
              <a:ea typeface="Calibri"/>
              <a:cs typeface="Calibri"/>
              <a:sym typeface="Calibri"/>
            </a:endParaRPr>
          </a:p>
        </p:txBody>
      </p:sp>
      <p:sp>
        <p:nvSpPr>
          <p:cNvPr id="144" name="Google Shape;144;p9"/>
          <p:cNvSpPr/>
          <p:nvPr/>
        </p:nvSpPr>
        <p:spPr>
          <a:xfrm>
            <a:off x="5999073" y="4873225"/>
            <a:ext cx="3560381" cy="711056"/>
          </a:xfrm>
          <a:prstGeom prst="rect">
            <a:avLst/>
          </a:prstGeom>
          <a:solidFill>
            <a:srgbClr val="F3F8FB"/>
          </a:solid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December</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Eindevaluatie</a:t>
            </a:r>
            <a:endParaRPr b="0" i="0" sz="1600" u="none" cap="none" strike="noStrike">
              <a:solidFill>
                <a:schemeClr val="dk1"/>
              </a:solidFill>
              <a:latin typeface="Calibri"/>
              <a:ea typeface="Calibri"/>
              <a:cs typeface="Calibri"/>
              <a:sym typeface="Calibri"/>
            </a:endParaRPr>
          </a:p>
        </p:txBody>
      </p:sp>
      <p:sp>
        <p:nvSpPr>
          <p:cNvPr id="145" name="Google Shape;145;p9"/>
          <p:cNvSpPr/>
          <p:nvPr/>
        </p:nvSpPr>
        <p:spPr>
          <a:xfrm>
            <a:off x="1612355" y="1571184"/>
            <a:ext cx="2224457" cy="711056"/>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Eigenaarschap</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Medewerkers maken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een persoonlijk plan en zijn in de lead</a:t>
            </a:r>
            <a:endParaRPr b="0" i="0" sz="1600" u="none" cap="none" strike="noStrike">
              <a:solidFill>
                <a:schemeClr val="dk1"/>
              </a:solidFill>
              <a:latin typeface="Calibri"/>
              <a:ea typeface="Calibri"/>
              <a:cs typeface="Calibri"/>
              <a:sym typeface="Calibri"/>
            </a:endParaRPr>
          </a:p>
        </p:txBody>
      </p:sp>
      <p:sp>
        <p:nvSpPr>
          <p:cNvPr id="146" name="Google Shape;146;p9"/>
          <p:cNvSpPr/>
          <p:nvPr/>
        </p:nvSpPr>
        <p:spPr>
          <a:xfrm>
            <a:off x="1612354" y="3057257"/>
            <a:ext cx="2224457" cy="711056"/>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Reflectie &amp; feedback</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Medewerkers vragen regelmatig feedback en reflecteren.</a:t>
            </a:r>
            <a:endParaRPr b="0" i="0" sz="1600" u="none" cap="none" strike="noStrike">
              <a:solidFill>
                <a:schemeClr val="dk1"/>
              </a:solidFill>
              <a:latin typeface="Calibri"/>
              <a:ea typeface="Calibri"/>
              <a:cs typeface="Calibri"/>
              <a:sym typeface="Calibri"/>
            </a:endParaRPr>
          </a:p>
        </p:txBody>
      </p:sp>
      <p:sp>
        <p:nvSpPr>
          <p:cNvPr id="147" name="Google Shape;147;p9"/>
          <p:cNvSpPr/>
          <p:nvPr/>
        </p:nvSpPr>
        <p:spPr>
          <a:xfrm>
            <a:off x="1612354" y="4543331"/>
            <a:ext cx="2224457" cy="711056"/>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Nunito Sans"/>
                <a:ea typeface="Nunito Sans"/>
                <a:cs typeface="Nunito Sans"/>
                <a:sym typeface="Nunito Sans"/>
              </a:rPr>
              <a:t>Het goede gesprek</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Nunito Sans"/>
                <a:ea typeface="Nunito Sans"/>
                <a:cs typeface="Nunito Sans"/>
                <a:sym typeface="Nunito Sans"/>
              </a:rPr>
              <a:t>Elke bila staan we stil bij het persoonlijke plan en hoe het gaat</a:t>
            </a:r>
            <a:endParaRPr b="0" i="0" sz="1600" u="none" cap="none" strike="noStrike">
              <a:solidFill>
                <a:schemeClr val="dk1"/>
              </a:solidFill>
              <a:latin typeface="Calibri"/>
              <a:ea typeface="Calibri"/>
              <a:cs typeface="Calibri"/>
              <a:sym typeface="Calibri"/>
            </a:endParaRPr>
          </a:p>
        </p:txBody>
      </p:sp>
      <p:pic>
        <p:nvPicPr>
          <p:cNvPr id="148" name="Google Shape;148;p9"/>
          <p:cNvPicPr preferRelativeResize="0"/>
          <p:nvPr/>
        </p:nvPicPr>
        <p:blipFill rotWithShape="1">
          <a:blip r:embed="rId3">
            <a:alphaModFix/>
          </a:blip>
          <a:srcRect b="0" l="0" r="0" t="0"/>
          <a:stretch/>
        </p:blipFill>
        <p:spPr>
          <a:xfrm rot="256421">
            <a:off x="3014601" y="2051100"/>
            <a:ext cx="6641964" cy="2894250"/>
          </a:xfrm>
          <a:prstGeom prst="rect">
            <a:avLst/>
          </a:prstGeom>
          <a:noFill/>
          <a:ln>
            <a:noFill/>
          </a:ln>
        </p:spPr>
      </p:pic>
      <p:sp>
        <p:nvSpPr>
          <p:cNvPr id="149" name="Google Shape;149;p9"/>
          <p:cNvSpPr/>
          <p:nvPr/>
        </p:nvSpPr>
        <p:spPr>
          <a:xfrm rot="-7370">
            <a:off x="3886683" y="2653218"/>
            <a:ext cx="4897811" cy="1631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Nunito Sans"/>
                <a:ea typeface="Nunito Sans"/>
                <a:cs typeface="Nunito Sans"/>
                <a:sym typeface="Nunito Sans"/>
              </a:rPr>
              <a:t>Suggesties &amp; toelichting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Nunito Sans"/>
                <a:ea typeface="Nunito Sans"/>
                <a:cs typeface="Nunito Sans"/>
                <a:sym typeface="Nunito Sans"/>
              </a:rPr>
              <a:t>Pas deze slide aan aan de cyclus van de klant. Hier omschrijven we het formele proces van de klant. </a:t>
            </a:r>
            <a:endParaRPr b="0" i="0" sz="1400" u="none" cap="none" strike="noStrike">
              <a:solidFill>
                <a:srgbClr val="000000"/>
              </a:solidFill>
              <a:latin typeface="Arial"/>
              <a:ea typeface="Arial"/>
              <a:cs typeface="Arial"/>
              <a:sym typeface="Arial"/>
            </a:endParaRPr>
          </a:p>
        </p:txBody>
      </p:sp>
      <p:pic>
        <p:nvPicPr>
          <p:cNvPr id="150" name="Google Shape;150;p9"/>
          <p:cNvPicPr preferRelativeResize="0"/>
          <p:nvPr/>
        </p:nvPicPr>
        <p:blipFill rotWithShape="1">
          <a:blip r:embed="rId4">
            <a:alphaModFix/>
          </a:blip>
          <a:srcRect b="0" l="0" r="0" t="0"/>
          <a:stretch/>
        </p:blipFill>
        <p:spPr>
          <a:xfrm>
            <a:off x="628814" y="4644219"/>
            <a:ext cx="896112" cy="896112"/>
          </a:xfrm>
          <a:prstGeom prst="rect">
            <a:avLst/>
          </a:prstGeom>
          <a:noFill/>
          <a:ln>
            <a:noFill/>
          </a:ln>
        </p:spPr>
      </p:pic>
      <p:pic>
        <p:nvPicPr>
          <p:cNvPr id="151" name="Google Shape;151;p9"/>
          <p:cNvPicPr preferRelativeResize="0"/>
          <p:nvPr/>
        </p:nvPicPr>
        <p:blipFill rotWithShape="1">
          <a:blip r:embed="rId5">
            <a:alphaModFix/>
          </a:blip>
          <a:srcRect b="0" l="0" r="0" t="0"/>
          <a:stretch/>
        </p:blipFill>
        <p:spPr>
          <a:xfrm>
            <a:off x="628813" y="3134699"/>
            <a:ext cx="896112" cy="896112"/>
          </a:xfrm>
          <a:prstGeom prst="rect">
            <a:avLst/>
          </a:prstGeom>
          <a:noFill/>
          <a:ln>
            <a:noFill/>
          </a:ln>
        </p:spPr>
      </p:pic>
      <p:pic>
        <p:nvPicPr>
          <p:cNvPr id="152" name="Google Shape;152;p9"/>
          <p:cNvPicPr preferRelativeResize="0"/>
          <p:nvPr/>
        </p:nvPicPr>
        <p:blipFill rotWithShape="1">
          <a:blip r:embed="rId6">
            <a:alphaModFix/>
          </a:blip>
          <a:srcRect b="0" l="0" r="0" t="0"/>
          <a:stretch/>
        </p:blipFill>
        <p:spPr>
          <a:xfrm>
            <a:off x="628817" y="1727350"/>
            <a:ext cx="896112" cy="8961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10"/>
          <p:cNvSpPr txBox="1"/>
          <p:nvPr>
            <p:ph type="ctrTitle"/>
          </p:nvPr>
        </p:nvSpPr>
        <p:spPr>
          <a:xfrm>
            <a:off x="914400" y="5250646"/>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lang="en-US" sz="4200">
                <a:latin typeface="Nunito Sans"/>
                <a:ea typeface="Nunito Sans"/>
                <a:cs typeface="Nunito Sans"/>
                <a:sym typeface="Nunito Sans"/>
              </a:rPr>
              <a:t>Online Masterclass </a:t>
            </a:r>
            <a:br>
              <a:rPr b="1" lang="en-US" sz="4200">
                <a:latin typeface="Nunito Sans"/>
                <a:ea typeface="Nunito Sans"/>
                <a:cs typeface="Nunito Sans"/>
                <a:sym typeface="Nunito Sans"/>
              </a:rPr>
            </a:br>
            <a:r>
              <a:rPr b="1" lang="en-US" sz="4200">
                <a:latin typeface="Nunito Sans"/>
                <a:ea typeface="Nunito Sans"/>
                <a:cs typeface="Nunito Sans"/>
                <a:sym typeface="Nunito Sans"/>
              </a:rPr>
              <a:t>Ontwerp je nieuwe HR-cyclus</a:t>
            </a:r>
            <a:endParaRPr b="0" i="0" sz="4200" u="none" cap="none" strike="noStrike">
              <a:solidFill>
                <a:schemeClr val="dk1"/>
              </a:solidFill>
              <a:latin typeface="Nunito Sans"/>
              <a:ea typeface="Nunito Sans"/>
              <a:cs typeface="Nunito Sans"/>
              <a:sym typeface="Nunito Sans"/>
            </a:endParaRPr>
          </a:p>
        </p:txBody>
      </p:sp>
      <p:pic>
        <p:nvPicPr>
          <p:cNvPr id="159" name="Google Shape;159;p10"/>
          <p:cNvPicPr preferRelativeResize="0"/>
          <p:nvPr/>
        </p:nvPicPr>
        <p:blipFill rotWithShape="1">
          <a:blip r:embed="rId3">
            <a:alphaModFix/>
          </a:blip>
          <a:srcRect b="0" l="1941" r="1941" t="0"/>
          <a:stretch/>
        </p:blipFill>
        <p:spPr>
          <a:xfrm>
            <a:off x="0" y="0"/>
            <a:ext cx="12192000" cy="6879950"/>
          </a:xfrm>
          <a:prstGeom prst="rect">
            <a:avLst/>
          </a:prstGeom>
          <a:noFill/>
          <a:ln>
            <a:noFill/>
          </a:ln>
        </p:spPr>
      </p:pic>
      <p:sp>
        <p:nvSpPr>
          <p:cNvPr id="160" name="Google Shape;160;p10"/>
          <p:cNvSpPr txBox="1"/>
          <p:nvPr/>
        </p:nvSpPr>
        <p:spPr>
          <a:xfrm>
            <a:off x="914400" y="672020"/>
            <a:ext cx="10363200" cy="711595"/>
          </a:xfrm>
          <a:prstGeom prst="rect">
            <a:avLst/>
          </a:prstGeom>
          <a:noFill/>
          <a:ln>
            <a:noFill/>
          </a:ln>
        </p:spPr>
        <p:txBody>
          <a:bodyPr anchorCtr="0" anchor="ctr" bIns="60925" lIns="121900" spcFirstLastPara="1" rIns="121900" wrap="square" tIns="60925">
            <a:noAutofit/>
          </a:bodyPr>
          <a:lstStyle/>
          <a:p>
            <a:pPr indent="0" lvl="0" marL="0" marR="0" rtl="0" algn="ctr">
              <a:lnSpc>
                <a:spcPct val="90000"/>
              </a:lnSpc>
              <a:spcBef>
                <a:spcPts val="0"/>
              </a:spcBef>
              <a:spcAft>
                <a:spcPts val="0"/>
              </a:spcAft>
              <a:buClr>
                <a:schemeClr val="lt1"/>
              </a:buClr>
              <a:buSzPts val="3959"/>
              <a:buFont typeface="Nunito Sans"/>
              <a:buNone/>
            </a:pPr>
            <a:r>
              <a:rPr b="1" i="0" lang="en-US" sz="4200" u="none" cap="none" strike="noStrike">
                <a:solidFill>
                  <a:schemeClr val="lt1"/>
                </a:solidFill>
                <a:latin typeface="Nunito Sans"/>
                <a:ea typeface="Nunito Sans"/>
                <a:cs typeface="Nunito Sans"/>
                <a:sym typeface="Nunito Sans"/>
              </a:rPr>
              <a:t>Waar sta jij nu?</a:t>
            </a:r>
            <a:endParaRPr b="0" i="0" sz="4200" u="none" cap="none" strike="noStrike">
              <a:solidFill>
                <a:schemeClr val="dk1"/>
              </a:solidFill>
              <a:latin typeface="Nunito Sans"/>
              <a:ea typeface="Nunito Sans"/>
              <a:cs typeface="Nunito Sans"/>
              <a:sym typeface="Nunito Sans"/>
            </a:endParaRPr>
          </a:p>
        </p:txBody>
      </p:sp>
      <p:pic>
        <p:nvPicPr>
          <p:cNvPr id="161" name="Google Shape;161;p10"/>
          <p:cNvPicPr preferRelativeResize="0"/>
          <p:nvPr/>
        </p:nvPicPr>
        <p:blipFill rotWithShape="1">
          <a:blip r:embed="rId4">
            <a:alphaModFix/>
          </a:blip>
          <a:srcRect b="0" l="0" r="0" t="0"/>
          <a:stretch/>
        </p:blipFill>
        <p:spPr>
          <a:xfrm>
            <a:off x="516835" y="5606443"/>
            <a:ext cx="2333647" cy="8314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Louis van Woerden</dc:creator>
</cp:coreProperties>
</file>